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notesSlides/notesSlide2.xml" ContentType="application/vnd.openxmlformats-officedocument.presentationml.notesSlide+xml"/>
  <Override PartName="/ppt/tags/tag7.xml" ContentType="application/vnd.openxmlformats-officedocument.presentationml.tags+xml"/>
  <Override PartName="/ppt/tags/tag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45"/>
  </p:notesMasterIdLst>
  <p:sldIdLst>
    <p:sldId id="602" r:id="rId2"/>
    <p:sldId id="296" r:id="rId3"/>
    <p:sldId id="571" r:id="rId4"/>
    <p:sldId id="293" r:id="rId5"/>
    <p:sldId id="294" r:id="rId6"/>
    <p:sldId id="295" r:id="rId7"/>
    <p:sldId id="447" r:id="rId8"/>
    <p:sldId id="297" r:id="rId9"/>
    <p:sldId id="298" r:id="rId10"/>
    <p:sldId id="299" r:id="rId11"/>
    <p:sldId id="300" r:id="rId12"/>
    <p:sldId id="438" r:id="rId13"/>
    <p:sldId id="303" r:id="rId14"/>
    <p:sldId id="304" r:id="rId15"/>
    <p:sldId id="439" r:id="rId16"/>
    <p:sldId id="306" r:id="rId17"/>
    <p:sldId id="307" r:id="rId18"/>
    <p:sldId id="440" r:id="rId19"/>
    <p:sldId id="309" r:id="rId20"/>
    <p:sldId id="310" r:id="rId21"/>
    <p:sldId id="312" r:id="rId22"/>
    <p:sldId id="313" r:id="rId23"/>
    <p:sldId id="604" r:id="rId24"/>
    <p:sldId id="315" r:id="rId25"/>
    <p:sldId id="316" r:id="rId26"/>
    <p:sldId id="319" r:id="rId27"/>
    <p:sldId id="320" r:id="rId28"/>
    <p:sldId id="321" r:id="rId29"/>
    <p:sldId id="361" r:id="rId30"/>
    <p:sldId id="329" r:id="rId31"/>
    <p:sldId id="332" r:id="rId32"/>
    <p:sldId id="333" r:id="rId33"/>
    <p:sldId id="334" r:id="rId34"/>
    <p:sldId id="335" r:id="rId35"/>
    <p:sldId id="336" r:id="rId36"/>
    <p:sldId id="337" r:id="rId37"/>
    <p:sldId id="338" r:id="rId38"/>
    <p:sldId id="340" r:id="rId39"/>
    <p:sldId id="341" r:id="rId40"/>
    <p:sldId id="343" r:id="rId41"/>
    <p:sldId id="344" r:id="rId42"/>
    <p:sldId id="346" r:id="rId43"/>
    <p:sldId id="603" r:id="rId4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105" d="100"/>
          <a:sy n="105" d="100"/>
        </p:scale>
        <p:origin x="1752" y="1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8F9EC93-71B5-4D22-9404-65EA989A0360}" type="datetimeFigureOut">
              <a:rPr lang="en-US" smtClean="0"/>
              <a:t>3/22/2019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75FFB0-D187-4F26-B66E-DF0D6B07D0C8}" type="slidenum">
              <a:rPr lang="en-US" smtClean="0"/>
              <a:t>‹#›</a:t>
            </a:fld>
            <a:endParaRPr lang="en-US"/>
          </a:p>
        </p:txBody>
      </p:sp>
    </p:spTree>
    <p:extLst>
      <p:ext uri="{BB962C8B-B14F-4D97-AF65-F5344CB8AC3E}">
        <p14:creationId xmlns:p14="http://schemas.microsoft.com/office/powerpoint/2010/main" val="235186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Paragraph/sentence</a:t>
            </a:r>
            <a:r>
              <a:rPr lang="en-US" baseline="0" dirty="0"/>
              <a:t> level, this week: Elimination, Organization</a:t>
            </a:r>
          </a:p>
          <a:p>
            <a:r>
              <a:rPr lang="en-US" baseline="0" dirty="0"/>
              <a:t>Word level, next week: Clarification</a:t>
            </a:r>
          </a:p>
          <a:p>
            <a:r>
              <a:rPr lang="en-US" baseline="0" dirty="0"/>
              <a:t>Revision, last week: Modification</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D86B4BD-3F68-B749-B6D8-E75D6F8CE2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777322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*Comma separated</a:t>
            </a:r>
            <a:r>
              <a:rPr lang="en-US" baseline="0" dirty="0"/>
              <a:t> only</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9A59656-BCE4-544B-9666-C85D1571D5A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757727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2">
        <a:schemeClr val="bg2"/>
      </p:bgRef>
    </p:bg>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30" name="Date Placeholder 29"/>
          <p:cNvSpPr>
            <a:spLocks noGrp="1"/>
          </p:cNvSpPr>
          <p:nvPr>
            <p:ph type="dt" sz="half" idx="10"/>
          </p:nvPr>
        </p:nvSpPr>
        <p:spPr/>
        <p:txBody>
          <a:bodyPr/>
          <a:lstStyle/>
          <a:p>
            <a:fld id="{CA751125-9A8C-48FE-B415-12A487CDEC77}" type="datetime1">
              <a:rPr lang="en-US" smtClean="0">
                <a:solidFill>
                  <a:prstClr val="black">
                    <a:tint val="75000"/>
                  </a:prstClr>
                </a:solidFill>
              </a:rPr>
              <a:t>3/22/2019</a:t>
            </a:fld>
            <a:endParaRPr lang="en-US">
              <a:solidFill>
                <a:prstClr val="black">
                  <a:tint val="75000"/>
                </a:prstClr>
              </a:solidFill>
            </a:endParaRPr>
          </a:p>
        </p:txBody>
      </p:sp>
      <p:sp>
        <p:nvSpPr>
          <p:cNvPr id="19" name="Footer Placeholder 18"/>
          <p:cNvSpPr>
            <a:spLocks noGrp="1"/>
          </p:cNvSpPr>
          <p:nvPr>
            <p:ph type="ftr" sz="quarter" idx="11"/>
          </p:nvPr>
        </p:nvSpPr>
        <p:spPr/>
        <p:txBody>
          <a:bodyPr/>
          <a:lstStyle/>
          <a:p>
            <a:endParaRPr lang="en-US">
              <a:solidFill>
                <a:prstClr val="black">
                  <a:tint val="75000"/>
                </a:prstClr>
              </a:solidFill>
            </a:endParaRPr>
          </a:p>
        </p:txBody>
      </p:sp>
      <p:sp>
        <p:nvSpPr>
          <p:cNvPr id="27" name="Slide Number Placeholder 2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7317695"/>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9217054C-96E4-4BB6-8964-8E8106FDE00D}" type="datetime1">
              <a:rPr lang="en-US" smtClean="0">
                <a:solidFill>
                  <a:prstClr val="black">
                    <a:tint val="75000"/>
                  </a:prstClr>
                </a:solidFill>
              </a:rPr>
              <a:t>3/22/2019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46671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7D9953EF-D495-45E9-B816-3A110730AA9E}" type="datetime1">
              <a:rPr lang="en-US" smtClean="0">
                <a:solidFill>
                  <a:prstClr val="black">
                    <a:tint val="75000"/>
                  </a:prstClr>
                </a:solidFill>
              </a:rPr>
              <a:t>3/22/2019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7094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Content Placeholder 2"/>
          <p:cNvSpPr>
            <a:spLocks noGrp="1"/>
          </p:cNvSpPr>
          <p:nvPr>
            <p:ph idx="1"/>
          </p:nvPr>
        </p:nvSpPr>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CA17BBD2-E444-4725-BBBE-6923B2DC965D}" type="datetime1">
              <a:rPr lang="en-US" smtClean="0">
                <a:solidFill>
                  <a:prstClr val="black">
                    <a:tint val="75000"/>
                  </a:prstClr>
                </a:solidFill>
              </a:rPr>
              <a:t>3/22/2019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60020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p:txBody>
          <a:bodyPr/>
          <a:lstStyle/>
          <a:p>
            <a:fld id="{7674364B-ECEC-49C6-9C62-5E8FE1D2FE98}" type="datetime1">
              <a:rPr lang="en-US" smtClean="0">
                <a:solidFill>
                  <a:prstClr val="black">
                    <a:tint val="75000"/>
                  </a:prstClr>
                </a:solidFill>
              </a:rPr>
              <a:t>3/22/2019</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48737414"/>
      </p:ext>
    </p:extLst>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n-US"/>
              <a:t>Click to edit Master title style</a:t>
            </a:r>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603731F1-C695-49E0-A6AC-18FE092FCC29}" type="datetime1">
              <a:rPr lang="en-US" smtClean="0">
                <a:solidFill>
                  <a:prstClr val="black">
                    <a:tint val="75000"/>
                  </a:prstClr>
                </a:solidFill>
              </a:rPr>
              <a:t>3/22/2019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295893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n-US"/>
              <a:t>Click to edit Master title style</a:t>
            </a:r>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7" name="Date Placeholder 6"/>
          <p:cNvSpPr>
            <a:spLocks noGrp="1"/>
          </p:cNvSpPr>
          <p:nvPr>
            <p:ph type="dt" sz="half" idx="10"/>
          </p:nvPr>
        </p:nvSpPr>
        <p:spPr/>
        <p:txBody>
          <a:bodyPr/>
          <a:lstStyle/>
          <a:p>
            <a:fld id="{91138664-66E6-4291-BABF-35483916A1AA}" type="datetime1">
              <a:rPr lang="en-US" smtClean="0">
                <a:solidFill>
                  <a:prstClr val="black">
                    <a:tint val="75000"/>
                  </a:prstClr>
                </a:solidFill>
              </a:rPr>
              <a:t>3/22/2019</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99624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n-US"/>
              <a:t>Click to edit Master title style</a:t>
            </a:r>
          </a:p>
        </p:txBody>
      </p:sp>
      <p:sp>
        <p:nvSpPr>
          <p:cNvPr id="3" name="Date Placeholder 2"/>
          <p:cNvSpPr>
            <a:spLocks noGrp="1"/>
          </p:cNvSpPr>
          <p:nvPr>
            <p:ph type="dt" sz="half" idx="10"/>
          </p:nvPr>
        </p:nvSpPr>
        <p:spPr/>
        <p:txBody>
          <a:bodyPr/>
          <a:lstStyle/>
          <a:p>
            <a:fld id="{336ED413-9DC6-4E94-8F38-2BB4959DDB2A}" type="datetime1">
              <a:rPr lang="en-US" smtClean="0">
                <a:solidFill>
                  <a:prstClr val="black">
                    <a:tint val="75000"/>
                  </a:prstClr>
                </a:solidFill>
              </a:rPr>
              <a:t>3/22/2019</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99691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2297E25-BA88-4242-9D93-302622CB9A4D}" type="datetime1">
              <a:rPr lang="en-US" smtClean="0">
                <a:solidFill>
                  <a:prstClr val="black">
                    <a:tint val="75000"/>
                  </a:prstClr>
                </a:solidFill>
              </a:rPr>
              <a:t>3/22/2019</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5757795"/>
      </p:ext>
    </p:extLst>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n-US"/>
              <a:t>Click to edit Master title style</a:t>
            </a:r>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n-US"/>
              <a:t>Click to edit Master text styles</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5" name="Date Placeholder 4"/>
          <p:cNvSpPr>
            <a:spLocks noGrp="1"/>
          </p:cNvSpPr>
          <p:nvPr>
            <p:ph type="dt" sz="half" idx="10"/>
          </p:nvPr>
        </p:nvSpPr>
        <p:spPr/>
        <p:txBody>
          <a:bodyPr/>
          <a:lstStyle/>
          <a:p>
            <a:fld id="{830F2B9F-8C13-4616-8252-F2614AF914D6}" type="datetime1">
              <a:rPr lang="en-US" smtClean="0">
                <a:solidFill>
                  <a:prstClr val="black">
                    <a:tint val="75000"/>
                  </a:prstClr>
                </a:solidFill>
              </a:rPr>
              <a:t>3/22/2019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863488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n-US"/>
              <a:t>Click to edit Master title style</a:t>
            </a:r>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43420EFA-6C4A-4989-AA40-8FCB76302C02}" type="datetime1">
              <a:rPr lang="en-US" smtClean="0">
                <a:solidFill>
                  <a:prstClr val="black">
                    <a:tint val="75000"/>
                  </a:prstClr>
                </a:solidFill>
              </a:rPr>
              <a:t>3/22/2019</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a:xfrm>
            <a:off x="8077200" y="6356350"/>
            <a:ext cx="609600" cy="365125"/>
          </a:xfrm>
        </p:spPr>
        <p:txBody>
          <a:body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n-US"/>
              <a:t>Click icon to add picture</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extLst>
      <p:ext uri="{BB962C8B-B14F-4D97-AF65-F5344CB8AC3E}">
        <p14:creationId xmlns:p14="http://schemas.microsoft.com/office/powerpoint/2010/main" val="39142655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n-US"/>
              <a:t>Click to edit Master title style</a:t>
            </a:r>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59D764DF-BE88-4E94-B3B7-2F17B4E8E3F8}" type="datetime1">
              <a:rPr lang="en-US" smtClean="0">
                <a:solidFill>
                  <a:prstClr val="black">
                    <a:tint val="75000"/>
                  </a:prstClr>
                </a:solidFill>
              </a:rPr>
              <a:t>3/22/2019</a:t>
            </a:fld>
            <a:endParaRPr lang="en-US">
              <a:solidFill>
                <a:prstClr val="black">
                  <a:tint val="75000"/>
                </a:prstClr>
              </a:solidFill>
            </a:endParaRPr>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n-US">
              <a:solidFill>
                <a:prstClr val="black">
                  <a:tint val="75000"/>
                </a:prstClr>
              </a:solidFill>
            </a:endParaRPr>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EFED3CB9-049B-4F4F-82D1-8A95299C975C}" type="slidenum">
              <a:rPr lang="en-US" smtClean="0">
                <a:solidFill>
                  <a:prstClr val="black">
                    <a:tint val="75000"/>
                  </a:prstClr>
                </a:solidFill>
              </a:rPr>
              <a:pPr/>
              <a:t>‹#›</a:t>
            </a:fld>
            <a:endParaRPr lang="en-US">
              <a:solidFill>
                <a:prstClr val="black">
                  <a:tint val="75000"/>
                </a:prstClr>
              </a:solidFill>
            </a:endParaRPr>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extLst>
      <p:ext uri="{BB962C8B-B14F-4D97-AF65-F5344CB8AC3E}">
        <p14:creationId xmlns:p14="http://schemas.microsoft.com/office/powerpoint/2010/main" val="90505769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fade/>
  </p:transition>
  <p:hf hdr="0" ftr="0" dt="0"/>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4.sv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2.m4a"/><Relationship Id="rId1" Type="http://schemas.microsoft.com/office/2007/relationships/media" Target="../media/media12.m4a"/><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audio" Target="../media/media13.m4a"/><Relationship Id="rId2" Type="http://schemas.microsoft.com/office/2007/relationships/media" Target="../media/media13.m4a"/><Relationship Id="rId1" Type="http://schemas.openxmlformats.org/officeDocument/2006/relationships/tags" Target="../tags/tag4.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5.m4a"/><Relationship Id="rId1" Type="http://schemas.microsoft.com/office/2007/relationships/media" Target="../media/media15.m4a"/><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audio" Target="../media/media17.m4a"/><Relationship Id="rId2" Type="http://schemas.microsoft.com/office/2007/relationships/media" Target="../media/media17.m4a"/><Relationship Id="rId1" Type="http://schemas.openxmlformats.org/officeDocument/2006/relationships/tags" Target="../tags/tag5.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8.m4a"/><Relationship Id="rId1" Type="http://schemas.microsoft.com/office/2007/relationships/media" Target="../media/media18.m4a"/><Relationship Id="rId4" Type="http://schemas.openxmlformats.org/officeDocument/2006/relationships/image" Target="../media/image2.png"/></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2.png"/><Relationship Id="rId4"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2.m4a"/><Relationship Id="rId1" Type="http://schemas.microsoft.com/office/2007/relationships/media" Target="../media/media22.m4a"/><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audio" Target="../media/media23.m4a"/><Relationship Id="rId7" Type="http://schemas.openxmlformats.org/officeDocument/2006/relationships/image" Target="../media/image2.png"/><Relationship Id="rId2" Type="http://schemas.microsoft.com/office/2007/relationships/media" Target="../media/media23.m4a"/><Relationship Id="rId1" Type="http://schemas.openxmlformats.org/officeDocument/2006/relationships/tags" Target="../tags/tag6.xml"/><Relationship Id="rId6" Type="http://schemas.openxmlformats.org/officeDocument/2006/relationships/image" Target="../media/image4.svg"/><Relationship Id="rId5" Type="http://schemas.openxmlformats.org/officeDocument/2006/relationships/image" Target="../media/image3.png"/><Relationship Id="rId4"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image" Target="../media/image2.pn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2" Type="http://schemas.microsoft.com/office/2007/relationships/media" Target="../media/media3.m4a"/><Relationship Id="rId1" Type="http://schemas.openxmlformats.org/officeDocument/2006/relationships/tags" Target="../tags/tag1.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2.m4a"/><Relationship Id="rId1" Type="http://schemas.microsoft.com/office/2007/relationships/media" Target="../media/media32.m4a"/><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3.m4a"/><Relationship Id="rId1" Type="http://schemas.microsoft.com/office/2007/relationships/media" Target="../media/media33.m4a"/><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audio" Target="../media/media34.m4a"/><Relationship Id="rId2" Type="http://schemas.microsoft.com/office/2007/relationships/media" Target="../media/media34.m4a"/><Relationship Id="rId1" Type="http://schemas.openxmlformats.org/officeDocument/2006/relationships/tags" Target="../tags/tag7.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5.m4a"/><Relationship Id="rId1" Type="http://schemas.microsoft.com/office/2007/relationships/media" Target="../media/media35.m4a"/><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audio" Target="../media/media36.m4a"/><Relationship Id="rId2" Type="http://schemas.microsoft.com/office/2007/relationships/media" Target="../media/media36.m4a"/><Relationship Id="rId1" Type="http://schemas.openxmlformats.org/officeDocument/2006/relationships/tags" Target="../tags/tag8.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7.m4a"/><Relationship Id="rId1" Type="http://schemas.microsoft.com/office/2007/relationships/media" Target="../media/media37.m4a"/><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8.m4a"/><Relationship Id="rId1" Type="http://schemas.microsoft.com/office/2007/relationships/media" Target="../media/media38.m4a"/><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9.m4a"/><Relationship Id="rId1" Type="http://schemas.microsoft.com/office/2007/relationships/media" Target="../media/media39.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0.m4a"/><Relationship Id="rId1" Type="http://schemas.microsoft.com/office/2007/relationships/media" Target="../media/media40.m4a"/><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41.m4a"/><Relationship Id="rId1" Type="http://schemas.microsoft.com/office/2007/relationships/media" Target="../media/media41.m4a"/><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2.m4a"/><Relationship Id="rId1" Type="http://schemas.microsoft.com/office/2007/relationships/media" Target="../media/media42.m4a"/><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3.m4a"/><Relationship Id="rId1" Type="http://schemas.microsoft.com/office/2007/relationships/media" Target="../media/media43.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audio" Target="../media/media5.m4a"/><Relationship Id="rId2" Type="http://schemas.microsoft.com/office/2007/relationships/media" Target="../media/media5.m4a"/><Relationship Id="rId1" Type="http://schemas.openxmlformats.org/officeDocument/2006/relationships/tags" Target="../tags/tag2.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audio" Target="../media/media8.m4a"/><Relationship Id="rId2" Type="http://schemas.microsoft.com/office/2007/relationships/media" Target="../media/media8.m4a"/><Relationship Id="rId1" Type="http://schemas.openxmlformats.org/officeDocument/2006/relationships/tags" Target="../tags/tag3.xml"/><Relationship Id="rId5" Type="http://schemas.openxmlformats.org/officeDocument/2006/relationships/image" Target="../media/image2.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AE1996-E57E-4E0A-9880-1CD9820F8A17}"/>
              </a:ext>
            </a:extLst>
          </p:cNvPr>
          <p:cNvSpPr>
            <a:spLocks noGrp="1"/>
          </p:cNvSpPr>
          <p:nvPr>
            <p:ph type="ctrTitle"/>
          </p:nvPr>
        </p:nvSpPr>
        <p:spPr/>
        <p:txBody>
          <a:bodyPr>
            <a:normAutofit/>
          </a:bodyPr>
          <a:lstStyle/>
          <a:p>
            <a:r>
              <a:rPr lang="en-US" dirty="0"/>
              <a:t>Chapter 22(a)</a:t>
            </a:r>
            <a:br>
              <a:rPr lang="en-US" dirty="0"/>
            </a:br>
            <a:r>
              <a:rPr lang="en-US" sz="4000" dirty="0"/>
              <a:t>Rewriting: Clarification (Connection)</a:t>
            </a:r>
          </a:p>
        </p:txBody>
      </p:sp>
      <p:sp>
        <p:nvSpPr>
          <p:cNvPr id="6" name="Subtitle 5">
            <a:extLst>
              <a:ext uri="{FF2B5EF4-FFF2-40B4-BE49-F238E27FC236}">
                <a16:creationId xmlns:a16="http://schemas.microsoft.com/office/drawing/2014/main" id="{3AAA5504-3237-4D9B-9293-35CB332DF658}"/>
              </a:ext>
            </a:extLst>
          </p:cNvPr>
          <p:cNvSpPr>
            <a:spLocks noGrp="1"/>
          </p:cNvSpPr>
          <p:nvPr>
            <p:ph type="subTitle" idx="1"/>
          </p:nvPr>
        </p:nvSpPr>
        <p:spPr/>
        <p:txBody>
          <a:bodyPr/>
          <a:lstStyle/>
          <a:p>
            <a:r>
              <a:rPr lang="en-US" dirty="0"/>
              <a:t>Writing for Engineering and Science Students:</a:t>
            </a:r>
            <a:br>
              <a:rPr lang="en-US" dirty="0"/>
            </a:br>
            <a:r>
              <a:rPr lang="en-US" dirty="0"/>
              <a:t>Staking your Claim</a:t>
            </a:r>
          </a:p>
          <a:p>
            <a:r>
              <a:rPr lang="en-US" dirty="0"/>
              <a:t>Gerald Rau</a:t>
            </a:r>
          </a:p>
        </p:txBody>
      </p:sp>
      <p:sp>
        <p:nvSpPr>
          <p:cNvPr id="4" name="Slide Number Placeholder 3">
            <a:extLst>
              <a:ext uri="{FF2B5EF4-FFF2-40B4-BE49-F238E27FC236}">
                <a16:creationId xmlns:a16="http://schemas.microsoft.com/office/drawing/2014/main" id="{BE472919-D789-458F-BFD1-E3F0FB55453E}"/>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a:t>
            </a:fld>
            <a:endParaRPr lang="en-US">
              <a:solidFill>
                <a:prstClr val="black">
                  <a:tint val="75000"/>
                </a:prstClr>
              </a:solidFill>
            </a:endParaRPr>
          </a:p>
        </p:txBody>
      </p:sp>
      <p:pic>
        <p:nvPicPr>
          <p:cNvPr id="2" name="Audio 1">
            <a:hlinkClick r:id="" action="ppaction://media"/>
            <a:extLst>
              <a:ext uri="{FF2B5EF4-FFF2-40B4-BE49-F238E27FC236}">
                <a16:creationId xmlns:a16="http://schemas.microsoft.com/office/drawing/2014/main" id="{6BDA427F-A374-4274-A52F-B41809668C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351318056"/>
      </p:ext>
    </p:extLst>
  </p:cSld>
  <p:clrMapOvr>
    <a:masterClrMapping/>
  </p:clrMapOvr>
  <p:transition advTm="16721">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First Claim</a:t>
            </a:r>
          </a:p>
        </p:txBody>
      </p:sp>
      <p:sp>
        <p:nvSpPr>
          <p:cNvPr id="5" name="Content Placeholder 4"/>
          <p:cNvSpPr>
            <a:spLocks noGrp="1"/>
          </p:cNvSpPr>
          <p:nvPr>
            <p:ph idx="1"/>
          </p:nvPr>
        </p:nvSpPr>
        <p:spPr/>
        <p:txBody>
          <a:bodyPr/>
          <a:lstStyle/>
          <a:p>
            <a:r>
              <a:rPr lang="en-US" dirty="0"/>
              <a:t>First claim, restated:</a:t>
            </a:r>
            <a:br>
              <a:rPr lang="en-US" dirty="0"/>
            </a:br>
            <a:r>
              <a:rPr lang="en-US" dirty="0"/>
              <a:t>Your work </a:t>
            </a:r>
            <a:r>
              <a:rPr lang="en-US" i="1" dirty="0"/>
              <a:t>connects with </a:t>
            </a:r>
            <a:r>
              <a:rPr lang="en-US" dirty="0"/>
              <a:t>and makes an important </a:t>
            </a:r>
            <a:r>
              <a:rPr lang="en-US" i="1" dirty="0"/>
              <a:t>contribution</a:t>
            </a:r>
            <a:r>
              <a:rPr lang="en-US" dirty="0"/>
              <a:t> to the overall body of knowledge in your field</a:t>
            </a:r>
          </a:p>
          <a:p>
            <a:endParaRPr lang="en-US" dirty="0"/>
          </a:p>
          <a:p>
            <a:r>
              <a:rPr lang="en-US" dirty="0"/>
              <a:t>Contribution</a:t>
            </a:r>
            <a:br>
              <a:rPr lang="en-US" dirty="0"/>
            </a:br>
            <a:r>
              <a:rPr lang="en-US" dirty="0"/>
              <a:t>Different from existing</a:t>
            </a:r>
          </a:p>
        </p:txBody>
      </p:sp>
      <p:grpSp>
        <p:nvGrpSpPr>
          <p:cNvPr id="19" name="Group 18">
            <a:extLst>
              <a:ext uri="{FF2B5EF4-FFF2-40B4-BE49-F238E27FC236}">
                <a16:creationId xmlns:a16="http://schemas.microsoft.com/office/drawing/2014/main" id="{E454FC9D-E5C9-4F1D-BD19-FE62D2F1A637}"/>
              </a:ext>
            </a:extLst>
          </p:cNvPr>
          <p:cNvGrpSpPr/>
          <p:nvPr/>
        </p:nvGrpSpPr>
        <p:grpSpPr>
          <a:xfrm>
            <a:off x="4572000" y="3438144"/>
            <a:ext cx="2715768" cy="2715768"/>
            <a:chOff x="4572000" y="2935224"/>
            <a:chExt cx="2715768" cy="2715768"/>
          </a:xfrm>
        </p:grpSpPr>
        <p:pic>
          <p:nvPicPr>
            <p:cNvPr id="20" name="Graphic 19" descr="Suit">
              <a:extLst>
                <a:ext uri="{FF2B5EF4-FFF2-40B4-BE49-F238E27FC236}">
                  <a16:creationId xmlns:a16="http://schemas.microsoft.com/office/drawing/2014/main" id="{7D6DA611-1E96-41BA-9B03-19E78478BA3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72000" y="2935224"/>
              <a:ext cx="2715768" cy="2715768"/>
            </a:xfrm>
            <a:prstGeom prst="rect">
              <a:avLst/>
            </a:prstGeom>
          </p:spPr>
        </p:pic>
        <p:cxnSp>
          <p:nvCxnSpPr>
            <p:cNvPr id="21" name="Straight Connector 20">
              <a:extLst>
                <a:ext uri="{FF2B5EF4-FFF2-40B4-BE49-F238E27FC236}">
                  <a16:creationId xmlns:a16="http://schemas.microsoft.com/office/drawing/2014/main" id="{FC3090BE-87F4-4DD5-A5EA-CEC3F61F0D97}"/>
                </a:ext>
              </a:extLst>
            </p:cNvPr>
            <p:cNvCxnSpPr>
              <a:cxnSpLocks/>
            </p:cNvCxnSpPr>
            <p:nvPr/>
          </p:nvCxnSpPr>
          <p:spPr>
            <a:xfrm flipH="1">
              <a:off x="5042916" y="3511296"/>
              <a:ext cx="164592" cy="1633728"/>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8EDC565B-7741-4DFC-9CAA-23634A6F6E07}"/>
                </a:ext>
              </a:extLst>
            </p:cNvPr>
            <p:cNvCxnSpPr>
              <a:cxnSpLocks/>
            </p:cNvCxnSpPr>
            <p:nvPr/>
          </p:nvCxnSpPr>
          <p:spPr>
            <a:xfrm flipH="1">
              <a:off x="5195795" y="3378708"/>
              <a:ext cx="176305" cy="176631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444F8A9-6493-476D-BCDC-03F8B80E9648}"/>
                </a:ext>
              </a:extLst>
            </p:cNvPr>
            <p:cNvCxnSpPr>
              <a:cxnSpLocks/>
            </p:cNvCxnSpPr>
            <p:nvPr/>
          </p:nvCxnSpPr>
          <p:spPr>
            <a:xfrm>
              <a:off x="5502119" y="3886200"/>
              <a:ext cx="0" cy="135331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5283F4F1-7949-4689-B083-6FF53FA00141}"/>
                </a:ext>
              </a:extLst>
            </p:cNvPr>
            <p:cNvCxnSpPr>
              <a:cxnSpLocks/>
            </p:cNvCxnSpPr>
            <p:nvPr/>
          </p:nvCxnSpPr>
          <p:spPr>
            <a:xfrm>
              <a:off x="5654999" y="4114800"/>
              <a:ext cx="0" cy="112471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243C139-EC2C-421D-87E7-F0F40429703A}"/>
                </a:ext>
              </a:extLst>
            </p:cNvPr>
            <p:cNvCxnSpPr>
              <a:cxnSpLocks/>
            </p:cNvCxnSpPr>
            <p:nvPr/>
          </p:nvCxnSpPr>
          <p:spPr>
            <a:xfrm>
              <a:off x="6469381" y="3378708"/>
              <a:ext cx="367594" cy="174879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793AE627-68A8-4B80-8B5C-6E0E2E97C65A}"/>
                </a:ext>
              </a:extLst>
            </p:cNvPr>
            <p:cNvCxnSpPr>
              <a:cxnSpLocks/>
            </p:cNvCxnSpPr>
            <p:nvPr/>
          </p:nvCxnSpPr>
          <p:spPr>
            <a:xfrm>
              <a:off x="6416398" y="3785616"/>
              <a:ext cx="260485" cy="1367028"/>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14729E8E-538F-46F5-A87D-7B7AA9DFE3DF}"/>
                </a:ext>
              </a:extLst>
            </p:cNvPr>
            <p:cNvCxnSpPr>
              <a:cxnSpLocks/>
            </p:cNvCxnSpPr>
            <p:nvPr/>
          </p:nvCxnSpPr>
          <p:spPr>
            <a:xfrm flipH="1">
              <a:off x="5929884" y="3886200"/>
              <a:ext cx="408525" cy="137922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E37001C-18C2-4DC5-852B-B4ADE68833DC}"/>
                </a:ext>
              </a:extLst>
            </p:cNvPr>
            <p:cNvCxnSpPr>
              <a:cxnSpLocks/>
            </p:cNvCxnSpPr>
            <p:nvPr/>
          </p:nvCxnSpPr>
          <p:spPr>
            <a:xfrm flipH="1">
              <a:off x="6108021" y="4130040"/>
              <a:ext cx="308377" cy="113538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119C62E5-9E7C-4BD2-BF0C-D2A57BBBF9C6}"/>
                </a:ext>
              </a:extLst>
            </p:cNvPr>
            <p:cNvCxnSpPr>
              <a:cxnSpLocks/>
            </p:cNvCxnSpPr>
            <p:nvPr/>
          </p:nvCxnSpPr>
          <p:spPr>
            <a:xfrm flipH="1">
              <a:off x="6260421" y="4649724"/>
              <a:ext cx="155977" cy="608838"/>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7" name="Isosceles Triangle 16">
            <a:extLst>
              <a:ext uri="{FF2B5EF4-FFF2-40B4-BE49-F238E27FC236}">
                <a16:creationId xmlns:a16="http://schemas.microsoft.com/office/drawing/2014/main" id="{254047E1-E4BE-4CB0-A39B-849649CB8FC6}"/>
              </a:ext>
            </a:extLst>
          </p:cNvPr>
          <p:cNvSpPr/>
          <p:nvPr/>
        </p:nvSpPr>
        <p:spPr>
          <a:xfrm rot="5400000">
            <a:off x="4998828" y="5266757"/>
            <a:ext cx="879604" cy="9232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849F8990-5D18-48B2-92C1-D398C72BEE2E}"/>
              </a:ext>
            </a:extLst>
          </p:cNvPr>
          <p:cNvSpPr/>
          <p:nvPr/>
        </p:nvSpPr>
        <p:spPr>
          <a:xfrm rot="16200000" flipH="1">
            <a:off x="5974914" y="5266756"/>
            <a:ext cx="879604" cy="9232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a:extLst>
              <a:ext uri="{FF2B5EF4-FFF2-40B4-BE49-F238E27FC236}">
                <a16:creationId xmlns:a16="http://schemas.microsoft.com/office/drawing/2014/main" id="{75DF6F9E-E0A4-4D84-BF03-24823B827752}"/>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10</a:t>
            </a:fld>
            <a:endParaRPr lang="en-US">
              <a:solidFill>
                <a:prstClr val="black">
                  <a:tint val="75000"/>
                </a:prstClr>
              </a:solidFill>
            </a:endParaRPr>
          </a:p>
        </p:txBody>
      </p:sp>
      <p:pic>
        <p:nvPicPr>
          <p:cNvPr id="2" name="Audio 1">
            <a:hlinkClick r:id="" action="ppaction://media"/>
            <a:extLst>
              <a:ext uri="{FF2B5EF4-FFF2-40B4-BE49-F238E27FC236}">
                <a16:creationId xmlns:a16="http://schemas.microsoft.com/office/drawing/2014/main" id="{032E35A6-0EB4-49CC-8FF3-94BD7CFE121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08507257"/>
      </p:ext>
    </p:extLst>
  </p:cSld>
  <p:clrMapOvr>
    <a:masterClrMapping/>
  </p:clrMapOvr>
  <mc:AlternateContent xmlns:mc="http://schemas.openxmlformats.org/markup-compatibility/2006">
    <mc:Choice xmlns:p14="http://schemas.microsoft.com/office/powerpoint/2010/main" Requires="p14">
      <p:transition spd="med" p14:dur="700" advTm="24128">
        <p:fade/>
      </p:transition>
    </mc:Choice>
    <mc:Fallback>
      <p:transition spd="med" advTm="2412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a:t>
            </a:r>
          </a:p>
        </p:txBody>
      </p:sp>
      <p:sp>
        <p:nvSpPr>
          <p:cNvPr id="3" name="Content Placeholder 2"/>
          <p:cNvSpPr>
            <a:spLocks noGrp="1"/>
          </p:cNvSpPr>
          <p:nvPr>
            <p:ph idx="1"/>
          </p:nvPr>
        </p:nvSpPr>
        <p:spPr/>
        <p:txBody>
          <a:bodyPr/>
          <a:lstStyle/>
          <a:p>
            <a:r>
              <a:rPr lang="en-US" dirty="0"/>
              <a:t>Make it clear how your work connects to past research</a:t>
            </a:r>
          </a:p>
          <a:p>
            <a:r>
              <a:rPr lang="en-US" dirty="0"/>
              <a:t>And improves on past research</a:t>
            </a:r>
          </a:p>
          <a:p>
            <a:endParaRPr lang="en-US" dirty="0"/>
          </a:p>
          <a:p>
            <a:r>
              <a:rPr lang="en-US" dirty="0"/>
              <a:t>Contribution markers</a:t>
            </a:r>
          </a:p>
          <a:p>
            <a:r>
              <a:rPr lang="en-US" dirty="0"/>
              <a:t>Achievement markers</a:t>
            </a:r>
          </a:p>
          <a:p>
            <a:r>
              <a:rPr lang="en-US" dirty="0"/>
              <a:t>Application markers</a:t>
            </a:r>
          </a:p>
        </p:txBody>
      </p:sp>
      <p:sp>
        <p:nvSpPr>
          <p:cNvPr id="4" name="Slide Number Placeholder 3">
            <a:extLst>
              <a:ext uri="{FF2B5EF4-FFF2-40B4-BE49-F238E27FC236}">
                <a16:creationId xmlns:a16="http://schemas.microsoft.com/office/drawing/2014/main" id="{4B981462-ACC4-400D-BD87-A1CDC4FEC75D}"/>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11</a:t>
            </a:fld>
            <a:endParaRPr lang="en-US">
              <a:solidFill>
                <a:prstClr val="black">
                  <a:tint val="75000"/>
                </a:prstClr>
              </a:solidFill>
            </a:endParaRPr>
          </a:p>
        </p:txBody>
      </p:sp>
      <p:pic>
        <p:nvPicPr>
          <p:cNvPr id="6" name="Audio 5">
            <a:hlinkClick r:id="" action="ppaction://media"/>
            <a:extLst>
              <a:ext uri="{FF2B5EF4-FFF2-40B4-BE49-F238E27FC236}">
                <a16:creationId xmlns:a16="http://schemas.microsoft.com/office/drawing/2014/main" id="{1F1539C7-CBEF-428C-B676-ED4EB51528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221009287"/>
      </p:ext>
    </p:extLst>
  </p:cSld>
  <p:clrMapOvr>
    <a:masterClrMapping/>
  </p:clrMapOvr>
  <mc:AlternateContent xmlns:mc="http://schemas.openxmlformats.org/markup-compatibility/2006">
    <mc:Choice xmlns:p14="http://schemas.microsoft.com/office/powerpoint/2010/main" Requires="p14">
      <p:transition spd="med" p14:dur="700" advTm="9327">
        <p:fade/>
      </p:transition>
    </mc:Choice>
    <mc:Fallback>
      <p:transition spd="med" advTm="93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Contribution Markers</a:t>
            </a:r>
          </a:p>
        </p:txBody>
      </p:sp>
      <p:sp>
        <p:nvSpPr>
          <p:cNvPr id="5" name="Text Placeholder 4"/>
          <p:cNvSpPr>
            <a:spLocks noGrp="1"/>
          </p:cNvSpPr>
          <p:nvPr>
            <p:ph type="subTitle" idx="1"/>
          </p:nvPr>
        </p:nvSpPr>
        <p:spPr/>
        <p:txBody>
          <a:bodyPr/>
          <a:lstStyle/>
          <a:p>
            <a:endParaRPr lang="en-US" dirty="0"/>
          </a:p>
        </p:txBody>
      </p:sp>
      <p:sp>
        <p:nvSpPr>
          <p:cNvPr id="2" name="Slide Number Placeholder 1">
            <a:extLst>
              <a:ext uri="{FF2B5EF4-FFF2-40B4-BE49-F238E27FC236}">
                <a16:creationId xmlns:a16="http://schemas.microsoft.com/office/drawing/2014/main" id="{EF7E3ED7-FB53-4150-A788-26783A69F209}"/>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12</a:t>
            </a:fld>
            <a:endParaRPr lang="en-US">
              <a:solidFill>
                <a:prstClr val="black">
                  <a:tint val="75000"/>
                </a:prstClr>
              </a:solidFill>
            </a:endParaRPr>
          </a:p>
        </p:txBody>
      </p:sp>
      <p:pic>
        <p:nvPicPr>
          <p:cNvPr id="3" name="Audio 2">
            <a:hlinkClick r:id="" action="ppaction://media"/>
            <a:extLst>
              <a:ext uri="{FF2B5EF4-FFF2-40B4-BE49-F238E27FC236}">
                <a16:creationId xmlns:a16="http://schemas.microsoft.com/office/drawing/2014/main" id="{19A6D4F8-F7C7-4473-9FEA-4DA4FD2B330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36448670"/>
      </p:ext>
    </p:extLst>
  </p:cSld>
  <p:clrMapOvr>
    <a:masterClrMapping/>
  </p:clrMapOvr>
  <mc:AlternateContent xmlns:mc="http://schemas.openxmlformats.org/markup-compatibility/2006">
    <mc:Choice xmlns:p14="http://schemas.microsoft.com/office/powerpoint/2010/main" Requires="p14">
      <p:transition spd="slow" p14:dur="800" advTm="2926">
        <p:circle/>
      </p:transition>
    </mc:Choice>
    <mc:Fallback>
      <p:transition spd="slow" advTm="2926">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Contribution Markers</a:t>
            </a:r>
          </a:p>
        </p:txBody>
      </p:sp>
      <p:sp>
        <p:nvSpPr>
          <p:cNvPr id="2" name="Content Placeholder 1"/>
          <p:cNvSpPr>
            <a:spLocks noGrp="1"/>
          </p:cNvSpPr>
          <p:nvPr>
            <p:ph idx="1"/>
          </p:nvPr>
        </p:nvSpPr>
        <p:spPr/>
        <p:txBody>
          <a:bodyPr>
            <a:normAutofit/>
          </a:bodyPr>
          <a:lstStyle/>
          <a:p>
            <a:r>
              <a:rPr lang="en-US" dirty="0"/>
              <a:t>Verbs – 4 categories (Table 22.2)</a:t>
            </a:r>
          </a:p>
          <a:p>
            <a:pPr lvl="1"/>
            <a:r>
              <a:rPr lang="en-US" dirty="0"/>
              <a:t>Support</a:t>
            </a:r>
          </a:p>
          <a:p>
            <a:pPr lvl="1"/>
            <a:r>
              <a:rPr lang="en-US" dirty="0"/>
              <a:t>Challenge</a:t>
            </a:r>
          </a:p>
          <a:p>
            <a:pPr lvl="1"/>
            <a:r>
              <a:rPr lang="en-US" dirty="0"/>
              <a:t>Modify</a:t>
            </a:r>
          </a:p>
          <a:p>
            <a:pPr lvl="1"/>
            <a:r>
              <a:rPr lang="en-US" dirty="0"/>
              <a:t>Solve</a:t>
            </a:r>
          </a:p>
          <a:p>
            <a:endParaRPr lang="en-US" dirty="0"/>
          </a:p>
          <a:p>
            <a:r>
              <a:rPr lang="en-US" dirty="0"/>
              <a:t>Our study (confirms, challenges) prior studies</a:t>
            </a:r>
          </a:p>
          <a:p>
            <a:r>
              <a:rPr lang="en-US" dirty="0"/>
              <a:t>Our study (extends, resolves) the current problem</a:t>
            </a:r>
          </a:p>
        </p:txBody>
      </p:sp>
      <p:sp>
        <p:nvSpPr>
          <p:cNvPr id="4" name="Rectangle 3"/>
          <p:cNvSpPr/>
          <p:nvPr/>
        </p:nvSpPr>
        <p:spPr>
          <a:xfrm>
            <a:off x="3200400" y="2551938"/>
            <a:ext cx="16764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nstantia"/>
                <a:ea typeface="+mn-ea"/>
                <a:cs typeface="+mn-cs"/>
              </a:rPr>
              <a:t>More common in science</a:t>
            </a:r>
          </a:p>
        </p:txBody>
      </p:sp>
      <p:sp>
        <p:nvSpPr>
          <p:cNvPr id="6" name="Rectangle 5"/>
          <p:cNvSpPr/>
          <p:nvPr/>
        </p:nvSpPr>
        <p:spPr>
          <a:xfrm>
            <a:off x="3200400" y="3434715"/>
            <a:ext cx="1676400" cy="685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nstantia"/>
                <a:ea typeface="+mn-ea"/>
                <a:cs typeface="+mn-cs"/>
              </a:rPr>
              <a:t>More common in engineering</a:t>
            </a:r>
          </a:p>
        </p:txBody>
      </p:sp>
      <p:sp>
        <p:nvSpPr>
          <p:cNvPr id="5" name="Rectangle: Rounded Corners 4">
            <a:extLst>
              <a:ext uri="{FF2B5EF4-FFF2-40B4-BE49-F238E27FC236}">
                <a16:creationId xmlns:a16="http://schemas.microsoft.com/office/drawing/2014/main" id="{576ACC91-6684-499A-92F7-C5B769DC71B3}"/>
              </a:ext>
            </a:extLst>
          </p:cNvPr>
          <p:cNvSpPr/>
          <p:nvPr/>
        </p:nvSpPr>
        <p:spPr>
          <a:xfrm>
            <a:off x="5251704" y="2869883"/>
            <a:ext cx="2569464" cy="932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Examples of categories online</a:t>
            </a:r>
          </a:p>
        </p:txBody>
      </p:sp>
      <p:sp>
        <p:nvSpPr>
          <p:cNvPr id="7" name="Slide Number Placeholder 6">
            <a:extLst>
              <a:ext uri="{FF2B5EF4-FFF2-40B4-BE49-F238E27FC236}">
                <a16:creationId xmlns:a16="http://schemas.microsoft.com/office/drawing/2014/main" id="{72C488F7-6AD1-4996-97B0-C79F3DDE4D01}"/>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13</a:t>
            </a:fld>
            <a:endParaRPr lang="en-US">
              <a:solidFill>
                <a:prstClr val="black">
                  <a:tint val="75000"/>
                </a:prstClr>
              </a:solidFill>
            </a:endParaRPr>
          </a:p>
        </p:txBody>
      </p:sp>
      <p:pic>
        <p:nvPicPr>
          <p:cNvPr id="8" name="Audio 7">
            <a:hlinkClick r:id="" action="ppaction://media"/>
            <a:extLst>
              <a:ext uri="{FF2B5EF4-FFF2-40B4-BE49-F238E27FC236}">
                <a16:creationId xmlns:a16="http://schemas.microsoft.com/office/drawing/2014/main" id="{91B6A592-4433-432F-B136-8B7252560BFE}"/>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986083298"/>
      </p:ext>
    </p:extLst>
  </p:cSld>
  <p:clrMapOvr>
    <a:masterClrMapping/>
  </p:clrMapOvr>
  <mc:AlternateContent xmlns:mc="http://schemas.openxmlformats.org/markup-compatibility/2006">
    <mc:Choice xmlns:p14="http://schemas.microsoft.com/office/powerpoint/2010/main" Requires="p14">
      <p:transition spd="med" p14:dur="700" advTm="38341">
        <p:fade/>
      </p:transition>
    </mc:Choice>
    <mc:Fallback>
      <p:transition spd="med" advTm="383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xEl>
                                              <p:pRg st="6" end="6"/>
                                            </p:txEl>
                                          </p:spTgt>
                                        </p:tgtEl>
                                        <p:attrNameLst>
                                          <p:attrName>style.visibility</p:attrName>
                                        </p:attrNameLst>
                                      </p:cBhvr>
                                      <p:to>
                                        <p:strVal val="visible"/>
                                      </p:to>
                                    </p:set>
                                    <p:animEffect transition="in" filter="fade">
                                      <p:cBhvr>
                                        <p:cTn id="16" dur="500"/>
                                        <p:tgtEl>
                                          <p:spTgt spid="2">
                                            <p:txEl>
                                              <p:pRg st="6" end="6"/>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2">
                                            <p:txEl>
                                              <p:pRg st="7" end="7"/>
                                            </p:txEl>
                                          </p:spTgt>
                                        </p:tgtEl>
                                        <p:attrNameLst>
                                          <p:attrName>style.visibility</p:attrName>
                                        </p:attrNameLst>
                                      </p:cBhvr>
                                      <p:to>
                                        <p:strVal val="visible"/>
                                      </p:to>
                                    </p:set>
                                    <p:animEffect transition="in" filter="fade">
                                      <p:cBhvr>
                                        <p:cTn id="26"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8"/>
                </p:tgtEl>
              </p:cMediaNode>
            </p:audio>
          </p:childTnLst>
        </p:cTn>
      </p:par>
    </p:tnLst>
    <p:bldLst>
      <p:bldP spid="4" grpId="0" animBg="1"/>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Contribution Markers</a:t>
            </a:r>
          </a:p>
        </p:txBody>
      </p:sp>
      <p:sp>
        <p:nvSpPr>
          <p:cNvPr id="2" name="Content Placeholder 1"/>
          <p:cNvSpPr>
            <a:spLocks noGrp="1"/>
          </p:cNvSpPr>
          <p:nvPr>
            <p:ph idx="1"/>
          </p:nvPr>
        </p:nvSpPr>
        <p:spPr/>
        <p:txBody>
          <a:bodyPr/>
          <a:lstStyle/>
          <a:p>
            <a:r>
              <a:rPr lang="en-US" dirty="0"/>
              <a:t>Any division</a:t>
            </a:r>
          </a:p>
          <a:p>
            <a:pPr lvl="1"/>
            <a:r>
              <a:rPr lang="en-US" dirty="0"/>
              <a:t>I – how related to past research (often modify)</a:t>
            </a:r>
          </a:p>
          <a:p>
            <a:pPr lvl="1"/>
            <a:r>
              <a:rPr lang="en-US" dirty="0"/>
              <a:t>P – expansion of how related to past research</a:t>
            </a:r>
          </a:p>
          <a:p>
            <a:pPr lvl="1"/>
            <a:r>
              <a:rPr lang="en-US" dirty="0"/>
              <a:t>T – compare/contrast to past research</a:t>
            </a:r>
          </a:p>
          <a:p>
            <a:pPr lvl="1"/>
            <a:r>
              <a:rPr lang="en-US" dirty="0"/>
              <a:t>C – contribution </a:t>
            </a:r>
          </a:p>
          <a:p>
            <a:pPr lvl="1"/>
            <a:endParaRPr lang="en-US" dirty="0"/>
          </a:p>
          <a:p>
            <a:r>
              <a:rPr lang="en-US" dirty="0"/>
              <a:t>Present tense</a:t>
            </a:r>
          </a:p>
          <a:p>
            <a:pPr lvl="1"/>
            <a:r>
              <a:rPr lang="en-US" dirty="0"/>
              <a:t>The research presented in this paper </a:t>
            </a:r>
            <a:r>
              <a:rPr lang="en-US" i="1" dirty="0"/>
              <a:t>contributes</a:t>
            </a:r>
            <a:r>
              <a:rPr lang="en-US" dirty="0"/>
              <a:t> …</a:t>
            </a:r>
          </a:p>
        </p:txBody>
      </p:sp>
      <p:sp>
        <p:nvSpPr>
          <p:cNvPr id="4" name="Slide Number Placeholder 3">
            <a:extLst>
              <a:ext uri="{FF2B5EF4-FFF2-40B4-BE49-F238E27FC236}">
                <a16:creationId xmlns:a16="http://schemas.microsoft.com/office/drawing/2014/main" id="{3B70909A-06F8-4C54-8353-7DBAC32040CB}"/>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14</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40FB0813-BA60-4B38-BCA3-A3AD0A076BB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4956334"/>
      </p:ext>
    </p:extLst>
  </p:cSld>
  <p:clrMapOvr>
    <a:masterClrMapping/>
  </p:clrMapOvr>
  <mc:AlternateContent xmlns:mc="http://schemas.openxmlformats.org/markup-compatibility/2006">
    <mc:Choice xmlns:p14="http://schemas.microsoft.com/office/powerpoint/2010/main" Requires="p14">
      <p:transition spd="med" p14:dur="700" advTm="46766">
        <p:fade/>
      </p:transition>
    </mc:Choice>
    <mc:Fallback>
      <p:transition spd="med" advTm="4676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Achievement Markers</a:t>
            </a:r>
          </a:p>
        </p:txBody>
      </p:sp>
      <p:sp>
        <p:nvSpPr>
          <p:cNvPr id="5" name="Text Placeholder 4"/>
          <p:cNvSpPr>
            <a:spLocks noGrp="1"/>
          </p:cNvSpPr>
          <p:nvPr>
            <p:ph type="subTitle" idx="1"/>
          </p:nvPr>
        </p:nvSpPr>
        <p:spPr/>
        <p:txBody>
          <a:bodyPr/>
          <a:lstStyle/>
          <a:p>
            <a:endParaRPr lang="en-US" dirty="0"/>
          </a:p>
        </p:txBody>
      </p:sp>
      <p:sp>
        <p:nvSpPr>
          <p:cNvPr id="2" name="Slide Number Placeholder 1">
            <a:extLst>
              <a:ext uri="{FF2B5EF4-FFF2-40B4-BE49-F238E27FC236}">
                <a16:creationId xmlns:a16="http://schemas.microsoft.com/office/drawing/2014/main" id="{A09A293D-5B1A-47D2-8643-5B4ADB96F360}"/>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15</a:t>
            </a:fld>
            <a:endParaRPr lang="en-US">
              <a:solidFill>
                <a:prstClr val="black">
                  <a:tint val="75000"/>
                </a:prstClr>
              </a:solidFill>
            </a:endParaRPr>
          </a:p>
        </p:txBody>
      </p:sp>
      <p:pic>
        <p:nvPicPr>
          <p:cNvPr id="3" name="Audio 2">
            <a:hlinkClick r:id="" action="ppaction://media"/>
            <a:extLst>
              <a:ext uri="{FF2B5EF4-FFF2-40B4-BE49-F238E27FC236}">
                <a16:creationId xmlns:a16="http://schemas.microsoft.com/office/drawing/2014/main" id="{53E90033-3EC4-4534-BEE2-1E633020D8C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2297735"/>
      </p:ext>
    </p:extLst>
  </p:cSld>
  <p:clrMapOvr>
    <a:masterClrMapping/>
  </p:clrMapOvr>
  <mc:AlternateContent xmlns:mc="http://schemas.openxmlformats.org/markup-compatibility/2006">
    <mc:Choice xmlns:p14="http://schemas.microsoft.com/office/powerpoint/2010/main" Requires="p14">
      <p:transition spd="slow" p14:dur="800" advTm="2235">
        <p:circle/>
      </p:transition>
    </mc:Choice>
    <mc:Fallback>
      <p:transition spd="slow" advTm="223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Achievement Markers</a:t>
            </a:r>
          </a:p>
        </p:txBody>
      </p:sp>
      <p:sp>
        <p:nvSpPr>
          <p:cNvPr id="2" name="Content Placeholder 1"/>
          <p:cNvSpPr>
            <a:spLocks noGrp="1"/>
          </p:cNvSpPr>
          <p:nvPr>
            <p:ph idx="1"/>
          </p:nvPr>
        </p:nvSpPr>
        <p:spPr/>
        <p:txBody>
          <a:bodyPr>
            <a:normAutofit/>
          </a:bodyPr>
          <a:lstStyle/>
          <a:p>
            <a:r>
              <a:rPr lang="en-US" dirty="0"/>
              <a:t>Adjectives/Adverbs – 12 categories (Table 22.2)</a:t>
            </a:r>
          </a:p>
          <a:p>
            <a:endParaRPr lang="en-US" dirty="0"/>
          </a:p>
          <a:p>
            <a:endParaRPr lang="en-US" dirty="0"/>
          </a:p>
          <a:p>
            <a:endParaRPr lang="en-US" dirty="0"/>
          </a:p>
          <a:p>
            <a:endParaRPr lang="en-US" dirty="0"/>
          </a:p>
          <a:p>
            <a:endParaRPr lang="en-US" dirty="0"/>
          </a:p>
          <a:p>
            <a:r>
              <a:rPr lang="en-US" dirty="0"/>
              <a:t>We provide (exceptional, crucial, novel, ideal, exact, beneficial, compelling, surprising) data.</a:t>
            </a:r>
          </a:p>
          <a:p>
            <a:r>
              <a:rPr lang="en-US" dirty="0"/>
              <a:t>Our design is (efficient, economical, feasible, robust).</a:t>
            </a:r>
          </a:p>
        </p:txBody>
      </p:sp>
      <p:graphicFrame>
        <p:nvGraphicFramePr>
          <p:cNvPr id="4" name="Table 3"/>
          <p:cNvGraphicFramePr>
            <a:graphicFrameLocks noGrp="1"/>
          </p:cNvGraphicFramePr>
          <p:nvPr>
            <p:extLst/>
          </p:nvPr>
        </p:nvGraphicFramePr>
        <p:xfrm>
          <a:off x="2275652" y="2793236"/>
          <a:ext cx="4592696" cy="1828800"/>
        </p:xfrm>
        <a:graphic>
          <a:graphicData uri="http://schemas.openxmlformats.org/drawingml/2006/table">
            <a:tbl>
              <a:tblPr firstRow="1" firstCol="1" bandRow="1">
                <a:tableStyleId>{2D5ABB26-0587-4C30-8999-92F81FD0307C}</a:tableStyleId>
              </a:tblPr>
              <a:tblGrid>
                <a:gridCol w="2296348">
                  <a:extLst>
                    <a:ext uri="{9D8B030D-6E8A-4147-A177-3AD203B41FA5}">
                      <a16:colId xmlns:a16="http://schemas.microsoft.com/office/drawing/2014/main" val="20000"/>
                    </a:ext>
                  </a:extLst>
                </a:gridCol>
                <a:gridCol w="2296348">
                  <a:extLst>
                    <a:ext uri="{9D8B030D-6E8A-4147-A177-3AD203B41FA5}">
                      <a16:colId xmlns:a16="http://schemas.microsoft.com/office/drawing/2014/main" val="20001"/>
                    </a:ext>
                  </a:extLst>
                </a:gridCol>
              </a:tblGrid>
              <a:tr h="0">
                <a:tc>
                  <a:txBody>
                    <a:bodyPr/>
                    <a:lstStyle/>
                    <a:p>
                      <a:pPr marL="0" marR="0">
                        <a:spcBef>
                          <a:spcPts val="0"/>
                        </a:spcBef>
                        <a:spcAft>
                          <a:spcPts val="0"/>
                        </a:spcAft>
                      </a:pPr>
                      <a:r>
                        <a:rPr lang="en-US" sz="2000" dirty="0">
                          <a:effectLst/>
                        </a:rPr>
                        <a:t>Excellence</a:t>
                      </a:r>
                      <a:endParaRPr lang="en-US" sz="2000" dirty="0">
                        <a:effectLst/>
                        <a:latin typeface="Cambria"/>
                        <a:ea typeface="MS Mincho"/>
                        <a:cs typeface="Times New Roman"/>
                      </a:endParaRPr>
                    </a:p>
                  </a:txBody>
                  <a:tcPr marL="68580" marR="68580" marT="0" marB="0"/>
                </a:tc>
                <a:tc>
                  <a:txBody>
                    <a:bodyPr/>
                    <a:lstStyle/>
                    <a:p>
                      <a:pPr marL="0" marR="0">
                        <a:spcBef>
                          <a:spcPts val="0"/>
                        </a:spcBef>
                        <a:spcAft>
                          <a:spcPts val="0"/>
                        </a:spcAft>
                      </a:pPr>
                      <a:r>
                        <a:rPr lang="en-US" sz="2000" dirty="0">
                          <a:effectLst/>
                        </a:rPr>
                        <a:t>Efficiency</a:t>
                      </a:r>
                      <a:endParaRPr lang="en-US" sz="2000" dirty="0">
                        <a:effectLst/>
                        <a:latin typeface="Cambria"/>
                        <a:ea typeface="MS Mincho"/>
                        <a:cs typeface="Times New Roman"/>
                      </a:endParaRPr>
                    </a:p>
                  </a:txBody>
                  <a:tcPr marL="68580" marR="68580" marT="0" marB="0"/>
                </a:tc>
                <a:extLst>
                  <a:ext uri="{0D108BD9-81ED-4DB2-BD59-A6C34878D82A}">
                    <a16:rowId xmlns:a16="http://schemas.microsoft.com/office/drawing/2014/main" val="10000"/>
                  </a:ext>
                </a:extLst>
              </a:tr>
              <a:tr h="0">
                <a:tc>
                  <a:txBody>
                    <a:bodyPr/>
                    <a:lstStyle/>
                    <a:p>
                      <a:pPr marL="0" marR="0">
                        <a:spcBef>
                          <a:spcPts val="0"/>
                        </a:spcBef>
                        <a:spcAft>
                          <a:spcPts val="0"/>
                        </a:spcAft>
                      </a:pPr>
                      <a:r>
                        <a:rPr lang="en-US" sz="2000">
                          <a:effectLst/>
                        </a:rPr>
                        <a:t>Importance</a:t>
                      </a:r>
                      <a:endParaRPr lang="en-US" sz="2000">
                        <a:effectLst/>
                        <a:latin typeface="Cambria"/>
                        <a:ea typeface="MS Mincho"/>
                        <a:cs typeface="Times New Roman"/>
                      </a:endParaRPr>
                    </a:p>
                  </a:txBody>
                  <a:tcPr marL="68580" marR="68580" marT="0" marB="0"/>
                </a:tc>
                <a:tc>
                  <a:txBody>
                    <a:bodyPr/>
                    <a:lstStyle/>
                    <a:p>
                      <a:pPr marL="0" marR="0">
                        <a:spcBef>
                          <a:spcPts val="0"/>
                        </a:spcBef>
                        <a:spcAft>
                          <a:spcPts val="0"/>
                        </a:spcAft>
                      </a:pPr>
                      <a:r>
                        <a:rPr lang="en-US" sz="2000" dirty="0">
                          <a:effectLst/>
                        </a:rPr>
                        <a:t>Cost efficiency</a:t>
                      </a:r>
                      <a:endParaRPr lang="en-US" sz="2000" dirty="0">
                        <a:effectLst/>
                        <a:latin typeface="Cambria"/>
                        <a:ea typeface="MS Mincho"/>
                        <a:cs typeface="Times New Roman"/>
                      </a:endParaRPr>
                    </a:p>
                  </a:txBody>
                  <a:tcPr marL="68580" marR="68580" marT="0" marB="0"/>
                </a:tc>
                <a:extLst>
                  <a:ext uri="{0D108BD9-81ED-4DB2-BD59-A6C34878D82A}">
                    <a16:rowId xmlns:a16="http://schemas.microsoft.com/office/drawing/2014/main" val="10001"/>
                  </a:ext>
                </a:extLst>
              </a:tr>
              <a:tr h="0">
                <a:tc>
                  <a:txBody>
                    <a:bodyPr/>
                    <a:lstStyle/>
                    <a:p>
                      <a:pPr marL="0" marR="0">
                        <a:spcBef>
                          <a:spcPts val="0"/>
                        </a:spcBef>
                        <a:spcAft>
                          <a:spcPts val="0"/>
                        </a:spcAft>
                      </a:pPr>
                      <a:r>
                        <a:rPr lang="en-US" sz="2000" dirty="0">
                          <a:effectLst/>
                        </a:rPr>
                        <a:t>Novelty</a:t>
                      </a:r>
                      <a:endParaRPr lang="en-US" sz="2000" dirty="0">
                        <a:effectLst/>
                        <a:latin typeface="Cambria"/>
                        <a:ea typeface="MS Mincho"/>
                        <a:cs typeface="Times New Roman"/>
                      </a:endParaRPr>
                    </a:p>
                  </a:txBody>
                  <a:tcPr marL="68580" marR="68580" marT="0" marB="0"/>
                </a:tc>
                <a:tc>
                  <a:txBody>
                    <a:bodyPr/>
                    <a:lstStyle/>
                    <a:p>
                      <a:pPr marL="0" marR="0">
                        <a:spcBef>
                          <a:spcPts val="0"/>
                        </a:spcBef>
                        <a:spcAft>
                          <a:spcPts val="0"/>
                        </a:spcAft>
                      </a:pPr>
                      <a:r>
                        <a:rPr lang="en-US" sz="2000" dirty="0">
                          <a:effectLst/>
                        </a:rPr>
                        <a:t>Feasibility</a:t>
                      </a:r>
                      <a:endParaRPr lang="en-US" sz="2000" dirty="0">
                        <a:effectLst/>
                        <a:latin typeface="Cambria"/>
                        <a:ea typeface="MS Mincho"/>
                        <a:cs typeface="Times New Roman"/>
                      </a:endParaRPr>
                    </a:p>
                  </a:txBody>
                  <a:tcPr marL="68580" marR="68580" marT="0" marB="0"/>
                </a:tc>
                <a:extLst>
                  <a:ext uri="{0D108BD9-81ED-4DB2-BD59-A6C34878D82A}">
                    <a16:rowId xmlns:a16="http://schemas.microsoft.com/office/drawing/2014/main" val="10002"/>
                  </a:ext>
                </a:extLst>
              </a:tr>
              <a:tr h="0">
                <a:tc>
                  <a:txBody>
                    <a:bodyPr/>
                    <a:lstStyle/>
                    <a:p>
                      <a:pPr marL="0" marR="0">
                        <a:spcBef>
                          <a:spcPts val="0"/>
                        </a:spcBef>
                        <a:spcAft>
                          <a:spcPts val="0"/>
                        </a:spcAft>
                      </a:pPr>
                      <a:r>
                        <a:rPr lang="en-US" sz="2000" dirty="0">
                          <a:effectLst/>
                        </a:rPr>
                        <a:t>Perfection</a:t>
                      </a:r>
                      <a:endParaRPr lang="en-US" sz="2000" dirty="0">
                        <a:effectLst/>
                        <a:latin typeface="Cambria"/>
                        <a:ea typeface="MS Mincho"/>
                        <a:cs typeface="Times New Roman"/>
                      </a:endParaRPr>
                    </a:p>
                  </a:txBody>
                  <a:tcPr marL="68580" marR="68580" marT="0" marB="0"/>
                </a:tc>
                <a:tc>
                  <a:txBody>
                    <a:bodyPr/>
                    <a:lstStyle/>
                    <a:p>
                      <a:pPr marL="0" marR="0">
                        <a:spcBef>
                          <a:spcPts val="0"/>
                        </a:spcBef>
                        <a:spcAft>
                          <a:spcPts val="0"/>
                        </a:spcAft>
                      </a:pPr>
                      <a:r>
                        <a:rPr lang="en-US" sz="2000" dirty="0">
                          <a:effectLst/>
                        </a:rPr>
                        <a:t>Strength</a:t>
                      </a:r>
                      <a:endParaRPr lang="en-US" sz="2000" dirty="0">
                        <a:effectLst/>
                        <a:latin typeface="Cambria"/>
                        <a:ea typeface="MS Mincho"/>
                        <a:cs typeface="Times New Roman"/>
                      </a:endParaRPr>
                    </a:p>
                  </a:txBody>
                  <a:tcPr marL="68580" marR="68580" marT="0" marB="0"/>
                </a:tc>
                <a:extLst>
                  <a:ext uri="{0D108BD9-81ED-4DB2-BD59-A6C34878D82A}">
                    <a16:rowId xmlns:a16="http://schemas.microsoft.com/office/drawing/2014/main" val="10003"/>
                  </a:ext>
                </a:extLst>
              </a:tr>
              <a:tr h="0">
                <a:tc>
                  <a:txBody>
                    <a:bodyPr/>
                    <a:lstStyle/>
                    <a:p>
                      <a:pPr marL="0" marR="0">
                        <a:spcBef>
                          <a:spcPts val="0"/>
                        </a:spcBef>
                        <a:spcAft>
                          <a:spcPts val="0"/>
                        </a:spcAft>
                      </a:pPr>
                      <a:r>
                        <a:rPr lang="en-US" sz="2000">
                          <a:effectLst/>
                        </a:rPr>
                        <a:t>Accuracy</a:t>
                      </a:r>
                      <a:endParaRPr lang="en-US" sz="2000">
                        <a:effectLst/>
                        <a:latin typeface="Cambria"/>
                        <a:ea typeface="MS Mincho"/>
                        <a:cs typeface="Times New Roman"/>
                      </a:endParaRPr>
                    </a:p>
                  </a:txBody>
                  <a:tcPr marL="68580" marR="68580" marT="0" marB="0"/>
                </a:tc>
                <a:tc>
                  <a:txBody>
                    <a:bodyPr/>
                    <a:lstStyle/>
                    <a:p>
                      <a:pPr marL="0" marR="0">
                        <a:spcBef>
                          <a:spcPts val="0"/>
                        </a:spcBef>
                        <a:spcAft>
                          <a:spcPts val="0"/>
                        </a:spcAft>
                      </a:pPr>
                      <a:r>
                        <a:rPr lang="en-US" sz="2000" dirty="0">
                          <a:effectLst/>
                        </a:rPr>
                        <a:t>Clarity</a:t>
                      </a:r>
                      <a:endParaRPr lang="en-US" sz="2000" dirty="0">
                        <a:effectLst/>
                        <a:latin typeface="Cambria"/>
                        <a:ea typeface="MS Mincho"/>
                        <a:cs typeface="Times New Roman"/>
                      </a:endParaRPr>
                    </a:p>
                  </a:txBody>
                  <a:tcPr marL="68580" marR="68580" marT="0" marB="0"/>
                </a:tc>
                <a:extLst>
                  <a:ext uri="{0D108BD9-81ED-4DB2-BD59-A6C34878D82A}">
                    <a16:rowId xmlns:a16="http://schemas.microsoft.com/office/drawing/2014/main" val="10004"/>
                  </a:ext>
                </a:extLst>
              </a:tr>
              <a:tr h="0">
                <a:tc>
                  <a:txBody>
                    <a:bodyPr/>
                    <a:lstStyle/>
                    <a:p>
                      <a:pPr marL="0" marR="0">
                        <a:spcBef>
                          <a:spcPts val="0"/>
                        </a:spcBef>
                        <a:spcAft>
                          <a:spcPts val="0"/>
                        </a:spcAft>
                      </a:pPr>
                      <a:r>
                        <a:rPr lang="en-US" sz="2000">
                          <a:effectLst/>
                        </a:rPr>
                        <a:t>Utility</a:t>
                      </a:r>
                      <a:endParaRPr lang="en-US" sz="2000">
                        <a:effectLst/>
                        <a:latin typeface="Cambria"/>
                        <a:ea typeface="MS Mincho"/>
                        <a:cs typeface="Times New Roman"/>
                      </a:endParaRPr>
                    </a:p>
                  </a:txBody>
                  <a:tcPr marL="68580" marR="68580" marT="0" marB="0"/>
                </a:tc>
                <a:tc>
                  <a:txBody>
                    <a:bodyPr/>
                    <a:lstStyle/>
                    <a:p>
                      <a:pPr marL="0" marR="0">
                        <a:spcBef>
                          <a:spcPts val="0"/>
                        </a:spcBef>
                        <a:spcAft>
                          <a:spcPts val="0"/>
                        </a:spcAft>
                      </a:pPr>
                      <a:r>
                        <a:rPr lang="en-US" sz="2000" dirty="0">
                          <a:effectLst/>
                        </a:rPr>
                        <a:t>Emotive</a:t>
                      </a:r>
                      <a:endParaRPr lang="en-US" sz="2000" dirty="0">
                        <a:effectLst/>
                        <a:latin typeface="Cambria"/>
                        <a:ea typeface="MS Mincho"/>
                        <a:cs typeface="Times New Roman"/>
                      </a:endParaRPr>
                    </a:p>
                  </a:txBody>
                  <a:tcPr marL="68580" marR="68580" marT="0" marB="0"/>
                </a:tc>
                <a:extLst>
                  <a:ext uri="{0D108BD9-81ED-4DB2-BD59-A6C34878D82A}">
                    <a16:rowId xmlns:a16="http://schemas.microsoft.com/office/drawing/2014/main" val="10005"/>
                  </a:ext>
                </a:extLst>
              </a:tr>
            </a:tbl>
          </a:graphicData>
        </a:graphic>
      </p:graphicFrame>
      <p:sp>
        <p:nvSpPr>
          <p:cNvPr id="5" name="Rectangle: Rounded Corners 4">
            <a:extLst>
              <a:ext uri="{FF2B5EF4-FFF2-40B4-BE49-F238E27FC236}">
                <a16:creationId xmlns:a16="http://schemas.microsoft.com/office/drawing/2014/main" id="{03D6AD8C-554B-47D8-958B-2C78DDC587BE}"/>
              </a:ext>
            </a:extLst>
          </p:cNvPr>
          <p:cNvSpPr/>
          <p:nvPr/>
        </p:nvSpPr>
        <p:spPr>
          <a:xfrm>
            <a:off x="6382512" y="3197352"/>
            <a:ext cx="2569464" cy="93268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Examples of categories online</a:t>
            </a:r>
          </a:p>
        </p:txBody>
      </p:sp>
      <p:sp>
        <p:nvSpPr>
          <p:cNvPr id="6" name="Slide Number Placeholder 5">
            <a:extLst>
              <a:ext uri="{FF2B5EF4-FFF2-40B4-BE49-F238E27FC236}">
                <a16:creationId xmlns:a16="http://schemas.microsoft.com/office/drawing/2014/main" id="{80CD4DE1-6D55-4167-B459-99E3F4269A89}"/>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16</a:t>
            </a:fld>
            <a:endParaRPr lang="en-US">
              <a:solidFill>
                <a:prstClr val="black">
                  <a:tint val="75000"/>
                </a:prstClr>
              </a:solidFill>
            </a:endParaRPr>
          </a:p>
        </p:txBody>
      </p:sp>
      <p:pic>
        <p:nvPicPr>
          <p:cNvPr id="7" name="Audio 6">
            <a:hlinkClick r:id="" action="ppaction://media"/>
            <a:extLst>
              <a:ext uri="{FF2B5EF4-FFF2-40B4-BE49-F238E27FC236}">
                <a16:creationId xmlns:a16="http://schemas.microsoft.com/office/drawing/2014/main" id="{A935CBC0-93D8-4AC8-99B8-8DA538F609A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04324114"/>
      </p:ext>
    </p:extLst>
  </p:cSld>
  <p:clrMapOvr>
    <a:masterClrMapping/>
  </p:clrMapOvr>
  <mc:AlternateContent xmlns:mc="http://schemas.openxmlformats.org/markup-compatibility/2006">
    <mc:Choice xmlns:p14="http://schemas.microsoft.com/office/powerpoint/2010/main" Requires="p14">
      <p:transition spd="med" p14:dur="700" advTm="34035">
        <p:fade/>
      </p:transition>
    </mc:Choice>
    <mc:Fallback>
      <p:transition spd="med" advTm="3403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Achievement Markers</a:t>
            </a:r>
          </a:p>
        </p:txBody>
      </p:sp>
      <p:sp>
        <p:nvSpPr>
          <p:cNvPr id="2" name="Content Placeholder 1"/>
          <p:cNvSpPr>
            <a:spLocks noGrp="1"/>
          </p:cNvSpPr>
          <p:nvPr>
            <p:ph idx="1"/>
          </p:nvPr>
        </p:nvSpPr>
        <p:spPr/>
        <p:txBody>
          <a:bodyPr>
            <a:normAutofit/>
          </a:bodyPr>
          <a:lstStyle/>
          <a:p>
            <a:r>
              <a:rPr lang="en-US" dirty="0"/>
              <a:t>Add to basic sentence, reword if necessary</a:t>
            </a:r>
          </a:p>
          <a:p>
            <a:endParaRPr lang="en-US" dirty="0"/>
          </a:p>
          <a:p>
            <a:pPr lvl="0"/>
            <a:r>
              <a:rPr lang="en-US" dirty="0"/>
              <a:t>Our prototype demonstrates that the fabrication method works.</a:t>
            </a:r>
          </a:p>
          <a:p>
            <a:pPr lvl="0"/>
            <a:r>
              <a:rPr lang="en-US" dirty="0"/>
              <a:t>The </a:t>
            </a:r>
            <a:r>
              <a:rPr lang="en-US" u="sng" dirty="0"/>
              <a:t>unprecedented efficiency</a:t>
            </a:r>
            <a:r>
              <a:rPr lang="en-US" dirty="0"/>
              <a:t> of our prototype demonstrates the </a:t>
            </a:r>
            <a:r>
              <a:rPr lang="en-US" u="sng" dirty="0"/>
              <a:t>feasibility</a:t>
            </a:r>
            <a:r>
              <a:rPr lang="en-US" dirty="0"/>
              <a:t> of this </a:t>
            </a:r>
            <a:r>
              <a:rPr lang="en-US" u="sng" dirty="0"/>
              <a:t>simple, low-cost</a:t>
            </a:r>
            <a:r>
              <a:rPr lang="en-US" dirty="0"/>
              <a:t> fabrication method. </a:t>
            </a:r>
          </a:p>
        </p:txBody>
      </p:sp>
      <p:sp>
        <p:nvSpPr>
          <p:cNvPr id="4" name="Slide Number Placeholder 3">
            <a:extLst>
              <a:ext uri="{FF2B5EF4-FFF2-40B4-BE49-F238E27FC236}">
                <a16:creationId xmlns:a16="http://schemas.microsoft.com/office/drawing/2014/main" id="{A4C01E97-F33A-4B96-B222-00E25F48D7D7}"/>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17</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03612F2D-AF57-4C71-A9F1-C25289781664}"/>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3856000682"/>
      </p:ext>
    </p:extLst>
  </p:cSld>
  <p:clrMapOvr>
    <a:masterClrMapping/>
  </p:clrMapOvr>
  <mc:AlternateContent xmlns:mc="http://schemas.openxmlformats.org/markup-compatibility/2006">
    <mc:Choice xmlns:p14="http://schemas.microsoft.com/office/powerpoint/2010/main" Requires="p14">
      <p:transition spd="med" p14:dur="700" advTm="29295">
        <p:fade/>
      </p:transition>
    </mc:Choice>
    <mc:Fallback>
      <p:transition spd="med" advTm="2929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Application Markers</a:t>
            </a:r>
          </a:p>
        </p:txBody>
      </p:sp>
      <p:sp>
        <p:nvSpPr>
          <p:cNvPr id="5" name="Text Placeholder 4"/>
          <p:cNvSpPr>
            <a:spLocks noGrp="1"/>
          </p:cNvSpPr>
          <p:nvPr>
            <p:ph type="subTitle" idx="1"/>
          </p:nvPr>
        </p:nvSpPr>
        <p:spPr/>
        <p:txBody>
          <a:bodyPr/>
          <a:lstStyle/>
          <a:p>
            <a:endParaRPr lang="en-US" dirty="0"/>
          </a:p>
        </p:txBody>
      </p:sp>
      <p:sp>
        <p:nvSpPr>
          <p:cNvPr id="2" name="Slide Number Placeholder 1">
            <a:extLst>
              <a:ext uri="{FF2B5EF4-FFF2-40B4-BE49-F238E27FC236}">
                <a16:creationId xmlns:a16="http://schemas.microsoft.com/office/drawing/2014/main" id="{73B48CE1-D6A9-43A8-97EF-50822724808B}"/>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18</a:t>
            </a:fld>
            <a:endParaRPr lang="en-US">
              <a:solidFill>
                <a:prstClr val="black">
                  <a:tint val="75000"/>
                </a:prstClr>
              </a:solidFill>
            </a:endParaRPr>
          </a:p>
        </p:txBody>
      </p:sp>
      <p:pic>
        <p:nvPicPr>
          <p:cNvPr id="3" name="Audio 2">
            <a:hlinkClick r:id="" action="ppaction://media"/>
            <a:extLst>
              <a:ext uri="{FF2B5EF4-FFF2-40B4-BE49-F238E27FC236}">
                <a16:creationId xmlns:a16="http://schemas.microsoft.com/office/drawing/2014/main" id="{0AAABD1C-A3DE-45CF-8398-BF03FADC8C3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270189824"/>
      </p:ext>
    </p:extLst>
  </p:cSld>
  <p:clrMapOvr>
    <a:masterClrMapping/>
  </p:clrMapOvr>
  <mc:AlternateContent xmlns:mc="http://schemas.openxmlformats.org/markup-compatibility/2006">
    <mc:Choice xmlns:p14="http://schemas.microsoft.com/office/powerpoint/2010/main" Requires="p14">
      <p:transition spd="slow" p14:dur="800" advTm="3070">
        <p:circle/>
      </p:transition>
    </mc:Choice>
    <mc:Fallback>
      <p:transition spd="slow" advTm="3070">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Application Markers</a:t>
            </a:r>
          </a:p>
        </p:txBody>
      </p:sp>
      <p:sp>
        <p:nvSpPr>
          <p:cNvPr id="2" name="Content Placeholder 1"/>
          <p:cNvSpPr>
            <a:spLocks noGrp="1"/>
          </p:cNvSpPr>
          <p:nvPr>
            <p:ph idx="1"/>
          </p:nvPr>
        </p:nvSpPr>
        <p:spPr/>
        <p:txBody>
          <a:bodyPr/>
          <a:lstStyle/>
          <a:p>
            <a:r>
              <a:rPr lang="en-US" dirty="0"/>
              <a:t>These are less common in IPTC papers</a:t>
            </a:r>
          </a:p>
          <a:p>
            <a:endParaRPr lang="en-US" dirty="0"/>
          </a:p>
          <a:p>
            <a:r>
              <a:rPr lang="en-US" dirty="0"/>
              <a:t>Verb or adjective (Table 22.2)</a:t>
            </a:r>
            <a:br>
              <a:rPr lang="en-US" dirty="0"/>
            </a:br>
            <a:r>
              <a:rPr lang="en-US" dirty="0"/>
              <a:t>Potential future contributions or achievements</a:t>
            </a:r>
          </a:p>
          <a:p>
            <a:endParaRPr lang="en-US" dirty="0"/>
          </a:p>
        </p:txBody>
      </p:sp>
      <p:sp>
        <p:nvSpPr>
          <p:cNvPr id="4" name="Slide Number Placeholder 3">
            <a:extLst>
              <a:ext uri="{FF2B5EF4-FFF2-40B4-BE49-F238E27FC236}">
                <a16:creationId xmlns:a16="http://schemas.microsoft.com/office/drawing/2014/main" id="{7A726DFE-C743-4494-9F0E-1F903B56276E}"/>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19</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D11E25E9-2818-4A1A-8F76-4E95A611382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4386328"/>
      </p:ext>
    </p:extLst>
  </p:cSld>
  <p:clrMapOvr>
    <a:masterClrMapping/>
  </p:clrMapOvr>
  <mc:AlternateContent xmlns:mc="http://schemas.openxmlformats.org/markup-compatibility/2006">
    <mc:Choice xmlns:p14="http://schemas.microsoft.com/office/powerpoint/2010/main" Requires="p14">
      <p:transition spd="med" p14:dur="700" advTm="16248">
        <p:fade/>
      </p:transition>
    </mc:Choice>
    <mc:Fallback>
      <p:transition spd="med" advTm="162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7Cs of Change</a:t>
            </a:r>
          </a:p>
        </p:txBody>
      </p:sp>
      <p:sp>
        <p:nvSpPr>
          <p:cNvPr id="2" name="Content Placeholder 1"/>
          <p:cNvSpPr>
            <a:spLocks noGrp="1"/>
          </p:cNvSpPr>
          <p:nvPr>
            <p:ph sz="half" idx="1"/>
          </p:nvPr>
        </p:nvSpPr>
        <p:spPr>
          <a:xfrm>
            <a:off x="685800" y="2240280"/>
            <a:ext cx="3803904" cy="3877056"/>
          </a:xfrm>
          <a:prstGeom prst="rect">
            <a:avLst/>
          </a:prstGeom>
        </p:spPr>
        <p:txBody>
          <a:bodyPr>
            <a:normAutofit lnSpcReduction="10000"/>
          </a:bodyPr>
          <a:lstStyle/>
          <a:p>
            <a:r>
              <a:rPr lang="en-US" dirty="0"/>
              <a:t>Rewriting</a:t>
            </a:r>
          </a:p>
          <a:p>
            <a:pPr lvl="1"/>
            <a:r>
              <a:rPr lang="en-US" dirty="0"/>
              <a:t>1. Coherence</a:t>
            </a:r>
          </a:p>
          <a:p>
            <a:pPr lvl="1"/>
            <a:r>
              <a:rPr lang="en-US" dirty="0"/>
              <a:t>2. Conciseness</a:t>
            </a:r>
          </a:p>
          <a:p>
            <a:pPr lvl="1"/>
            <a:r>
              <a:rPr lang="en-US" dirty="0">
                <a:solidFill>
                  <a:srgbClr val="FF0000"/>
                </a:solidFill>
              </a:rPr>
              <a:t>3. Connection</a:t>
            </a:r>
          </a:p>
          <a:p>
            <a:pPr lvl="1"/>
            <a:r>
              <a:rPr lang="en-US" dirty="0"/>
              <a:t>4. Connotation</a:t>
            </a:r>
          </a:p>
          <a:p>
            <a:r>
              <a:rPr lang="en-US" dirty="0"/>
              <a:t>Revising</a:t>
            </a:r>
          </a:p>
          <a:p>
            <a:pPr lvl="1"/>
            <a:r>
              <a:rPr lang="en-US" dirty="0"/>
              <a:t>5. Consistency</a:t>
            </a:r>
          </a:p>
          <a:p>
            <a:pPr lvl="1"/>
            <a:r>
              <a:rPr lang="en-US" dirty="0"/>
              <a:t>6. Correctness</a:t>
            </a:r>
          </a:p>
          <a:p>
            <a:pPr lvl="1"/>
            <a:r>
              <a:rPr lang="en-US" dirty="0"/>
              <a:t>7. Collaboration</a:t>
            </a:r>
          </a:p>
        </p:txBody>
      </p:sp>
      <p:sp>
        <p:nvSpPr>
          <p:cNvPr id="5" name="Content Placeholder 4"/>
          <p:cNvSpPr>
            <a:spLocks noGrp="1"/>
          </p:cNvSpPr>
          <p:nvPr>
            <p:ph sz="half" idx="2"/>
          </p:nvPr>
        </p:nvSpPr>
        <p:spPr>
          <a:xfrm>
            <a:off x="4645151" y="2240280"/>
            <a:ext cx="3803904" cy="3877056"/>
          </a:xfrm>
          <a:prstGeom prst="rect">
            <a:avLst/>
          </a:prstGeom>
        </p:spPr>
        <p:txBody>
          <a:bodyPr>
            <a:normAutofit/>
          </a:bodyPr>
          <a:lstStyle/>
          <a:p>
            <a:pPr>
              <a:lnSpc>
                <a:spcPct val="90000"/>
              </a:lnSpc>
            </a:pPr>
            <a:endParaRPr lang="en-US" dirty="0"/>
          </a:p>
          <a:p>
            <a:pPr marL="0" indent="0">
              <a:lnSpc>
                <a:spcPct val="90000"/>
              </a:lnSpc>
              <a:buNone/>
            </a:pPr>
            <a:r>
              <a:rPr lang="en-US" sz="2200" dirty="0"/>
              <a:t>Organization</a:t>
            </a:r>
          </a:p>
          <a:p>
            <a:pPr marL="0" indent="0">
              <a:lnSpc>
                <a:spcPct val="90000"/>
              </a:lnSpc>
              <a:buNone/>
            </a:pPr>
            <a:endParaRPr lang="en-US" sz="2800" dirty="0"/>
          </a:p>
          <a:p>
            <a:pPr marL="0" indent="0">
              <a:lnSpc>
                <a:spcPct val="90000"/>
              </a:lnSpc>
              <a:buNone/>
            </a:pPr>
            <a:r>
              <a:rPr lang="en-US" sz="2200" dirty="0">
                <a:solidFill>
                  <a:srgbClr val="FF0000"/>
                </a:solidFill>
              </a:rPr>
              <a:t>Clarification</a:t>
            </a:r>
          </a:p>
          <a:p>
            <a:pPr marL="0" indent="0">
              <a:lnSpc>
                <a:spcPct val="90000"/>
              </a:lnSpc>
              <a:buNone/>
            </a:pPr>
            <a:endParaRPr lang="en-US" dirty="0"/>
          </a:p>
          <a:p>
            <a:pPr marL="0" indent="0">
              <a:lnSpc>
                <a:spcPct val="90000"/>
              </a:lnSpc>
              <a:buNone/>
            </a:pPr>
            <a:endParaRPr lang="en-US" dirty="0"/>
          </a:p>
          <a:p>
            <a:pPr marL="0" indent="0">
              <a:lnSpc>
                <a:spcPct val="90000"/>
              </a:lnSpc>
              <a:buNone/>
            </a:pPr>
            <a:r>
              <a:rPr lang="en-US" sz="2200" dirty="0"/>
              <a:t>Finalization</a:t>
            </a: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7BD3507-A2E3-49B2-AB45-1C35BD07081A}" type="slidenum">
              <a:rPr kumimoji="0" lang="en-US" sz="1200" b="0" i="0" u="none" strike="noStrike" kern="1200" cap="none" spc="0" normalizeH="0" baseline="0" noProof="0" smtClean="0">
                <a:ln>
                  <a:noFill/>
                </a:ln>
                <a:solidFill>
                  <a:srgbClr val="242852">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srgbClr val="242852">
                  <a:shade val="90000"/>
                </a:srgbClr>
              </a:solidFill>
              <a:effectLst/>
              <a:uLnTx/>
              <a:uFillTx/>
              <a:latin typeface="Constantia"/>
              <a:ea typeface="+mn-ea"/>
              <a:cs typeface="+mn-cs"/>
            </a:endParaRPr>
          </a:p>
        </p:txBody>
      </p:sp>
      <p:pic>
        <p:nvPicPr>
          <p:cNvPr id="4" name="Audio 3">
            <a:hlinkClick r:id="" action="ppaction://media"/>
            <a:extLst>
              <a:ext uri="{FF2B5EF4-FFF2-40B4-BE49-F238E27FC236}">
                <a16:creationId xmlns:a16="http://schemas.microsoft.com/office/drawing/2014/main" id="{77832EA3-3B70-455C-AC8A-DF4F674E5FB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424753720"/>
      </p:ext>
    </p:extLst>
  </p:cSld>
  <p:clrMapOvr>
    <a:masterClrMapping/>
  </p:clrMapOvr>
  <mc:AlternateContent xmlns:mc="http://schemas.openxmlformats.org/markup-compatibility/2006">
    <mc:Choice xmlns:p14="http://schemas.microsoft.com/office/powerpoint/2010/main" Requires="p14">
      <p:transition spd="med" p14:dur="700" advTm="8711">
        <p:fade/>
      </p:transition>
    </mc:Choice>
    <mc:Fallback>
      <p:transition spd="med" advTm="871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Using Markers to Highlight your Contribution</a:t>
            </a:r>
            <a:endParaRPr lang="en-US" sz="2000" dirty="0"/>
          </a:p>
        </p:txBody>
      </p:sp>
      <p:sp>
        <p:nvSpPr>
          <p:cNvPr id="3" name="Text Placeholder 2"/>
          <p:cNvSpPr>
            <a:spLocks noGrp="1"/>
          </p:cNvSpPr>
          <p:nvPr>
            <p:ph type="subTitle" idx="1"/>
          </p:nvPr>
        </p:nvSpPr>
        <p:spPr/>
        <p:txBody>
          <a:bodyPr/>
          <a:lstStyle/>
          <a:p>
            <a:r>
              <a:rPr lang="en-US" dirty="0"/>
              <a:t>Exercise 22.1</a:t>
            </a:r>
          </a:p>
          <a:p>
            <a:endParaRPr lang="en-US" dirty="0"/>
          </a:p>
        </p:txBody>
      </p:sp>
      <p:sp>
        <p:nvSpPr>
          <p:cNvPr id="4" name="Slide Number Placeholder 3">
            <a:extLst>
              <a:ext uri="{FF2B5EF4-FFF2-40B4-BE49-F238E27FC236}">
                <a16:creationId xmlns:a16="http://schemas.microsoft.com/office/drawing/2014/main" id="{032EEB1D-25B8-4052-89E7-FEE767D10F17}"/>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20</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C6A0B16F-D429-41CC-B3D3-27C0A832486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768914026"/>
      </p:ext>
    </p:extLst>
  </p:cSld>
  <p:clrMapOvr>
    <a:masterClrMapping/>
  </p:clrMapOvr>
  <mc:AlternateContent xmlns:mc="http://schemas.openxmlformats.org/markup-compatibility/2006">
    <mc:Choice xmlns:p14="http://schemas.microsoft.com/office/powerpoint/2010/main" Requires="p14">
      <p:transition spd="slow" p14:dur="800" advTm="4389">
        <p:circle/>
      </p:transition>
    </mc:Choice>
    <mc:Fallback>
      <p:transition spd="slow" advTm="4389">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Exercise 22.1</a:t>
            </a:r>
          </a:p>
        </p:txBody>
      </p:sp>
      <p:sp>
        <p:nvSpPr>
          <p:cNvPr id="2" name="Content Placeholder 1"/>
          <p:cNvSpPr>
            <a:spLocks noGrp="1"/>
          </p:cNvSpPr>
          <p:nvPr>
            <p:ph idx="1"/>
          </p:nvPr>
        </p:nvSpPr>
        <p:spPr/>
        <p:txBody>
          <a:bodyPr>
            <a:normAutofit/>
          </a:bodyPr>
          <a:lstStyle/>
          <a:p>
            <a:pPr marL="514350" indent="-514350">
              <a:buFont typeface="+mj-lt"/>
              <a:buAutoNum type="arabicPeriod"/>
            </a:pPr>
            <a:r>
              <a:rPr lang="en-US" dirty="0"/>
              <a:t>Identify contribution, achievement and application markers in your exemplars. How many of each are there? Which components are they associated with?</a:t>
            </a:r>
          </a:p>
          <a:p>
            <a:pPr marL="514350" indent="-514350">
              <a:buFont typeface="+mj-lt"/>
              <a:buAutoNum type="arabicPeriod"/>
            </a:pPr>
            <a:endParaRPr lang="en-US" dirty="0"/>
          </a:p>
          <a:p>
            <a:pPr marL="514350" indent="-514350">
              <a:buFont typeface="+mj-lt"/>
              <a:buAutoNum type="arabicPeriod"/>
            </a:pPr>
            <a:r>
              <a:rPr lang="en-US" dirty="0"/>
              <a:t>What sentences or words could you add to tie your work better with both past and future research in your field while at the same time highlighting the importance of your contribution?</a:t>
            </a:r>
          </a:p>
        </p:txBody>
      </p:sp>
      <p:sp>
        <p:nvSpPr>
          <p:cNvPr id="4" name="Cloud Callout 3"/>
          <p:cNvSpPr/>
          <p:nvPr/>
        </p:nvSpPr>
        <p:spPr>
          <a:xfrm>
            <a:off x="6882645" y="119835"/>
            <a:ext cx="2059806" cy="1443789"/>
          </a:xfrm>
          <a:prstGeom prst="cloudCallout">
            <a:avLst>
              <a:gd name="adj1" fmla="val -87941"/>
              <a:gd name="adj2" fmla="val 81892"/>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Constantia"/>
                <a:ea typeface="+mn-ea"/>
                <a:cs typeface="+mn-cs"/>
              </a:rPr>
              <a:t>Where will you find these?</a:t>
            </a:r>
          </a:p>
        </p:txBody>
      </p:sp>
      <p:sp>
        <p:nvSpPr>
          <p:cNvPr id="5" name="Slide Number Placeholder 4">
            <a:extLst>
              <a:ext uri="{FF2B5EF4-FFF2-40B4-BE49-F238E27FC236}">
                <a16:creationId xmlns:a16="http://schemas.microsoft.com/office/drawing/2014/main" id="{756ED934-16C0-4CC8-829F-9793499A8553}"/>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21</a:t>
            </a:fld>
            <a:endParaRPr lang="en-US">
              <a:solidFill>
                <a:prstClr val="black">
                  <a:tint val="75000"/>
                </a:prstClr>
              </a:solidFill>
            </a:endParaRPr>
          </a:p>
        </p:txBody>
      </p:sp>
      <p:pic>
        <p:nvPicPr>
          <p:cNvPr id="6" name="Audio 5">
            <a:hlinkClick r:id="" action="ppaction://media"/>
            <a:extLst>
              <a:ext uri="{FF2B5EF4-FFF2-40B4-BE49-F238E27FC236}">
                <a16:creationId xmlns:a16="http://schemas.microsoft.com/office/drawing/2014/main" id="{AFE7F405-344C-462D-AC1A-CAAD983D2CE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75258340"/>
      </p:ext>
    </p:extLst>
  </p:cSld>
  <p:clrMapOvr>
    <a:masterClrMapping/>
  </p:clrMapOvr>
  <mc:AlternateContent xmlns:mc="http://schemas.openxmlformats.org/markup-compatibility/2006">
    <mc:Choice xmlns:p14="http://schemas.microsoft.com/office/powerpoint/2010/main" Requires="p14">
      <p:transition spd="med" p14:dur="700" advTm="29856">
        <p:fade/>
      </p:transition>
    </mc:Choice>
    <mc:Fallback>
      <p:transition spd="med" advTm="2985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Connection </a:t>
            </a:r>
            <a:br>
              <a:rPr lang="en-US" dirty="0"/>
            </a:br>
            <a:r>
              <a:rPr lang="en-US" dirty="0"/>
              <a:t>Within your Article</a:t>
            </a:r>
          </a:p>
        </p:txBody>
      </p:sp>
      <p:sp>
        <p:nvSpPr>
          <p:cNvPr id="3" name="Subtitle 2"/>
          <p:cNvSpPr>
            <a:spLocks noGrp="1"/>
          </p:cNvSpPr>
          <p:nvPr>
            <p:ph type="subTitle" idx="1"/>
          </p:nvPr>
        </p:nvSpPr>
        <p:spPr/>
        <p:txBody>
          <a:bodyPr/>
          <a:lstStyle/>
          <a:p>
            <a:r>
              <a:rPr lang="en-US" dirty="0"/>
              <a:t>Section 15.2.2</a:t>
            </a:r>
          </a:p>
        </p:txBody>
      </p:sp>
      <p:sp>
        <p:nvSpPr>
          <p:cNvPr id="4" name="Slide Number Placeholder 3">
            <a:extLst>
              <a:ext uri="{FF2B5EF4-FFF2-40B4-BE49-F238E27FC236}">
                <a16:creationId xmlns:a16="http://schemas.microsoft.com/office/drawing/2014/main" id="{125D77DE-3368-4C39-8C28-18ACDBC10A44}"/>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22</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23ADA7D3-E664-4A4C-99F5-52CC1B76221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0965815"/>
      </p:ext>
    </p:extLst>
  </p:cSld>
  <p:clrMapOvr>
    <a:masterClrMapping/>
  </p:clrMapOvr>
  <mc:AlternateContent xmlns:mc="http://schemas.openxmlformats.org/markup-compatibility/2006">
    <mc:Choice xmlns:p14="http://schemas.microsoft.com/office/powerpoint/2010/main" Requires="p14">
      <p:transition spd="slow" p14:dur="800" advTm="3908">
        <p:circle/>
      </p:transition>
    </mc:Choice>
    <mc:Fallback>
      <p:transition spd="slow" advTm="390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Purpose</a:t>
            </a:r>
          </a:p>
        </p:txBody>
      </p:sp>
      <p:sp>
        <p:nvSpPr>
          <p:cNvPr id="5" name="Content Placeholder 4"/>
          <p:cNvSpPr>
            <a:spLocks noGrp="1"/>
          </p:cNvSpPr>
          <p:nvPr>
            <p:ph idx="1"/>
          </p:nvPr>
        </p:nvSpPr>
        <p:spPr/>
        <p:txBody>
          <a:bodyPr/>
          <a:lstStyle/>
          <a:p>
            <a:r>
              <a:rPr lang="en-US" dirty="0"/>
              <a:t>Connect the argument (stitch it together)</a:t>
            </a:r>
          </a:p>
          <a:p>
            <a:endParaRPr lang="en-US" dirty="0"/>
          </a:p>
          <a:p>
            <a:r>
              <a:rPr lang="en-US" dirty="0"/>
              <a:t>Make it easier to follow the argument</a:t>
            </a:r>
          </a:p>
        </p:txBody>
      </p:sp>
      <p:grpSp>
        <p:nvGrpSpPr>
          <p:cNvPr id="6" name="Group 5">
            <a:extLst>
              <a:ext uri="{FF2B5EF4-FFF2-40B4-BE49-F238E27FC236}">
                <a16:creationId xmlns:a16="http://schemas.microsoft.com/office/drawing/2014/main" id="{B0842FE0-373C-4799-B946-14820623AA8B}"/>
              </a:ext>
            </a:extLst>
          </p:cNvPr>
          <p:cNvGrpSpPr/>
          <p:nvPr/>
        </p:nvGrpSpPr>
        <p:grpSpPr>
          <a:xfrm>
            <a:off x="3214116" y="3608832"/>
            <a:ext cx="2715768" cy="2715768"/>
            <a:chOff x="1856232" y="2935224"/>
            <a:chExt cx="2715768" cy="2715768"/>
          </a:xfrm>
        </p:grpSpPr>
        <p:pic>
          <p:nvPicPr>
            <p:cNvPr id="7" name="Graphic 6" descr="Suit">
              <a:extLst>
                <a:ext uri="{FF2B5EF4-FFF2-40B4-BE49-F238E27FC236}">
                  <a16:creationId xmlns:a16="http://schemas.microsoft.com/office/drawing/2014/main" id="{0C927477-8765-449F-B767-B5C4E72098C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856232" y="2935224"/>
              <a:ext cx="2715768" cy="2715768"/>
            </a:xfrm>
            <a:prstGeom prst="rect">
              <a:avLst/>
            </a:prstGeom>
          </p:spPr>
        </p:pic>
        <p:cxnSp>
          <p:nvCxnSpPr>
            <p:cNvPr id="8" name="Straight Connector 7">
              <a:extLst>
                <a:ext uri="{FF2B5EF4-FFF2-40B4-BE49-F238E27FC236}">
                  <a16:creationId xmlns:a16="http://schemas.microsoft.com/office/drawing/2014/main" id="{CC8544FE-2317-48C1-91B1-DFE8360020FE}"/>
                </a:ext>
              </a:extLst>
            </p:cNvPr>
            <p:cNvCxnSpPr>
              <a:cxnSpLocks/>
            </p:cNvCxnSpPr>
            <p:nvPr/>
          </p:nvCxnSpPr>
          <p:spPr>
            <a:xfrm flipH="1">
              <a:off x="2327148" y="3511296"/>
              <a:ext cx="164592" cy="1633728"/>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CEC3DABA-FBE7-4866-A46C-0D4658A10368}"/>
                </a:ext>
              </a:extLst>
            </p:cNvPr>
            <p:cNvCxnSpPr>
              <a:cxnSpLocks/>
            </p:cNvCxnSpPr>
            <p:nvPr/>
          </p:nvCxnSpPr>
          <p:spPr>
            <a:xfrm flipH="1">
              <a:off x="2480027" y="3378708"/>
              <a:ext cx="176306" cy="1766316"/>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0835D406-974C-4D03-9632-778C4C3195D5}"/>
                </a:ext>
              </a:extLst>
            </p:cNvPr>
            <p:cNvCxnSpPr>
              <a:cxnSpLocks/>
            </p:cNvCxnSpPr>
            <p:nvPr/>
          </p:nvCxnSpPr>
          <p:spPr>
            <a:xfrm>
              <a:off x="2786351" y="3886200"/>
              <a:ext cx="0" cy="135331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8E3FF9CA-5A7B-49A7-8097-3D65C29A17EC}"/>
                </a:ext>
              </a:extLst>
            </p:cNvPr>
            <p:cNvCxnSpPr>
              <a:cxnSpLocks/>
            </p:cNvCxnSpPr>
            <p:nvPr/>
          </p:nvCxnSpPr>
          <p:spPr>
            <a:xfrm>
              <a:off x="2939231" y="4114800"/>
              <a:ext cx="0" cy="112471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60E540B-5F84-455B-ADA2-298F4D2E207F}"/>
                </a:ext>
              </a:extLst>
            </p:cNvPr>
            <p:cNvCxnSpPr>
              <a:cxnSpLocks/>
            </p:cNvCxnSpPr>
            <p:nvPr/>
          </p:nvCxnSpPr>
          <p:spPr>
            <a:xfrm>
              <a:off x="3945635" y="3511296"/>
              <a:ext cx="152879" cy="161620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7B0B853B-9CE2-4145-A401-5C28BF558067}"/>
                </a:ext>
              </a:extLst>
            </p:cNvPr>
            <p:cNvCxnSpPr>
              <a:cxnSpLocks/>
            </p:cNvCxnSpPr>
            <p:nvPr/>
          </p:nvCxnSpPr>
          <p:spPr>
            <a:xfrm>
              <a:off x="3789227" y="3392424"/>
              <a:ext cx="171888" cy="1760220"/>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BDF6F0C-CD0B-4347-9A7C-360F897ED430}"/>
                </a:ext>
              </a:extLst>
            </p:cNvPr>
            <p:cNvCxnSpPr>
              <a:cxnSpLocks/>
            </p:cNvCxnSpPr>
            <p:nvPr/>
          </p:nvCxnSpPr>
          <p:spPr>
            <a:xfrm>
              <a:off x="3626469" y="3886200"/>
              <a:ext cx="0" cy="135331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7A82372-E592-467C-B8D1-8D0AEBE84B53}"/>
                </a:ext>
              </a:extLst>
            </p:cNvPr>
            <p:cNvCxnSpPr>
              <a:cxnSpLocks/>
            </p:cNvCxnSpPr>
            <p:nvPr/>
          </p:nvCxnSpPr>
          <p:spPr>
            <a:xfrm>
              <a:off x="3468453" y="4114800"/>
              <a:ext cx="0" cy="1124712"/>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69A4E998-0D00-4490-8D87-DAD088A3D2CF}"/>
                </a:ext>
              </a:extLst>
            </p:cNvPr>
            <p:cNvCxnSpPr>
              <a:cxnSpLocks/>
            </p:cNvCxnSpPr>
            <p:nvPr/>
          </p:nvCxnSpPr>
          <p:spPr>
            <a:xfrm>
              <a:off x="3291669" y="4422648"/>
              <a:ext cx="0" cy="816864"/>
            </a:xfrm>
            <a:prstGeom prst="line">
              <a:avLst/>
            </a:prstGeom>
            <a:ln w="28575">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17" name="Isosceles Triangle 16">
            <a:extLst>
              <a:ext uri="{FF2B5EF4-FFF2-40B4-BE49-F238E27FC236}">
                <a16:creationId xmlns:a16="http://schemas.microsoft.com/office/drawing/2014/main" id="{254047E1-E4BE-4CB0-A39B-849649CB8FC6}"/>
              </a:ext>
            </a:extLst>
          </p:cNvPr>
          <p:cNvSpPr/>
          <p:nvPr/>
        </p:nvSpPr>
        <p:spPr>
          <a:xfrm rot="5400000">
            <a:off x="3651291" y="5507930"/>
            <a:ext cx="879604" cy="9232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849F8990-5D18-48B2-92C1-D398C72BEE2E}"/>
              </a:ext>
            </a:extLst>
          </p:cNvPr>
          <p:cNvSpPr/>
          <p:nvPr/>
        </p:nvSpPr>
        <p:spPr>
          <a:xfrm rot="16200000" flipH="1">
            <a:off x="4627377" y="5507929"/>
            <a:ext cx="879604" cy="92321"/>
          </a:xfrm>
          <a:prstGeom prst="triangle">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FACC4013-F98A-4B97-808E-7CA079F7ECF3}"/>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23</a:t>
            </a:fld>
            <a:endParaRPr lang="en-US">
              <a:solidFill>
                <a:prstClr val="black">
                  <a:tint val="75000"/>
                </a:prstClr>
              </a:solidFill>
            </a:endParaRPr>
          </a:p>
        </p:txBody>
      </p:sp>
      <p:pic>
        <p:nvPicPr>
          <p:cNvPr id="19" name="Audio 18">
            <a:hlinkClick r:id="" action="ppaction://media"/>
            <a:extLst>
              <a:ext uri="{FF2B5EF4-FFF2-40B4-BE49-F238E27FC236}">
                <a16:creationId xmlns:a16="http://schemas.microsoft.com/office/drawing/2014/main" id="{6A611FEE-9D68-42CF-8FBA-A620DB111DC2}"/>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292538127"/>
      </p:ext>
    </p:extLst>
  </p:cSld>
  <p:clrMapOvr>
    <a:masterClrMapping/>
  </p:clrMapOvr>
  <mc:AlternateContent xmlns:mc="http://schemas.openxmlformats.org/markup-compatibility/2006">
    <mc:Choice xmlns:p14="http://schemas.microsoft.com/office/powerpoint/2010/main" Requires="p14">
      <p:transition spd="med" p14:dur="700" advTm="20430">
        <p:fade/>
      </p:transition>
    </mc:Choice>
    <mc:Fallback>
      <p:transition spd="med" advTm="2043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9"/>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19"/>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Continuity</a:t>
            </a:r>
            <a:br>
              <a:rPr lang="en-US" dirty="0"/>
            </a:br>
            <a:r>
              <a:rPr lang="en-US" dirty="0"/>
              <a:t>Connectors</a:t>
            </a:r>
          </a:p>
        </p:txBody>
      </p:sp>
      <p:sp>
        <p:nvSpPr>
          <p:cNvPr id="5" name="Text Placeholder 4"/>
          <p:cNvSpPr>
            <a:spLocks noGrp="1"/>
          </p:cNvSpPr>
          <p:nvPr>
            <p:ph type="subTitle" idx="1"/>
          </p:nvPr>
        </p:nvSpPr>
        <p:spPr/>
        <p:txBody>
          <a:bodyPr/>
          <a:lstStyle/>
          <a:p>
            <a:endParaRPr lang="en-US" dirty="0"/>
          </a:p>
        </p:txBody>
      </p:sp>
      <p:sp>
        <p:nvSpPr>
          <p:cNvPr id="2" name="Slide Number Placeholder 1">
            <a:extLst>
              <a:ext uri="{FF2B5EF4-FFF2-40B4-BE49-F238E27FC236}">
                <a16:creationId xmlns:a16="http://schemas.microsoft.com/office/drawing/2014/main" id="{CC882B79-F513-4FF4-9E98-72FCF9D7C06A}"/>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24</a:t>
            </a:fld>
            <a:endParaRPr lang="en-US">
              <a:solidFill>
                <a:prstClr val="black">
                  <a:tint val="75000"/>
                </a:prstClr>
              </a:solidFill>
            </a:endParaRPr>
          </a:p>
        </p:txBody>
      </p:sp>
      <p:pic>
        <p:nvPicPr>
          <p:cNvPr id="3" name="Audio 2">
            <a:hlinkClick r:id="" action="ppaction://media"/>
            <a:extLst>
              <a:ext uri="{FF2B5EF4-FFF2-40B4-BE49-F238E27FC236}">
                <a16:creationId xmlns:a16="http://schemas.microsoft.com/office/drawing/2014/main" id="{39421769-61EE-4D9B-AE97-AF0E6D4AE3B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335733"/>
      </p:ext>
    </p:extLst>
  </p:cSld>
  <p:clrMapOvr>
    <a:masterClrMapping/>
  </p:clrMapOvr>
  <mc:AlternateContent xmlns:mc="http://schemas.openxmlformats.org/markup-compatibility/2006">
    <mc:Choice xmlns:p14="http://schemas.microsoft.com/office/powerpoint/2010/main" Requires="p14">
      <p:transition spd="slow" p14:dur="800" advTm="4588">
        <p:circle/>
      </p:transition>
    </mc:Choice>
    <mc:Fallback>
      <p:transition spd="slow" advTm="458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Continuity Connectors – Types</a:t>
            </a:r>
          </a:p>
        </p:txBody>
      </p:sp>
      <p:sp>
        <p:nvSpPr>
          <p:cNvPr id="5" name="Content Placeholder 4"/>
          <p:cNvSpPr>
            <a:spLocks noGrp="1"/>
          </p:cNvSpPr>
          <p:nvPr>
            <p:ph idx="1"/>
          </p:nvPr>
        </p:nvSpPr>
        <p:spPr>
          <a:xfrm>
            <a:off x="699247" y="2248347"/>
            <a:ext cx="7745505" cy="4076253"/>
          </a:xfrm>
        </p:spPr>
        <p:txBody>
          <a:bodyPr>
            <a:normAutofit fontScale="92500" lnSpcReduction="10000"/>
          </a:bodyPr>
          <a:lstStyle/>
          <a:p>
            <a:r>
              <a:rPr lang="en-US" dirty="0"/>
              <a:t>Linking sentences</a:t>
            </a:r>
          </a:p>
          <a:p>
            <a:pPr lvl="1"/>
            <a:r>
              <a:rPr lang="en-US" dirty="0"/>
              <a:t>Repeated word</a:t>
            </a:r>
          </a:p>
          <a:p>
            <a:pPr lvl="1"/>
            <a:r>
              <a:rPr lang="en-US" dirty="0"/>
              <a:t>Synonym</a:t>
            </a:r>
          </a:p>
          <a:p>
            <a:pPr lvl="1"/>
            <a:r>
              <a:rPr lang="en-US" dirty="0"/>
              <a:t>Pronoun</a:t>
            </a:r>
          </a:p>
          <a:p>
            <a:pPr lvl="1"/>
            <a:r>
              <a:rPr lang="en-US" dirty="0"/>
              <a:t>Relative pronoun</a:t>
            </a:r>
          </a:p>
          <a:p>
            <a:r>
              <a:rPr lang="en-US" dirty="0"/>
              <a:t>Linking clauses</a:t>
            </a:r>
          </a:p>
          <a:p>
            <a:pPr lvl="1"/>
            <a:r>
              <a:rPr lang="en-US" dirty="0"/>
              <a:t>Relative pronoun</a:t>
            </a:r>
          </a:p>
          <a:p>
            <a:pPr lvl="1"/>
            <a:r>
              <a:rPr lang="en-US" dirty="0"/>
              <a:t>Semicolon</a:t>
            </a:r>
          </a:p>
          <a:p>
            <a:endParaRPr lang="en-US" dirty="0"/>
          </a:p>
          <a:p>
            <a:r>
              <a:rPr lang="en-US" dirty="0"/>
              <a:t>Common in extended style, less in condensed</a:t>
            </a:r>
          </a:p>
        </p:txBody>
      </p:sp>
      <p:sp>
        <p:nvSpPr>
          <p:cNvPr id="2" name="Slide Number Placeholder 1">
            <a:extLst>
              <a:ext uri="{FF2B5EF4-FFF2-40B4-BE49-F238E27FC236}">
                <a16:creationId xmlns:a16="http://schemas.microsoft.com/office/drawing/2014/main" id="{EABB427A-87C8-4B80-838D-D926D0123A4D}"/>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25</a:t>
            </a:fld>
            <a:endParaRPr lang="en-US">
              <a:solidFill>
                <a:prstClr val="black">
                  <a:tint val="75000"/>
                </a:prstClr>
              </a:solidFill>
            </a:endParaRPr>
          </a:p>
        </p:txBody>
      </p:sp>
      <p:pic>
        <p:nvPicPr>
          <p:cNvPr id="3" name="Audio 2">
            <a:hlinkClick r:id="" action="ppaction://media"/>
            <a:extLst>
              <a:ext uri="{FF2B5EF4-FFF2-40B4-BE49-F238E27FC236}">
                <a16:creationId xmlns:a16="http://schemas.microsoft.com/office/drawing/2014/main" id="{7C106113-D288-4340-ACEC-54E6601954B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09426937"/>
      </p:ext>
    </p:extLst>
  </p:cSld>
  <p:clrMapOvr>
    <a:masterClrMapping/>
  </p:clrMapOvr>
  <mc:AlternateContent xmlns:mc="http://schemas.openxmlformats.org/markup-compatibility/2006">
    <mc:Choice xmlns:p14="http://schemas.microsoft.com/office/powerpoint/2010/main" Requires="p14">
      <p:transition spd="med" p14:dur="700" advTm="20627">
        <p:fade/>
      </p:transition>
    </mc:Choice>
    <mc:Fallback>
      <p:transition spd="med" advTm="206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Logical Connectors</a:t>
            </a:r>
          </a:p>
        </p:txBody>
      </p:sp>
      <p:sp>
        <p:nvSpPr>
          <p:cNvPr id="3" name="Text Placeholder 2"/>
          <p:cNvSpPr>
            <a:spLocks noGrp="1"/>
          </p:cNvSpPr>
          <p:nvPr>
            <p:ph type="subTitle" idx="1"/>
          </p:nvPr>
        </p:nvSpPr>
        <p:spPr/>
        <p:txBody>
          <a:bodyPr/>
          <a:lstStyle/>
          <a:p>
            <a:endParaRPr lang="en-US" dirty="0"/>
          </a:p>
        </p:txBody>
      </p:sp>
      <p:sp>
        <p:nvSpPr>
          <p:cNvPr id="4" name="Slide Number Placeholder 3">
            <a:extLst>
              <a:ext uri="{FF2B5EF4-FFF2-40B4-BE49-F238E27FC236}">
                <a16:creationId xmlns:a16="http://schemas.microsoft.com/office/drawing/2014/main" id="{DF940E49-9377-43F8-8116-A87E1A0C7A99}"/>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26</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DC2D0C61-42FC-4A84-8767-36F4CD1F229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58258072"/>
      </p:ext>
    </p:extLst>
  </p:cSld>
  <p:clrMapOvr>
    <a:masterClrMapping/>
  </p:clrMapOvr>
  <mc:AlternateContent xmlns:mc="http://schemas.openxmlformats.org/markup-compatibility/2006">
    <mc:Choice xmlns:p14="http://schemas.microsoft.com/office/powerpoint/2010/main" Requires="p14">
      <p:transition spd="slow" p14:dur="800" advTm="3015">
        <p:circle/>
      </p:transition>
    </mc:Choice>
    <mc:Fallback>
      <p:transition spd="slow" advTm="301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Logical Connectors – Types </a:t>
            </a:r>
            <a:br>
              <a:rPr lang="en-US" dirty="0"/>
            </a:br>
            <a:r>
              <a:rPr lang="en-US" sz="2000" dirty="0"/>
              <a:t>(Table 22.3)</a:t>
            </a:r>
          </a:p>
        </p:txBody>
      </p:sp>
      <p:sp>
        <p:nvSpPr>
          <p:cNvPr id="2" name="Content Placeholder 1"/>
          <p:cNvSpPr>
            <a:spLocks noGrp="1"/>
          </p:cNvSpPr>
          <p:nvPr>
            <p:ph idx="1"/>
          </p:nvPr>
        </p:nvSpPr>
        <p:spPr/>
        <p:txBody>
          <a:bodyPr/>
          <a:lstStyle/>
          <a:p>
            <a:r>
              <a:rPr lang="en-US" dirty="0"/>
              <a:t>Addition			A and B</a:t>
            </a:r>
          </a:p>
          <a:p>
            <a:r>
              <a:rPr lang="en-US" dirty="0"/>
              <a:t>Contrast			A vs. B</a:t>
            </a:r>
          </a:p>
          <a:p>
            <a:r>
              <a:rPr lang="en-US" dirty="0"/>
              <a:t>Result			A</a:t>
            </a:r>
            <a:r>
              <a:rPr lang="en-US" dirty="0">
                <a:sym typeface="Wingdings"/>
              </a:rPr>
              <a:t> causes B</a:t>
            </a:r>
            <a:endParaRPr lang="en-US" dirty="0"/>
          </a:p>
          <a:p>
            <a:r>
              <a:rPr lang="en-US" dirty="0"/>
              <a:t>Cause			A</a:t>
            </a:r>
            <a:r>
              <a:rPr lang="en-US" dirty="0">
                <a:sym typeface="Wingdings"/>
              </a:rPr>
              <a:t> caused by B</a:t>
            </a:r>
          </a:p>
          <a:p>
            <a:r>
              <a:rPr lang="en-US" dirty="0">
                <a:sym typeface="Wingdings"/>
              </a:rPr>
              <a:t>Unexpected result	A does not cause B</a:t>
            </a:r>
          </a:p>
          <a:p>
            <a:r>
              <a:rPr lang="en-US" dirty="0">
                <a:sym typeface="Wingdings"/>
              </a:rPr>
              <a:t>Unexpected cause	A not caused by B</a:t>
            </a:r>
            <a:endParaRPr lang="en-US" dirty="0"/>
          </a:p>
          <a:p>
            <a:r>
              <a:rPr lang="en-US" dirty="0"/>
              <a:t>Clarification		A restated as B</a:t>
            </a:r>
          </a:p>
          <a:p>
            <a:r>
              <a:rPr lang="en-US" dirty="0"/>
              <a:t>Illustration		A exemplified by B	</a:t>
            </a:r>
          </a:p>
        </p:txBody>
      </p:sp>
      <p:sp>
        <p:nvSpPr>
          <p:cNvPr id="4" name="Rectangle: Rounded Corners 3">
            <a:extLst>
              <a:ext uri="{FF2B5EF4-FFF2-40B4-BE49-F238E27FC236}">
                <a16:creationId xmlns:a16="http://schemas.microsoft.com/office/drawing/2014/main" id="{5D05F237-D528-4910-A036-301232F98D88}"/>
              </a:ext>
            </a:extLst>
          </p:cNvPr>
          <p:cNvSpPr/>
          <p:nvPr/>
        </p:nvSpPr>
        <p:spPr>
          <a:xfrm>
            <a:off x="1737360" y="5945124"/>
            <a:ext cx="3566160" cy="75895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Examples in textbook</a:t>
            </a:r>
          </a:p>
          <a:p>
            <a:pPr algn="ctr"/>
            <a:r>
              <a:rPr lang="en-US" dirty="0"/>
              <a:t>More in supplemental material</a:t>
            </a:r>
          </a:p>
        </p:txBody>
      </p:sp>
      <p:sp>
        <p:nvSpPr>
          <p:cNvPr id="5" name="Slide Number Placeholder 4">
            <a:extLst>
              <a:ext uri="{FF2B5EF4-FFF2-40B4-BE49-F238E27FC236}">
                <a16:creationId xmlns:a16="http://schemas.microsoft.com/office/drawing/2014/main" id="{77777080-0F53-4FE4-BD8C-EC0831E8577D}"/>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27</a:t>
            </a:fld>
            <a:endParaRPr lang="en-US">
              <a:solidFill>
                <a:prstClr val="black">
                  <a:tint val="75000"/>
                </a:prstClr>
              </a:solidFill>
            </a:endParaRPr>
          </a:p>
        </p:txBody>
      </p:sp>
      <p:pic>
        <p:nvPicPr>
          <p:cNvPr id="6" name="Audio 5">
            <a:hlinkClick r:id="" action="ppaction://media"/>
            <a:extLst>
              <a:ext uri="{FF2B5EF4-FFF2-40B4-BE49-F238E27FC236}">
                <a16:creationId xmlns:a16="http://schemas.microsoft.com/office/drawing/2014/main" id="{AFF70811-AFB7-41F1-9F11-1B92469EFA1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6609542"/>
      </p:ext>
    </p:extLst>
  </p:cSld>
  <p:clrMapOvr>
    <a:masterClrMapping/>
  </p:clrMapOvr>
  <mc:AlternateContent xmlns:mc="http://schemas.openxmlformats.org/markup-compatibility/2006">
    <mc:Choice xmlns:p14="http://schemas.microsoft.com/office/powerpoint/2010/main" Requires="p14">
      <p:transition spd="med" p14:dur="700" advTm="13571">
        <p:fade/>
      </p:transition>
    </mc:Choice>
    <mc:Fallback>
      <p:transition spd="med" advTm="1357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Logical Connectors – Addition</a:t>
            </a:r>
          </a:p>
        </p:txBody>
      </p:sp>
      <p:sp>
        <p:nvSpPr>
          <p:cNvPr id="2" name="Content Placeholder 1"/>
          <p:cNvSpPr>
            <a:spLocks noGrp="1"/>
          </p:cNvSpPr>
          <p:nvPr>
            <p:ph idx="1"/>
          </p:nvPr>
        </p:nvSpPr>
        <p:spPr/>
        <p:txBody>
          <a:bodyPr/>
          <a:lstStyle/>
          <a:p>
            <a:r>
              <a:rPr lang="en-US" dirty="0"/>
              <a:t>Unlike the simple coordinating conjunction “and,” </a:t>
            </a:r>
            <a:r>
              <a:rPr lang="en-US" i="1" dirty="0"/>
              <a:t>these connectors add different degrees of emphasis to the second idea</a:t>
            </a:r>
            <a:r>
              <a:rPr lang="en-US" dirty="0"/>
              <a:t>.</a:t>
            </a:r>
          </a:p>
          <a:p>
            <a:pPr marL="0" indent="0">
              <a:buNone/>
            </a:pPr>
            <a:endParaRPr lang="en-US" dirty="0"/>
          </a:p>
          <a:p>
            <a:pPr lvl="0"/>
            <a:r>
              <a:rPr lang="en-US" dirty="0"/>
              <a:t>Basic sentence: (Conjunction)	</a:t>
            </a:r>
            <a:br>
              <a:rPr lang="en-US" dirty="0"/>
            </a:br>
            <a:r>
              <a:rPr lang="en-US" dirty="0"/>
              <a:t>Our algorithm is more efficient </a:t>
            </a:r>
            <a:r>
              <a:rPr lang="en-US" u="sng" dirty="0"/>
              <a:t>and</a:t>
            </a:r>
            <a:r>
              <a:rPr lang="en-US" dirty="0"/>
              <a:t> faster than the current standard.</a:t>
            </a:r>
          </a:p>
          <a:p>
            <a:pPr lvl="0"/>
            <a:r>
              <a:rPr lang="en-US" dirty="0"/>
              <a:t>Logical connector: </a:t>
            </a:r>
            <a:br>
              <a:rPr lang="en-US" dirty="0"/>
            </a:br>
            <a:r>
              <a:rPr lang="en-US" dirty="0"/>
              <a:t>Our algorithm is more efficient </a:t>
            </a:r>
            <a:r>
              <a:rPr lang="en-US" u="sng" dirty="0"/>
              <a:t>and furthermore</a:t>
            </a:r>
            <a:r>
              <a:rPr lang="en-US" dirty="0"/>
              <a:t> faster than the current standard.</a:t>
            </a:r>
          </a:p>
        </p:txBody>
      </p:sp>
      <p:sp>
        <p:nvSpPr>
          <p:cNvPr id="4" name="Slide Number Placeholder 3">
            <a:extLst>
              <a:ext uri="{FF2B5EF4-FFF2-40B4-BE49-F238E27FC236}">
                <a16:creationId xmlns:a16="http://schemas.microsoft.com/office/drawing/2014/main" id="{0D08F8AE-60F6-4C75-97A4-1E69A3D648DE}"/>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28</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F487A1CB-7433-4F20-A16E-125C8BBD4B1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43254952"/>
      </p:ext>
    </p:extLst>
  </p:cSld>
  <p:clrMapOvr>
    <a:masterClrMapping/>
  </p:clrMapOvr>
  <mc:AlternateContent xmlns:mc="http://schemas.openxmlformats.org/markup-compatibility/2006">
    <mc:Choice xmlns:p14="http://schemas.microsoft.com/office/powerpoint/2010/main" Requires="p14">
      <p:transition spd="med" p14:dur="700" advTm="26076">
        <p:fade/>
      </p:transition>
    </mc:Choice>
    <mc:Fallback>
      <p:transition spd="med" advTm="2607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82133" y="-447674"/>
            <a:ext cx="7704667" cy="1981200"/>
          </a:xfrm>
        </p:spPr>
        <p:txBody>
          <a:bodyPr/>
          <a:lstStyle/>
          <a:p>
            <a:r>
              <a:rPr lang="en-US" dirty="0"/>
              <a:t>Logical connectors: Addition</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D8A7143-B5BE-43E5-9EEB-4A6452EA4E16}" type="slidenum">
              <a:rPr kumimoji="0" lang="en-US" sz="1200" b="0" i="0" u="none" strike="noStrike" kern="1200" cap="none" spc="0" normalizeH="0" baseline="0" noProof="0" smtClean="0">
                <a:ln>
                  <a:noFill/>
                </a:ln>
                <a:solidFill>
                  <a:srgbClr val="242852">
                    <a:shade val="90000"/>
                  </a:srgb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242852">
                  <a:shade val="90000"/>
                </a:srgbClr>
              </a:solidFill>
              <a:effectLst/>
              <a:uLnTx/>
              <a:uFillTx/>
              <a:latin typeface="Constantia"/>
              <a:ea typeface="+mn-ea"/>
              <a:cs typeface="+mn-cs"/>
            </a:endParaRPr>
          </a:p>
        </p:txBody>
      </p:sp>
      <p:pic>
        <p:nvPicPr>
          <p:cNvPr id="6" name="Picture 5"/>
          <p:cNvPicPr>
            <a:picLocks noChangeAspect="1"/>
          </p:cNvPicPr>
          <p:nvPr/>
        </p:nvPicPr>
        <p:blipFill>
          <a:blip r:embed="rId4"/>
          <a:stretch>
            <a:fillRect/>
          </a:stretch>
        </p:blipFill>
        <p:spPr>
          <a:xfrm>
            <a:off x="1343289" y="1568052"/>
            <a:ext cx="6457422" cy="2879994"/>
          </a:xfrm>
          <a:prstGeom prst="rect">
            <a:avLst/>
          </a:prstGeom>
        </p:spPr>
      </p:pic>
      <p:pic>
        <p:nvPicPr>
          <p:cNvPr id="5" name="Picture 4"/>
          <p:cNvPicPr>
            <a:picLocks noChangeAspect="1"/>
          </p:cNvPicPr>
          <p:nvPr/>
        </p:nvPicPr>
        <p:blipFill>
          <a:blip r:embed="rId5"/>
          <a:stretch>
            <a:fillRect/>
          </a:stretch>
        </p:blipFill>
        <p:spPr>
          <a:xfrm>
            <a:off x="1395940" y="4482573"/>
            <a:ext cx="6877050" cy="1990725"/>
          </a:xfrm>
          <a:prstGeom prst="rect">
            <a:avLst/>
          </a:prstGeom>
        </p:spPr>
      </p:pic>
      <p:pic>
        <p:nvPicPr>
          <p:cNvPr id="7" name="Audio 6">
            <a:hlinkClick r:id="" action="ppaction://media"/>
            <a:extLst>
              <a:ext uri="{FF2B5EF4-FFF2-40B4-BE49-F238E27FC236}">
                <a16:creationId xmlns:a16="http://schemas.microsoft.com/office/drawing/2014/main" id="{51809E30-009E-4379-8A1C-8472196292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95909698"/>
      </p:ext>
    </p:extLst>
  </p:cSld>
  <p:clrMapOvr>
    <a:masterClrMapping/>
  </p:clrMapOvr>
  <mc:AlternateContent xmlns:mc="http://schemas.openxmlformats.org/markup-compatibility/2006">
    <mc:Choice xmlns:p14="http://schemas.microsoft.com/office/powerpoint/2010/main" Requires="p14">
      <p:transition spd="med" p14:dur="700" advTm="24125">
        <p:fade/>
      </p:transition>
    </mc:Choice>
    <mc:Fallback>
      <p:transition spd="med" advTm="241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8B78-FB41-4ED2-A04B-EEED51393B0F}"/>
              </a:ext>
            </a:extLst>
          </p:cNvPr>
          <p:cNvSpPr>
            <a:spLocks noGrp="1"/>
          </p:cNvSpPr>
          <p:nvPr>
            <p:ph type="title"/>
          </p:nvPr>
        </p:nvSpPr>
        <p:spPr>
          <a:xfrm>
            <a:off x="457200" y="704088"/>
            <a:ext cx="8229600" cy="1143000"/>
          </a:xfrm>
        </p:spPr>
        <p:txBody>
          <a:bodyPr>
            <a:normAutofit/>
          </a:bodyPr>
          <a:lstStyle/>
          <a:p>
            <a:r>
              <a:rPr lang="en-US" dirty="0"/>
              <a:t>Goals:</a:t>
            </a:r>
          </a:p>
        </p:txBody>
      </p:sp>
      <p:sp>
        <p:nvSpPr>
          <p:cNvPr id="3" name="Content Placeholder 2">
            <a:extLst>
              <a:ext uri="{FF2B5EF4-FFF2-40B4-BE49-F238E27FC236}">
                <a16:creationId xmlns:a16="http://schemas.microsoft.com/office/drawing/2014/main" id="{3AF382CC-7528-47E5-8944-44072D6A5A1A}"/>
              </a:ext>
            </a:extLst>
          </p:cNvPr>
          <p:cNvSpPr>
            <a:spLocks noGrp="1"/>
          </p:cNvSpPr>
          <p:nvPr>
            <p:ph idx="1"/>
          </p:nvPr>
        </p:nvSpPr>
        <p:spPr/>
        <p:txBody>
          <a:bodyPr>
            <a:normAutofit/>
          </a:bodyPr>
          <a:lstStyle/>
          <a:p>
            <a:pPr marL="514350" indent="-514350">
              <a:buFont typeface="+mj-lt"/>
              <a:buAutoNum type="arabicPeriod"/>
            </a:pPr>
            <a:r>
              <a:rPr lang="en-US" dirty="0"/>
              <a:t>What is the purpose of adding connectors to your writing?</a:t>
            </a:r>
          </a:p>
          <a:p>
            <a:pPr marL="514350" indent="-514350">
              <a:buFont typeface="+mj-lt"/>
              <a:buAutoNum type="arabicPeriod"/>
            </a:pPr>
            <a:r>
              <a:rPr lang="en-US" dirty="0"/>
              <a:t>How are contribution markers, achievement markers and application markers similar? How are they different? </a:t>
            </a:r>
          </a:p>
          <a:p>
            <a:pPr marL="514350" indent="-514350">
              <a:buFont typeface="+mj-lt"/>
              <a:buAutoNum type="arabicPeriod"/>
            </a:pPr>
            <a:r>
              <a:rPr lang="en-US" dirty="0"/>
              <a:t>What devices can provide connection between sentences? </a:t>
            </a:r>
          </a:p>
          <a:p>
            <a:pPr marL="514350" indent="-514350">
              <a:buFont typeface="+mj-lt"/>
              <a:buAutoNum type="arabicPeriod"/>
            </a:pPr>
            <a:r>
              <a:rPr lang="en-US" dirty="0"/>
              <a:t>Why are there so many logical connectors, when the same basic ideas could be conveyed more simply by coordinating conjunctions? </a:t>
            </a:r>
          </a:p>
        </p:txBody>
      </p:sp>
      <p:sp>
        <p:nvSpPr>
          <p:cNvPr id="4" name="Slide Number Placeholder 3">
            <a:extLst>
              <a:ext uri="{FF2B5EF4-FFF2-40B4-BE49-F238E27FC236}">
                <a16:creationId xmlns:a16="http://schemas.microsoft.com/office/drawing/2014/main" id="{75ACEC55-4D6D-4128-A21D-FA1E17D541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5" name="Audio 4">
            <a:hlinkClick r:id="" action="ppaction://media"/>
            <a:extLst>
              <a:ext uri="{FF2B5EF4-FFF2-40B4-BE49-F238E27FC236}">
                <a16:creationId xmlns:a16="http://schemas.microsoft.com/office/drawing/2014/main" id="{01BADE1A-0C7A-4F2B-85EC-70291063298F}"/>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562143741"/>
      </p:ext>
    </p:extLst>
  </p:cSld>
  <p:clrMapOvr>
    <a:masterClrMapping/>
  </p:clrMapOvr>
  <p:transition advTm="28374">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fade">
                                      <p:cBhvr>
                                        <p:cTn id="11" dur="500"/>
                                        <p:tgtEl>
                                          <p:spTgt spid="3">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7" fill="hold" display="0">
                  <p:stCondLst>
                    <p:cond delay="indefinite"/>
                  </p:stCondLst>
                  <p:endCondLst>
                    <p:cond evt="onStopAudio" delay="0">
                      <p:tgtEl>
                        <p:sldTgt/>
                      </p:tgtEl>
                    </p:cond>
                  </p:endCondLst>
                </p:cTn>
                <p:tgtEl>
                  <p:spTgt spid="5"/>
                </p:tgtEl>
              </p:cMediaNode>
            </p:audio>
          </p:childTnLst>
        </p:cTn>
      </p:par>
    </p:tnLst>
    <p:bldLst>
      <p:bldP spid="3"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Logical Connectors – Contrast</a:t>
            </a:r>
          </a:p>
        </p:txBody>
      </p:sp>
      <p:sp>
        <p:nvSpPr>
          <p:cNvPr id="2" name="Content Placeholder 1"/>
          <p:cNvSpPr>
            <a:spLocks noGrp="1"/>
          </p:cNvSpPr>
          <p:nvPr>
            <p:ph idx="1"/>
          </p:nvPr>
        </p:nvSpPr>
        <p:spPr/>
        <p:txBody>
          <a:bodyPr>
            <a:normAutofit/>
          </a:bodyPr>
          <a:lstStyle/>
          <a:p>
            <a:r>
              <a:rPr lang="en-US" dirty="0"/>
              <a:t>The second type of logical connector alerts readers to a </a:t>
            </a:r>
            <a:r>
              <a:rPr lang="en-US" i="1" dirty="0"/>
              <a:t>contrast between the preceding idea and the following idea</a:t>
            </a:r>
            <a:r>
              <a:rPr lang="en-US" dirty="0"/>
              <a:t>. </a:t>
            </a:r>
          </a:p>
          <a:p>
            <a:endParaRPr lang="en-US" dirty="0"/>
          </a:p>
          <a:p>
            <a:r>
              <a:rPr lang="en-US" dirty="0"/>
              <a:t>Basic sentence: (Conjunction)</a:t>
            </a:r>
            <a:br>
              <a:rPr lang="en-US" dirty="0"/>
            </a:br>
            <a:r>
              <a:rPr lang="en-US" dirty="0"/>
              <a:t>Some research is truly groundbreaking, </a:t>
            </a:r>
            <a:r>
              <a:rPr lang="en-US" u="sng" dirty="0"/>
              <a:t>but</a:t>
            </a:r>
            <a:r>
              <a:rPr lang="en-US" dirty="0"/>
              <a:t> most is not.	</a:t>
            </a:r>
          </a:p>
          <a:p>
            <a:r>
              <a:rPr lang="en-US" dirty="0"/>
              <a:t>Logical connector: </a:t>
            </a:r>
            <a:br>
              <a:rPr lang="en-US" dirty="0"/>
            </a:br>
            <a:r>
              <a:rPr lang="en-US" dirty="0"/>
              <a:t>Some research is truly groundbreaking. </a:t>
            </a:r>
            <a:r>
              <a:rPr lang="en-US" u="sng" dirty="0"/>
              <a:t>However</a:t>
            </a:r>
            <a:r>
              <a:rPr lang="en-US" dirty="0"/>
              <a:t>, most is not.	</a:t>
            </a:r>
          </a:p>
        </p:txBody>
      </p:sp>
      <p:sp>
        <p:nvSpPr>
          <p:cNvPr id="4" name="Slide Number Placeholder 3">
            <a:extLst>
              <a:ext uri="{FF2B5EF4-FFF2-40B4-BE49-F238E27FC236}">
                <a16:creationId xmlns:a16="http://schemas.microsoft.com/office/drawing/2014/main" id="{6F6D5364-7B44-492A-B9BD-429058C38145}"/>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30</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67D035B6-C017-46CB-8D72-92C8678684A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94890024"/>
      </p:ext>
    </p:extLst>
  </p:cSld>
  <p:clrMapOvr>
    <a:masterClrMapping/>
  </p:clrMapOvr>
  <mc:AlternateContent xmlns:mc="http://schemas.openxmlformats.org/markup-compatibility/2006">
    <mc:Choice xmlns:p14="http://schemas.microsoft.com/office/powerpoint/2010/main" Requires="p14">
      <p:transition spd="med" p14:dur="700" advTm="31974">
        <p:fade/>
      </p:transition>
    </mc:Choice>
    <mc:Fallback>
      <p:transition spd="med" advTm="31974">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Logical Connectors – </a:t>
            </a:r>
            <a:br>
              <a:rPr lang="en-US" dirty="0"/>
            </a:br>
            <a:r>
              <a:rPr lang="en-US" dirty="0"/>
              <a:t>Result and Cause</a:t>
            </a:r>
          </a:p>
        </p:txBody>
      </p:sp>
      <p:sp>
        <p:nvSpPr>
          <p:cNvPr id="2" name="Content Placeholder 1"/>
          <p:cNvSpPr>
            <a:spLocks noGrp="1"/>
          </p:cNvSpPr>
          <p:nvPr>
            <p:ph idx="1"/>
          </p:nvPr>
        </p:nvSpPr>
        <p:spPr/>
        <p:txBody>
          <a:bodyPr/>
          <a:lstStyle/>
          <a:p>
            <a:r>
              <a:rPr lang="en-US" dirty="0"/>
              <a:t>Result and cause connectors </a:t>
            </a:r>
            <a:r>
              <a:rPr lang="en-US" i="1" dirty="0"/>
              <a:t>both express a causal relationship, but in the opposite order</a:t>
            </a:r>
            <a:r>
              <a:rPr lang="en-US" dirty="0"/>
              <a:t>. Result connectors take the form </a:t>
            </a:r>
            <a:r>
              <a:rPr lang="en-US" i="1" dirty="0"/>
              <a:t>A causes B</a:t>
            </a:r>
            <a:r>
              <a:rPr lang="en-US" dirty="0"/>
              <a:t>, whereas causal connectors have the basic form </a:t>
            </a:r>
            <a:r>
              <a:rPr lang="en-US" i="1" dirty="0"/>
              <a:t>A is caused by B</a:t>
            </a:r>
            <a:r>
              <a:rPr lang="en-US" dirty="0"/>
              <a:t>. As with addition and contrast, it is possible to express result and cause using coordinating conjunctions, in this case “so” and “for,” respectively. </a:t>
            </a:r>
          </a:p>
          <a:p>
            <a:endParaRPr lang="en-US" dirty="0"/>
          </a:p>
        </p:txBody>
      </p:sp>
      <p:sp>
        <p:nvSpPr>
          <p:cNvPr id="4" name="Slide Number Placeholder 3">
            <a:extLst>
              <a:ext uri="{FF2B5EF4-FFF2-40B4-BE49-F238E27FC236}">
                <a16:creationId xmlns:a16="http://schemas.microsoft.com/office/drawing/2014/main" id="{0788DC5C-AFE7-4242-A80B-C1900DB78057}"/>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31</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F1ECF286-1182-416D-A902-EB276FFC7A6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079066705"/>
      </p:ext>
    </p:extLst>
  </p:cSld>
  <p:clrMapOvr>
    <a:masterClrMapping/>
  </p:clrMapOvr>
  <mc:AlternateContent xmlns:mc="http://schemas.openxmlformats.org/markup-compatibility/2006">
    <mc:Choice xmlns:p14="http://schemas.microsoft.com/office/powerpoint/2010/main" Requires="p14">
      <p:transition spd="med" p14:dur="700" advTm="12527">
        <p:fade/>
      </p:transition>
    </mc:Choice>
    <mc:Fallback>
      <p:transition spd="med" advTm="12527">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Logical Connectors – Result</a:t>
            </a:r>
          </a:p>
        </p:txBody>
      </p:sp>
      <p:sp>
        <p:nvSpPr>
          <p:cNvPr id="2" name="Content Placeholder 1"/>
          <p:cNvSpPr>
            <a:spLocks noGrp="1"/>
          </p:cNvSpPr>
          <p:nvPr>
            <p:ph idx="1"/>
          </p:nvPr>
        </p:nvSpPr>
        <p:spPr/>
        <p:txBody>
          <a:bodyPr>
            <a:normAutofit/>
          </a:bodyPr>
          <a:lstStyle/>
          <a:p>
            <a:r>
              <a:rPr lang="en-US" dirty="0"/>
              <a:t>Basic sentence: (Conjunction)</a:t>
            </a:r>
            <a:br>
              <a:rPr lang="en-US" dirty="0"/>
            </a:br>
            <a:r>
              <a:rPr lang="en-US" dirty="0"/>
              <a:t>The equipment was not properly calibrated, </a:t>
            </a:r>
            <a:r>
              <a:rPr lang="en-US" u="sng" dirty="0"/>
              <a:t>so</a:t>
            </a:r>
            <a:r>
              <a:rPr lang="en-US" dirty="0"/>
              <a:t> the data were inaccurate.</a:t>
            </a:r>
          </a:p>
          <a:p>
            <a:endParaRPr lang="en-US" dirty="0"/>
          </a:p>
          <a:p>
            <a:r>
              <a:rPr lang="en-US" dirty="0"/>
              <a:t>Logical connector: </a:t>
            </a:r>
            <a:br>
              <a:rPr lang="en-US" dirty="0"/>
            </a:br>
            <a:r>
              <a:rPr lang="en-US" dirty="0"/>
              <a:t>The equipment was not properly calibrated, </a:t>
            </a:r>
            <a:r>
              <a:rPr lang="en-US" u="sng" dirty="0"/>
              <a:t>therefore</a:t>
            </a:r>
            <a:r>
              <a:rPr lang="en-US" dirty="0"/>
              <a:t> the data were inaccurate.</a:t>
            </a:r>
          </a:p>
          <a:p>
            <a:endParaRPr lang="en-US" dirty="0"/>
          </a:p>
        </p:txBody>
      </p:sp>
      <p:sp>
        <p:nvSpPr>
          <p:cNvPr id="4" name="Slide Number Placeholder 3">
            <a:extLst>
              <a:ext uri="{FF2B5EF4-FFF2-40B4-BE49-F238E27FC236}">
                <a16:creationId xmlns:a16="http://schemas.microsoft.com/office/drawing/2014/main" id="{4091CCA9-C9F3-4459-9EBD-567C4C1464DE}"/>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32</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2033E516-8B81-49F9-B849-820699931B9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49082461"/>
      </p:ext>
    </p:extLst>
  </p:cSld>
  <p:clrMapOvr>
    <a:masterClrMapping/>
  </p:clrMapOvr>
  <mc:AlternateContent xmlns:mc="http://schemas.openxmlformats.org/markup-compatibility/2006">
    <mc:Choice xmlns:p14="http://schemas.microsoft.com/office/powerpoint/2010/main" Requires="p14">
      <p:transition spd="med" p14:dur="700" advTm="25341">
        <p:fade/>
      </p:transition>
    </mc:Choice>
    <mc:Fallback>
      <p:transition spd="med" advTm="2534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Logical Connectors – Result</a:t>
            </a:r>
          </a:p>
        </p:txBody>
      </p:sp>
      <p:sp>
        <p:nvSpPr>
          <p:cNvPr id="2" name="Content Placeholder 1"/>
          <p:cNvSpPr>
            <a:spLocks noGrp="1"/>
          </p:cNvSpPr>
          <p:nvPr>
            <p:ph idx="1"/>
          </p:nvPr>
        </p:nvSpPr>
        <p:spPr/>
        <p:txBody>
          <a:bodyPr>
            <a:normAutofit/>
          </a:bodyPr>
          <a:lstStyle/>
          <a:p>
            <a:r>
              <a:rPr lang="en-US" dirty="0"/>
              <a:t>Incorrect (Imposition from Chinese):</a:t>
            </a:r>
          </a:p>
          <a:p>
            <a:endParaRPr lang="en-US" dirty="0"/>
          </a:p>
          <a:p>
            <a:r>
              <a:rPr lang="en-US" u="sng" dirty="0"/>
              <a:t>Because</a:t>
            </a:r>
            <a:r>
              <a:rPr lang="en-US" dirty="0"/>
              <a:t> the equipment was not properly calibrated, </a:t>
            </a:r>
            <a:r>
              <a:rPr lang="en-US" u="sng" dirty="0"/>
              <a:t>so</a:t>
            </a:r>
            <a:r>
              <a:rPr lang="en-US" dirty="0"/>
              <a:t> the data were inaccurate.</a:t>
            </a:r>
          </a:p>
          <a:p>
            <a:endParaRPr lang="en-US" dirty="0"/>
          </a:p>
          <a:p>
            <a:r>
              <a:rPr lang="en-US" dirty="0"/>
              <a:t>The data were inaccurate </a:t>
            </a:r>
            <a:r>
              <a:rPr lang="en-US" u="sng" dirty="0"/>
              <a:t>is that </a:t>
            </a:r>
            <a:r>
              <a:rPr lang="en-US" dirty="0"/>
              <a:t>the equipment was not properly calibrated.</a:t>
            </a:r>
          </a:p>
        </p:txBody>
      </p:sp>
      <p:sp>
        <p:nvSpPr>
          <p:cNvPr id="4" name="Slide Number Placeholder 3">
            <a:extLst>
              <a:ext uri="{FF2B5EF4-FFF2-40B4-BE49-F238E27FC236}">
                <a16:creationId xmlns:a16="http://schemas.microsoft.com/office/drawing/2014/main" id="{66BE0D64-A5FE-4763-B8AE-FDA5B496CE54}"/>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33</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032F8A19-AF72-416A-A5C6-5D607C34857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31158609"/>
      </p:ext>
    </p:extLst>
  </p:cSld>
  <p:clrMapOvr>
    <a:masterClrMapping/>
  </p:clrMapOvr>
  <mc:AlternateContent xmlns:mc="http://schemas.openxmlformats.org/markup-compatibility/2006">
    <mc:Choice xmlns:p14="http://schemas.microsoft.com/office/powerpoint/2010/main" Requires="p14">
      <p:transition spd="med" p14:dur="700" advTm="44165">
        <p:fade/>
      </p:transition>
    </mc:Choice>
    <mc:Fallback>
      <p:transition spd="med" advTm="4416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Logical Connectors – Cause</a:t>
            </a:r>
          </a:p>
        </p:txBody>
      </p:sp>
      <p:sp>
        <p:nvSpPr>
          <p:cNvPr id="2" name="Content Placeholder 1"/>
          <p:cNvSpPr>
            <a:spLocks noGrp="1"/>
          </p:cNvSpPr>
          <p:nvPr>
            <p:ph idx="1"/>
          </p:nvPr>
        </p:nvSpPr>
        <p:spPr/>
        <p:txBody>
          <a:bodyPr/>
          <a:lstStyle/>
          <a:p>
            <a:r>
              <a:rPr lang="en-US" dirty="0"/>
              <a:t>Basic sentence: (Conjunction)</a:t>
            </a:r>
            <a:br>
              <a:rPr lang="en-US" dirty="0"/>
            </a:br>
            <a:r>
              <a:rPr lang="en-US" dirty="0"/>
              <a:t>The data were inaccurate, </a:t>
            </a:r>
            <a:r>
              <a:rPr lang="en-US" u="sng" dirty="0"/>
              <a:t>for</a:t>
            </a:r>
            <a:r>
              <a:rPr lang="en-US" dirty="0"/>
              <a:t> the equipment was not properly calibrated.</a:t>
            </a:r>
          </a:p>
          <a:p>
            <a:endParaRPr lang="en-US" dirty="0"/>
          </a:p>
          <a:p>
            <a:r>
              <a:rPr lang="en-US" dirty="0"/>
              <a:t>Logical connector: </a:t>
            </a:r>
            <a:br>
              <a:rPr lang="en-US" dirty="0"/>
            </a:br>
            <a:r>
              <a:rPr lang="en-US" dirty="0"/>
              <a:t>The data were inaccurate, </a:t>
            </a:r>
            <a:r>
              <a:rPr lang="en-US" u="sng" dirty="0"/>
              <a:t>because</a:t>
            </a:r>
            <a:r>
              <a:rPr lang="en-US" dirty="0"/>
              <a:t> the equipment was not properly calibrated.</a:t>
            </a:r>
          </a:p>
          <a:p>
            <a:br>
              <a:rPr lang="en-US" u="sng" dirty="0"/>
            </a:br>
            <a:r>
              <a:rPr lang="en-US" u="sng" dirty="0"/>
              <a:t>Because</a:t>
            </a:r>
            <a:r>
              <a:rPr lang="en-US" dirty="0"/>
              <a:t> the equipment was not properly calibrated, the data were inaccurate.</a:t>
            </a:r>
          </a:p>
        </p:txBody>
      </p:sp>
      <p:sp>
        <p:nvSpPr>
          <p:cNvPr id="4" name="Slide Number Placeholder 3">
            <a:extLst>
              <a:ext uri="{FF2B5EF4-FFF2-40B4-BE49-F238E27FC236}">
                <a16:creationId xmlns:a16="http://schemas.microsoft.com/office/drawing/2014/main" id="{89959D11-14EA-4BCD-B002-D000B488588B}"/>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34</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E0D29025-34C2-4AE1-B0EC-36BBF649232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407761016"/>
      </p:ext>
    </p:extLst>
  </p:cSld>
  <p:clrMapOvr>
    <a:masterClrMapping/>
  </p:clrMapOvr>
  <mc:AlternateContent xmlns:mc="http://schemas.openxmlformats.org/markup-compatibility/2006">
    <mc:Choice xmlns:p14="http://schemas.microsoft.com/office/powerpoint/2010/main" Requires="p14">
      <p:transition spd="med" p14:dur="700" advTm="53825">
        <p:fade/>
      </p:transition>
    </mc:Choice>
    <mc:Fallback>
      <p:transition spd="med" advTm="53825">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Logical Connectors – </a:t>
            </a:r>
            <a:br>
              <a:rPr lang="en-US" dirty="0"/>
            </a:br>
            <a:r>
              <a:rPr lang="en-US" dirty="0"/>
              <a:t> Unexpected result or cause</a:t>
            </a:r>
          </a:p>
        </p:txBody>
      </p:sp>
      <p:sp>
        <p:nvSpPr>
          <p:cNvPr id="2" name="Content Placeholder 1"/>
          <p:cNvSpPr>
            <a:spLocks noGrp="1"/>
          </p:cNvSpPr>
          <p:nvPr>
            <p:ph idx="1"/>
          </p:nvPr>
        </p:nvSpPr>
        <p:spPr/>
        <p:txBody>
          <a:bodyPr/>
          <a:lstStyle/>
          <a:p>
            <a:r>
              <a:rPr lang="en-US" dirty="0"/>
              <a:t>The next two categories are named for their similarity to result and cause connectors, except that in these cases </a:t>
            </a:r>
            <a:r>
              <a:rPr lang="en-US" i="1" dirty="0"/>
              <a:t>the results are the opposite of what might have been expected</a:t>
            </a:r>
            <a:r>
              <a:rPr lang="en-US" dirty="0"/>
              <a:t>. They express a relationship between a situation and an unexpected result, with the emphasis on the surprising nature of the relationship. For unexpected result, the basic relationship can also be expressed by the coordinating conjunction “yet.” There is no conjunction to express unexpected cause.</a:t>
            </a:r>
          </a:p>
        </p:txBody>
      </p:sp>
      <p:sp>
        <p:nvSpPr>
          <p:cNvPr id="4" name="Slide Number Placeholder 3">
            <a:extLst>
              <a:ext uri="{FF2B5EF4-FFF2-40B4-BE49-F238E27FC236}">
                <a16:creationId xmlns:a16="http://schemas.microsoft.com/office/drawing/2014/main" id="{C2C13F05-1D4F-437E-979D-B70E65DBBB08}"/>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35</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0E087FAB-2E99-4F8A-9802-FEEB2B65225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44712592"/>
      </p:ext>
    </p:extLst>
  </p:cSld>
  <p:clrMapOvr>
    <a:masterClrMapping/>
  </p:clrMapOvr>
  <mc:AlternateContent xmlns:mc="http://schemas.openxmlformats.org/markup-compatibility/2006">
    <mc:Choice xmlns:p14="http://schemas.microsoft.com/office/powerpoint/2010/main" Requires="p14">
      <p:transition spd="med" p14:dur="700" advTm="13219">
        <p:fade/>
      </p:transition>
    </mc:Choice>
    <mc:Fallback>
      <p:transition spd="med" advTm="1321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Logical Connectors – </a:t>
            </a:r>
            <a:br>
              <a:rPr lang="en-US" dirty="0"/>
            </a:br>
            <a:r>
              <a:rPr lang="en-US" dirty="0"/>
              <a:t>Unexpected result or cause</a:t>
            </a:r>
          </a:p>
        </p:txBody>
      </p:sp>
      <p:sp>
        <p:nvSpPr>
          <p:cNvPr id="2" name="Content Placeholder 1"/>
          <p:cNvSpPr>
            <a:spLocks noGrp="1"/>
          </p:cNvSpPr>
          <p:nvPr>
            <p:ph idx="1"/>
          </p:nvPr>
        </p:nvSpPr>
        <p:spPr/>
        <p:txBody>
          <a:bodyPr/>
          <a:lstStyle/>
          <a:p>
            <a:r>
              <a:rPr lang="en-US" dirty="0"/>
              <a:t>Basic sentence: (Conjunction)</a:t>
            </a:r>
            <a:br>
              <a:rPr lang="en-US" dirty="0"/>
            </a:br>
            <a:r>
              <a:rPr lang="en-US" dirty="0"/>
              <a:t>The power went out, </a:t>
            </a:r>
            <a:r>
              <a:rPr lang="en-US" u="sng" dirty="0"/>
              <a:t>yet</a:t>
            </a:r>
            <a:r>
              <a:rPr lang="en-US" dirty="0"/>
              <a:t> we were able to collect sufficient data. </a:t>
            </a:r>
          </a:p>
          <a:p>
            <a:endParaRPr lang="en-US" dirty="0"/>
          </a:p>
          <a:p>
            <a:r>
              <a:rPr lang="en-US" dirty="0"/>
              <a:t>Logical connector: </a:t>
            </a:r>
            <a:br>
              <a:rPr lang="en-US" dirty="0"/>
            </a:br>
            <a:r>
              <a:rPr lang="en-US" dirty="0"/>
              <a:t>The power went out, </a:t>
            </a:r>
            <a:r>
              <a:rPr lang="en-US" u="sng" dirty="0"/>
              <a:t>nevertheless</a:t>
            </a:r>
            <a:r>
              <a:rPr lang="en-US" dirty="0"/>
              <a:t> we were able to collect sufficient data. </a:t>
            </a:r>
          </a:p>
          <a:p>
            <a:br>
              <a:rPr lang="en-US" dirty="0"/>
            </a:br>
            <a:r>
              <a:rPr lang="en-US" u="sng" dirty="0"/>
              <a:t>Although</a:t>
            </a:r>
            <a:r>
              <a:rPr lang="en-US" dirty="0"/>
              <a:t> the power went out, we were able to collect sufficient data</a:t>
            </a:r>
          </a:p>
          <a:p>
            <a:endParaRPr lang="en-US" dirty="0"/>
          </a:p>
        </p:txBody>
      </p:sp>
      <p:sp>
        <p:nvSpPr>
          <p:cNvPr id="4" name="Slide Number Placeholder 3">
            <a:extLst>
              <a:ext uri="{FF2B5EF4-FFF2-40B4-BE49-F238E27FC236}">
                <a16:creationId xmlns:a16="http://schemas.microsoft.com/office/drawing/2014/main" id="{5C74F1FA-B727-483F-84DB-E1116B1F9032}"/>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36</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D658DDF7-5CD7-443B-9D08-ADBDB1C193D3}"/>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020818397"/>
      </p:ext>
    </p:extLst>
  </p:cSld>
  <p:clrMapOvr>
    <a:masterClrMapping/>
  </p:clrMapOvr>
  <mc:AlternateContent xmlns:mc="http://schemas.openxmlformats.org/markup-compatibility/2006">
    <mc:Choice xmlns:p14="http://schemas.microsoft.com/office/powerpoint/2010/main" Requires="p14">
      <p:transition spd="med" p14:dur="700" advTm="38751">
        <p:fade/>
      </p:transition>
    </mc:Choice>
    <mc:Fallback>
      <p:transition spd="med" advTm="38751">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2">
                                            <p:txEl>
                                              <p:pRg st="3" end="3"/>
                                            </p:txEl>
                                          </p:spTgt>
                                        </p:tgtEl>
                                        <p:attrNameLst>
                                          <p:attrName>style.visibility</p:attrName>
                                        </p:attrNameLst>
                                      </p:cBhvr>
                                      <p:to>
                                        <p:strVal val="visible"/>
                                      </p:to>
                                    </p:set>
                                    <p:animEffect transition="in" filter="fade">
                                      <p:cBhvr>
                                        <p:cTn id="11"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5"/>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normAutofit fontScale="90000"/>
          </a:bodyPr>
          <a:lstStyle/>
          <a:p>
            <a:r>
              <a:rPr lang="en-US" dirty="0"/>
              <a:t>Logical Connectors – </a:t>
            </a:r>
            <a:br>
              <a:rPr lang="en-US" dirty="0"/>
            </a:br>
            <a:r>
              <a:rPr lang="en-US" dirty="0"/>
              <a:t>Clarification, Illustration</a:t>
            </a:r>
          </a:p>
        </p:txBody>
      </p:sp>
      <p:sp>
        <p:nvSpPr>
          <p:cNvPr id="2" name="Content Placeholder 1"/>
          <p:cNvSpPr>
            <a:spLocks noGrp="1"/>
          </p:cNvSpPr>
          <p:nvPr>
            <p:ph idx="1"/>
          </p:nvPr>
        </p:nvSpPr>
        <p:spPr/>
        <p:txBody>
          <a:bodyPr/>
          <a:lstStyle/>
          <a:p>
            <a:r>
              <a:rPr lang="en-US" dirty="0"/>
              <a:t>The final two types of logical connectors are </a:t>
            </a:r>
            <a:r>
              <a:rPr lang="en-US" i="1" dirty="0"/>
              <a:t>used to restate or expand on a statement</a:t>
            </a:r>
            <a:r>
              <a:rPr lang="en-US" dirty="0"/>
              <a:t>. These types are far more common in the humanities and social sciences than in natural science and engineering, but are included here for completeness. </a:t>
            </a:r>
          </a:p>
        </p:txBody>
      </p:sp>
      <p:sp>
        <p:nvSpPr>
          <p:cNvPr id="4" name="Slide Number Placeholder 3">
            <a:extLst>
              <a:ext uri="{FF2B5EF4-FFF2-40B4-BE49-F238E27FC236}">
                <a16:creationId xmlns:a16="http://schemas.microsoft.com/office/drawing/2014/main" id="{4F837E29-3350-4573-8EB3-9BF2B64BD416}"/>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37</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839A4F43-9877-4BC1-B6B5-8296779DFC1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35601127"/>
      </p:ext>
    </p:extLst>
  </p:cSld>
  <p:clrMapOvr>
    <a:masterClrMapping/>
  </p:clrMapOvr>
  <mc:AlternateContent xmlns:mc="http://schemas.openxmlformats.org/markup-compatibility/2006">
    <mc:Choice xmlns:p14="http://schemas.microsoft.com/office/powerpoint/2010/main" Requires="p14">
      <p:transition spd="med" p14:dur="700" advTm="14446">
        <p:fade/>
      </p:transition>
    </mc:Choice>
    <mc:Fallback>
      <p:transition spd="med" advTm="14446">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Time Sequence</a:t>
            </a:r>
            <a:br>
              <a:rPr lang="en-US" dirty="0"/>
            </a:br>
            <a:r>
              <a:rPr lang="en-US" dirty="0"/>
              <a:t>Connectors</a:t>
            </a:r>
          </a:p>
        </p:txBody>
      </p:sp>
      <p:sp>
        <p:nvSpPr>
          <p:cNvPr id="5" name="Text Placeholder 4"/>
          <p:cNvSpPr>
            <a:spLocks noGrp="1"/>
          </p:cNvSpPr>
          <p:nvPr>
            <p:ph type="subTitle" idx="1"/>
          </p:nvPr>
        </p:nvSpPr>
        <p:spPr/>
        <p:txBody>
          <a:bodyPr/>
          <a:lstStyle/>
          <a:p>
            <a:endParaRPr lang="en-US" dirty="0"/>
          </a:p>
        </p:txBody>
      </p:sp>
      <p:sp>
        <p:nvSpPr>
          <p:cNvPr id="2" name="Slide Number Placeholder 1">
            <a:extLst>
              <a:ext uri="{FF2B5EF4-FFF2-40B4-BE49-F238E27FC236}">
                <a16:creationId xmlns:a16="http://schemas.microsoft.com/office/drawing/2014/main" id="{10A9436B-9F6A-4828-AC88-89C695F5644C}"/>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38</a:t>
            </a:fld>
            <a:endParaRPr lang="en-US">
              <a:solidFill>
                <a:prstClr val="black">
                  <a:tint val="75000"/>
                </a:prstClr>
              </a:solidFill>
            </a:endParaRPr>
          </a:p>
        </p:txBody>
      </p:sp>
      <p:pic>
        <p:nvPicPr>
          <p:cNvPr id="3" name="Audio 2">
            <a:hlinkClick r:id="" action="ppaction://media"/>
            <a:extLst>
              <a:ext uri="{FF2B5EF4-FFF2-40B4-BE49-F238E27FC236}">
                <a16:creationId xmlns:a16="http://schemas.microsoft.com/office/drawing/2014/main" id="{45C83E73-FD90-49B9-A53A-877522090E6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3006469"/>
      </p:ext>
    </p:extLst>
  </p:cSld>
  <p:clrMapOvr>
    <a:masterClrMapping/>
  </p:clrMapOvr>
  <mc:AlternateContent xmlns:mc="http://schemas.openxmlformats.org/markup-compatibility/2006">
    <mc:Choice xmlns:p14="http://schemas.microsoft.com/office/powerpoint/2010/main" Requires="p14">
      <p:transition spd="slow" p14:dur="800" advTm="4157">
        <p:circle/>
      </p:transition>
    </mc:Choice>
    <mc:Fallback>
      <p:transition spd="slow" advTm="4157">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Time Sequence</a:t>
            </a:r>
          </a:p>
        </p:txBody>
      </p:sp>
      <p:sp>
        <p:nvSpPr>
          <p:cNvPr id="5" name="Content Placeholder 4"/>
          <p:cNvSpPr>
            <a:spLocks noGrp="1"/>
          </p:cNvSpPr>
          <p:nvPr>
            <p:ph idx="1"/>
          </p:nvPr>
        </p:nvSpPr>
        <p:spPr/>
        <p:txBody>
          <a:bodyPr/>
          <a:lstStyle/>
          <a:p>
            <a:r>
              <a:rPr lang="en-US" dirty="0"/>
              <a:t>Time sequence connectors may </a:t>
            </a:r>
            <a:r>
              <a:rPr lang="en-US" i="1" dirty="0"/>
              <a:t>denote the sequence of events within the course of the current research or change in thought over time in the field as a whole</a:t>
            </a:r>
            <a:r>
              <a:rPr lang="en-US" dirty="0"/>
              <a:t>. They may also be used when discussing future possible applications or developments of your idea. </a:t>
            </a:r>
          </a:p>
        </p:txBody>
      </p:sp>
      <p:sp>
        <p:nvSpPr>
          <p:cNvPr id="2" name="Slide Number Placeholder 1">
            <a:extLst>
              <a:ext uri="{FF2B5EF4-FFF2-40B4-BE49-F238E27FC236}">
                <a16:creationId xmlns:a16="http://schemas.microsoft.com/office/drawing/2014/main" id="{56209499-2F4A-4F2A-A3F7-827937065F7C}"/>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39</a:t>
            </a:fld>
            <a:endParaRPr lang="en-US">
              <a:solidFill>
                <a:prstClr val="black">
                  <a:tint val="75000"/>
                </a:prstClr>
              </a:solidFill>
            </a:endParaRPr>
          </a:p>
        </p:txBody>
      </p:sp>
      <p:pic>
        <p:nvPicPr>
          <p:cNvPr id="3" name="Audio 2">
            <a:hlinkClick r:id="" action="ppaction://media"/>
            <a:extLst>
              <a:ext uri="{FF2B5EF4-FFF2-40B4-BE49-F238E27FC236}">
                <a16:creationId xmlns:a16="http://schemas.microsoft.com/office/drawing/2014/main" id="{7E84987B-BB67-4BB1-9BC7-371F3F2516F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61053793"/>
      </p:ext>
    </p:extLst>
  </p:cSld>
  <p:clrMapOvr>
    <a:masterClrMapping/>
  </p:clrMapOvr>
  <mc:AlternateContent xmlns:mc="http://schemas.openxmlformats.org/markup-compatibility/2006">
    <mc:Choice xmlns:p14="http://schemas.microsoft.com/office/powerpoint/2010/main" Requires="p14">
      <p:transition spd="med" p14:dur="700" advTm="12409">
        <p:fade/>
      </p:transition>
    </mc:Choice>
    <mc:Fallback>
      <p:transition spd="med" advTm="12409">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Clear, Concise, Precise</a:t>
            </a:r>
          </a:p>
        </p:txBody>
      </p:sp>
      <p:sp>
        <p:nvSpPr>
          <p:cNvPr id="3" name="Subtitle 2"/>
          <p:cNvSpPr>
            <a:spLocks noGrp="1"/>
          </p:cNvSpPr>
          <p:nvPr>
            <p:ph type="subTitle" idx="1"/>
          </p:nvPr>
        </p:nvSpPr>
        <p:spPr/>
        <p:txBody>
          <a:bodyPr/>
          <a:lstStyle/>
          <a:p>
            <a:r>
              <a:rPr lang="en-US" dirty="0"/>
              <a:t>Section 22.1</a:t>
            </a:r>
          </a:p>
        </p:txBody>
      </p:sp>
      <p:sp>
        <p:nvSpPr>
          <p:cNvPr id="4" name="Slide Number Placeholder 3">
            <a:extLst>
              <a:ext uri="{FF2B5EF4-FFF2-40B4-BE49-F238E27FC236}">
                <a16:creationId xmlns:a16="http://schemas.microsoft.com/office/drawing/2014/main" id="{D892CD6C-74F6-481D-B019-E417089FFC0A}"/>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4</a:t>
            </a:fld>
            <a:endParaRPr lang="en-US">
              <a:solidFill>
                <a:prstClr val="black">
                  <a:tint val="75000"/>
                </a:prstClr>
              </a:solidFill>
            </a:endParaRPr>
          </a:p>
        </p:txBody>
      </p:sp>
      <p:pic>
        <p:nvPicPr>
          <p:cNvPr id="6" name="Audio 5">
            <a:hlinkClick r:id="" action="ppaction://media"/>
            <a:extLst>
              <a:ext uri="{FF2B5EF4-FFF2-40B4-BE49-F238E27FC236}">
                <a16:creationId xmlns:a16="http://schemas.microsoft.com/office/drawing/2014/main" id="{E9D29957-B14C-4552-8447-D96997C21EC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97210829"/>
      </p:ext>
    </p:extLst>
  </p:cSld>
  <p:clrMapOvr>
    <a:masterClrMapping/>
  </p:clrMapOvr>
  <mc:AlternateContent xmlns:mc="http://schemas.openxmlformats.org/markup-compatibility/2006">
    <mc:Choice xmlns:p14="http://schemas.microsoft.com/office/powerpoint/2010/main" Requires="p14">
      <p:transition spd="slow" p14:dur="800" advTm="4978">
        <p:circle/>
      </p:transition>
    </mc:Choice>
    <mc:Fallback>
      <p:transition spd="slow" advTm="4978">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Time Sequence</a:t>
            </a:r>
          </a:p>
        </p:txBody>
      </p:sp>
      <p:sp>
        <p:nvSpPr>
          <p:cNvPr id="2" name="Content Placeholder 1"/>
          <p:cNvSpPr>
            <a:spLocks noGrp="1"/>
          </p:cNvSpPr>
          <p:nvPr>
            <p:ph idx="1"/>
          </p:nvPr>
        </p:nvSpPr>
        <p:spPr/>
        <p:txBody>
          <a:bodyPr>
            <a:normAutofit/>
          </a:bodyPr>
          <a:lstStyle/>
          <a:p>
            <a:r>
              <a:rPr lang="en-US" dirty="0"/>
              <a:t>May be found in all divisions</a:t>
            </a:r>
          </a:p>
          <a:p>
            <a:pPr lvl="1"/>
            <a:r>
              <a:rPr lang="en-US" dirty="0"/>
              <a:t>Introduction</a:t>
            </a:r>
          </a:p>
          <a:p>
            <a:pPr lvl="2"/>
            <a:r>
              <a:rPr lang="en-US" dirty="0"/>
              <a:t>Formerly it was thought</a:t>
            </a:r>
          </a:p>
          <a:p>
            <a:pPr lvl="1"/>
            <a:r>
              <a:rPr lang="en-US" dirty="0"/>
              <a:t>Method/Process</a:t>
            </a:r>
          </a:p>
          <a:p>
            <a:pPr lvl="2"/>
            <a:r>
              <a:rPr lang="en-US" dirty="0"/>
              <a:t>First we did this, then we did that</a:t>
            </a:r>
          </a:p>
          <a:p>
            <a:pPr lvl="1"/>
            <a:r>
              <a:rPr lang="en-US" dirty="0"/>
              <a:t>Results/Testing</a:t>
            </a:r>
          </a:p>
          <a:p>
            <a:pPr lvl="2"/>
            <a:r>
              <a:rPr lang="en-US" dirty="0"/>
              <a:t>Initially we saw, later we observed, finally we realized</a:t>
            </a:r>
          </a:p>
          <a:p>
            <a:pPr lvl="1"/>
            <a:r>
              <a:rPr lang="en-US" dirty="0"/>
              <a:t>Discussion/Conclusion</a:t>
            </a:r>
          </a:p>
          <a:p>
            <a:pPr lvl="2"/>
            <a:r>
              <a:rPr lang="en-US" dirty="0"/>
              <a:t>Previously it was thought, now we have shown</a:t>
            </a:r>
          </a:p>
        </p:txBody>
      </p:sp>
      <p:sp>
        <p:nvSpPr>
          <p:cNvPr id="4" name="Slide Number Placeholder 3">
            <a:extLst>
              <a:ext uri="{FF2B5EF4-FFF2-40B4-BE49-F238E27FC236}">
                <a16:creationId xmlns:a16="http://schemas.microsoft.com/office/drawing/2014/main" id="{B406E9DF-88CE-4AC8-8301-D1368DD51B00}"/>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40</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12CAA789-5EDE-420C-94BF-4F560DD9D79E}"/>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5011966"/>
      </p:ext>
    </p:extLst>
  </p:cSld>
  <p:clrMapOvr>
    <a:masterClrMapping/>
  </p:clrMapOvr>
  <mc:AlternateContent xmlns:mc="http://schemas.openxmlformats.org/markup-compatibility/2006">
    <mc:Choice xmlns:p14="http://schemas.microsoft.com/office/powerpoint/2010/main" Requires="p14">
      <p:transition spd="med" p14:dur="700" advTm="17142">
        <p:fade/>
      </p:transition>
    </mc:Choice>
    <mc:Fallback>
      <p:transition spd="med" advTm="1714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Adding Connectors to Strengthen your Argument</a:t>
            </a:r>
          </a:p>
        </p:txBody>
      </p:sp>
      <p:sp>
        <p:nvSpPr>
          <p:cNvPr id="3" name="Text Placeholder 2"/>
          <p:cNvSpPr>
            <a:spLocks noGrp="1"/>
          </p:cNvSpPr>
          <p:nvPr>
            <p:ph type="subTitle" idx="1"/>
          </p:nvPr>
        </p:nvSpPr>
        <p:spPr/>
        <p:txBody>
          <a:bodyPr/>
          <a:lstStyle/>
          <a:p>
            <a:r>
              <a:rPr lang="en-US" dirty="0"/>
              <a:t>Exercise 22.2</a:t>
            </a:r>
          </a:p>
        </p:txBody>
      </p:sp>
      <p:sp>
        <p:nvSpPr>
          <p:cNvPr id="4" name="Slide Number Placeholder 3">
            <a:extLst>
              <a:ext uri="{FF2B5EF4-FFF2-40B4-BE49-F238E27FC236}">
                <a16:creationId xmlns:a16="http://schemas.microsoft.com/office/drawing/2014/main" id="{42B7025B-E2B8-46F8-A719-346D4BA44406}"/>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41</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8F9A4EC5-B909-4F4E-BCBD-EFAF83E457A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845067078"/>
      </p:ext>
    </p:extLst>
  </p:cSld>
  <p:clrMapOvr>
    <a:masterClrMapping/>
  </p:clrMapOvr>
  <mc:AlternateContent xmlns:mc="http://schemas.openxmlformats.org/markup-compatibility/2006">
    <mc:Choice xmlns:p14="http://schemas.microsoft.com/office/powerpoint/2010/main" Requires="p14">
      <p:transition spd="slow" p14:dur="800" advTm="5962">
        <p:circle/>
      </p:transition>
    </mc:Choice>
    <mc:Fallback>
      <p:transition spd="slow" advTm="5962">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Exercise 22.2</a:t>
            </a:r>
          </a:p>
        </p:txBody>
      </p:sp>
      <p:sp>
        <p:nvSpPr>
          <p:cNvPr id="2" name="Content Placeholder 1"/>
          <p:cNvSpPr>
            <a:spLocks noGrp="1"/>
          </p:cNvSpPr>
          <p:nvPr>
            <p:ph idx="1"/>
          </p:nvPr>
        </p:nvSpPr>
        <p:spPr/>
        <p:txBody>
          <a:bodyPr>
            <a:normAutofit/>
          </a:bodyPr>
          <a:lstStyle/>
          <a:p>
            <a:pPr marL="514350" indent="-514350">
              <a:buFont typeface="+mj-lt"/>
              <a:buAutoNum type="arabicPeriod"/>
            </a:pPr>
            <a:r>
              <a:rPr lang="en-US" dirty="0"/>
              <a:t>Look in your exemplars for continuity, logical, and time sequence connectors. Circle each, then list the most frequent types and words employed. Note where and how each are used.</a:t>
            </a:r>
          </a:p>
          <a:p>
            <a:pPr marL="514350" indent="-514350">
              <a:buFont typeface="+mj-lt"/>
              <a:buAutoNum type="arabicPeriod"/>
            </a:pPr>
            <a:r>
              <a:rPr lang="en-US" dirty="0"/>
              <a:t>How can you improve your use of connectors to clarify and strengthen your argument?</a:t>
            </a:r>
          </a:p>
        </p:txBody>
      </p:sp>
      <p:sp>
        <p:nvSpPr>
          <p:cNvPr id="4" name="Slide Number Placeholder 3">
            <a:extLst>
              <a:ext uri="{FF2B5EF4-FFF2-40B4-BE49-F238E27FC236}">
                <a16:creationId xmlns:a16="http://schemas.microsoft.com/office/drawing/2014/main" id="{FF64D469-0F0F-44CB-A638-0DFD64A26C21}"/>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42</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6B2A0581-9CE5-42C5-BB38-1E842B6AFF9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979815483"/>
      </p:ext>
    </p:extLst>
  </p:cSld>
  <p:clrMapOvr>
    <a:masterClrMapping/>
  </p:clrMapOvr>
  <mc:AlternateContent xmlns:mc="http://schemas.openxmlformats.org/markup-compatibility/2006">
    <mc:Choice xmlns:p14="http://schemas.microsoft.com/office/powerpoint/2010/main" Requires="p14">
      <p:transition spd="med" p14:dur="700" advTm="18113">
        <p:fade/>
      </p:transition>
    </mc:Choice>
    <mc:Fallback>
      <p:transition spd="med" advTm="18113">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7B8B78-FB41-4ED2-A04B-EEED51393B0F}"/>
              </a:ext>
            </a:extLst>
          </p:cNvPr>
          <p:cNvSpPr>
            <a:spLocks noGrp="1"/>
          </p:cNvSpPr>
          <p:nvPr>
            <p:ph type="title"/>
          </p:nvPr>
        </p:nvSpPr>
        <p:spPr>
          <a:xfrm>
            <a:off x="457200" y="704088"/>
            <a:ext cx="8229600" cy="1143000"/>
          </a:xfrm>
        </p:spPr>
        <p:txBody>
          <a:bodyPr>
            <a:normAutofit/>
          </a:bodyPr>
          <a:lstStyle/>
          <a:p>
            <a:r>
              <a:rPr lang="en-US" dirty="0"/>
              <a:t>Evaluate your understanding</a:t>
            </a:r>
          </a:p>
        </p:txBody>
      </p:sp>
      <p:sp>
        <p:nvSpPr>
          <p:cNvPr id="3" name="Content Placeholder 2">
            <a:extLst>
              <a:ext uri="{FF2B5EF4-FFF2-40B4-BE49-F238E27FC236}">
                <a16:creationId xmlns:a16="http://schemas.microsoft.com/office/drawing/2014/main" id="{3AF382CC-7528-47E5-8944-44072D6A5A1A}"/>
              </a:ext>
            </a:extLst>
          </p:cNvPr>
          <p:cNvSpPr>
            <a:spLocks noGrp="1"/>
          </p:cNvSpPr>
          <p:nvPr>
            <p:ph idx="1"/>
          </p:nvPr>
        </p:nvSpPr>
        <p:spPr/>
        <p:txBody>
          <a:bodyPr>
            <a:normAutofit/>
          </a:bodyPr>
          <a:lstStyle/>
          <a:p>
            <a:pPr marL="514350" indent="-514350">
              <a:buFont typeface="+mj-lt"/>
              <a:buAutoNum type="arabicPeriod"/>
            </a:pPr>
            <a:r>
              <a:rPr lang="en-US" dirty="0"/>
              <a:t>What is the purpose of adding connectors to your writing?</a:t>
            </a:r>
          </a:p>
          <a:p>
            <a:pPr marL="514350" indent="-514350">
              <a:buFont typeface="+mj-lt"/>
              <a:buAutoNum type="arabicPeriod"/>
            </a:pPr>
            <a:r>
              <a:rPr lang="en-US" dirty="0"/>
              <a:t>How are contribution markers, achievement markers and application markers similar? How are they different? </a:t>
            </a:r>
          </a:p>
          <a:p>
            <a:pPr marL="514350" indent="-514350">
              <a:buFont typeface="+mj-lt"/>
              <a:buAutoNum type="arabicPeriod"/>
            </a:pPr>
            <a:r>
              <a:rPr lang="en-US" dirty="0"/>
              <a:t>What devices can provide connection between sentences? </a:t>
            </a:r>
          </a:p>
          <a:p>
            <a:pPr marL="514350" indent="-514350">
              <a:buFont typeface="+mj-lt"/>
              <a:buAutoNum type="arabicPeriod"/>
            </a:pPr>
            <a:r>
              <a:rPr lang="en-US" dirty="0"/>
              <a:t>Why are there so many logical connectors, when the same basic ideas could be conveyed more simply by coordinating conjunctions? </a:t>
            </a:r>
          </a:p>
        </p:txBody>
      </p:sp>
      <p:sp>
        <p:nvSpPr>
          <p:cNvPr id="4" name="Slide Number Placeholder 3">
            <a:extLst>
              <a:ext uri="{FF2B5EF4-FFF2-40B4-BE49-F238E27FC236}">
                <a16:creationId xmlns:a16="http://schemas.microsoft.com/office/drawing/2014/main" id="{75ACEC55-4D6D-4128-A21D-FA1E17D541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5" name="Audio 4">
            <a:hlinkClick r:id="" action="ppaction://media"/>
            <a:extLst>
              <a:ext uri="{FF2B5EF4-FFF2-40B4-BE49-F238E27FC236}">
                <a16:creationId xmlns:a16="http://schemas.microsoft.com/office/drawing/2014/main" id="{E8E8B5E6-0E97-49A0-980C-A12BEAFC4E07}"/>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362274874"/>
      </p:ext>
    </p:extLst>
  </p:cSld>
  <p:clrMapOvr>
    <a:masterClrMapping/>
  </p:clrMapOvr>
  <p:transition advTm="6339">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Balance </a:t>
            </a:r>
          </a:p>
        </p:txBody>
      </p:sp>
      <p:sp>
        <p:nvSpPr>
          <p:cNvPr id="3" name="Content Placeholder 2"/>
          <p:cNvSpPr>
            <a:spLocks noGrp="1"/>
          </p:cNvSpPr>
          <p:nvPr>
            <p:ph idx="1"/>
          </p:nvPr>
        </p:nvSpPr>
        <p:spPr/>
        <p:txBody>
          <a:bodyPr/>
          <a:lstStyle/>
          <a:p>
            <a:r>
              <a:rPr lang="en-US" dirty="0"/>
              <a:t>Details = clear</a:t>
            </a:r>
          </a:p>
          <a:p>
            <a:r>
              <a:rPr lang="en-US" dirty="0"/>
              <a:t>Details = not concise</a:t>
            </a:r>
          </a:p>
        </p:txBody>
      </p:sp>
      <p:sp>
        <p:nvSpPr>
          <p:cNvPr id="6" name="Rectangle 5"/>
          <p:cNvSpPr/>
          <p:nvPr/>
        </p:nvSpPr>
        <p:spPr>
          <a:xfrm>
            <a:off x="0" y="3375435"/>
            <a:ext cx="16383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nstantia"/>
                <a:ea typeface="+mn-ea"/>
                <a:cs typeface="+mn-cs"/>
              </a:rPr>
              <a:t>Clear</a:t>
            </a:r>
            <a:endParaRPr kumimoji="0" lang="en-US" sz="18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7" name="Rectangle 6"/>
          <p:cNvSpPr/>
          <p:nvPr/>
        </p:nvSpPr>
        <p:spPr>
          <a:xfrm>
            <a:off x="2133600" y="3375435"/>
            <a:ext cx="16383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nstantia"/>
                <a:ea typeface="+mn-ea"/>
                <a:cs typeface="+mn-cs"/>
              </a:rPr>
              <a:t>Concise</a:t>
            </a:r>
            <a:endParaRPr kumimoji="0" lang="en-US" sz="18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8" name="Rectangle 7"/>
          <p:cNvSpPr/>
          <p:nvPr/>
        </p:nvSpPr>
        <p:spPr>
          <a:xfrm>
            <a:off x="5650130" y="2364324"/>
            <a:ext cx="1638300" cy="4572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nstantia"/>
                <a:ea typeface="+mn-ea"/>
                <a:cs typeface="+mn-cs"/>
              </a:rPr>
              <a:t>Precise</a:t>
            </a:r>
            <a:endParaRPr kumimoji="0" lang="en-US" sz="1800" b="0" i="0" u="none" strike="noStrike" kern="1200" cap="none" spc="0" normalizeH="0" baseline="0" noProof="0" dirty="0">
              <a:ln>
                <a:noFill/>
              </a:ln>
              <a:solidFill>
                <a:prstClr val="white"/>
              </a:solidFill>
              <a:effectLst/>
              <a:uLnTx/>
              <a:uFillTx/>
              <a:latin typeface="Constantia"/>
              <a:ea typeface="+mn-ea"/>
              <a:cs typeface="+mn-cs"/>
            </a:endParaRPr>
          </a:p>
        </p:txBody>
      </p:sp>
      <p:sp>
        <p:nvSpPr>
          <p:cNvPr id="9" name="Trapezoid 8">
            <a:extLst>
              <a:ext uri="{FF2B5EF4-FFF2-40B4-BE49-F238E27FC236}">
                <a16:creationId xmlns:a16="http://schemas.microsoft.com/office/drawing/2014/main" id="{E59329BF-7EFE-4440-A2DD-4C626AB3E934}"/>
              </a:ext>
            </a:extLst>
          </p:cNvPr>
          <p:cNvSpPr/>
          <p:nvPr/>
        </p:nvSpPr>
        <p:spPr>
          <a:xfrm>
            <a:off x="1281684" y="4783386"/>
            <a:ext cx="1181100" cy="978408"/>
          </a:xfrm>
          <a:prstGeom prst="trapezoid">
            <a:avLst>
              <a:gd name="adj" fmla="val 5303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Single Corner Rounded 9">
            <a:extLst>
              <a:ext uri="{FF2B5EF4-FFF2-40B4-BE49-F238E27FC236}">
                <a16:creationId xmlns:a16="http://schemas.microsoft.com/office/drawing/2014/main" id="{62CC5538-CE56-40C4-864F-34EB98BA221B}"/>
              </a:ext>
            </a:extLst>
          </p:cNvPr>
          <p:cNvSpPr/>
          <p:nvPr/>
        </p:nvSpPr>
        <p:spPr>
          <a:xfrm>
            <a:off x="172974" y="4711764"/>
            <a:ext cx="3398520" cy="60305"/>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a:extLst>
              <a:ext uri="{FF2B5EF4-FFF2-40B4-BE49-F238E27FC236}">
                <a16:creationId xmlns:a16="http://schemas.microsoft.com/office/drawing/2014/main" id="{49E554D5-BF5A-4EA9-9A79-40D739DC7B4F}"/>
              </a:ext>
            </a:extLst>
          </p:cNvPr>
          <p:cNvSpPr/>
          <p:nvPr/>
        </p:nvSpPr>
        <p:spPr>
          <a:xfrm>
            <a:off x="152400" y="4379976"/>
            <a:ext cx="1158240" cy="3108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a:extLst>
              <a:ext uri="{FF2B5EF4-FFF2-40B4-BE49-F238E27FC236}">
                <a16:creationId xmlns:a16="http://schemas.microsoft.com/office/drawing/2014/main" id="{16FE78C7-E579-4B14-B806-F3104CE1703F}"/>
              </a:ext>
            </a:extLst>
          </p:cNvPr>
          <p:cNvSpPr/>
          <p:nvPr/>
        </p:nvSpPr>
        <p:spPr>
          <a:xfrm>
            <a:off x="248221" y="4202754"/>
            <a:ext cx="966597" cy="177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a:extLst>
              <a:ext uri="{FF2B5EF4-FFF2-40B4-BE49-F238E27FC236}">
                <a16:creationId xmlns:a16="http://schemas.microsoft.com/office/drawing/2014/main" id="{177289EB-245D-46B6-B0A1-8E508C873D41}"/>
              </a:ext>
            </a:extLst>
          </p:cNvPr>
          <p:cNvSpPr/>
          <p:nvPr/>
        </p:nvSpPr>
        <p:spPr>
          <a:xfrm>
            <a:off x="408050" y="4019001"/>
            <a:ext cx="646938" cy="177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a:extLst>
              <a:ext uri="{FF2B5EF4-FFF2-40B4-BE49-F238E27FC236}">
                <a16:creationId xmlns:a16="http://schemas.microsoft.com/office/drawing/2014/main" id="{E757972C-0307-4CCC-8C83-DE73EA93FCE0}"/>
              </a:ext>
            </a:extLst>
          </p:cNvPr>
          <p:cNvSpPr/>
          <p:nvPr/>
        </p:nvSpPr>
        <p:spPr>
          <a:xfrm flipV="1">
            <a:off x="541019" y="3907539"/>
            <a:ext cx="381000" cy="96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FFE353DC-AA00-4DA9-8DB9-181AEB573213}"/>
              </a:ext>
            </a:extLst>
          </p:cNvPr>
          <p:cNvSpPr/>
          <p:nvPr/>
        </p:nvSpPr>
        <p:spPr>
          <a:xfrm>
            <a:off x="2668143" y="4103483"/>
            <a:ext cx="966597" cy="5969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Single Corner Rounded 15">
            <a:extLst>
              <a:ext uri="{FF2B5EF4-FFF2-40B4-BE49-F238E27FC236}">
                <a16:creationId xmlns:a16="http://schemas.microsoft.com/office/drawing/2014/main" id="{550D73E8-A097-467B-B941-79ADC60FC6CA}"/>
              </a:ext>
            </a:extLst>
          </p:cNvPr>
          <p:cNvSpPr/>
          <p:nvPr/>
        </p:nvSpPr>
        <p:spPr>
          <a:xfrm>
            <a:off x="4732782" y="5701489"/>
            <a:ext cx="3398520" cy="60305"/>
          </a:xfrm>
          <a:prstGeom prst="round1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B3CF576C-0160-4599-B792-8D8FC2F04AB2}"/>
              </a:ext>
            </a:extLst>
          </p:cNvPr>
          <p:cNvSpPr/>
          <p:nvPr/>
        </p:nvSpPr>
        <p:spPr>
          <a:xfrm>
            <a:off x="5259134" y="4090159"/>
            <a:ext cx="1158240" cy="3108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F1B669FA-2108-40EA-8E51-B3A71C16235E}"/>
              </a:ext>
            </a:extLst>
          </p:cNvPr>
          <p:cNvSpPr/>
          <p:nvPr/>
        </p:nvSpPr>
        <p:spPr>
          <a:xfrm>
            <a:off x="5540501" y="3353220"/>
            <a:ext cx="966597" cy="177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FBD2A214-0CC7-487D-A694-5D872232A83B}"/>
              </a:ext>
            </a:extLst>
          </p:cNvPr>
          <p:cNvSpPr/>
          <p:nvPr/>
        </p:nvSpPr>
        <p:spPr>
          <a:xfrm>
            <a:off x="5921310" y="3170779"/>
            <a:ext cx="646938" cy="177222"/>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FE18C7A2-269E-4DA6-8D5C-D57A3AACE95B}"/>
              </a:ext>
            </a:extLst>
          </p:cNvPr>
          <p:cNvSpPr/>
          <p:nvPr/>
        </p:nvSpPr>
        <p:spPr>
          <a:xfrm flipV="1">
            <a:off x="6187248" y="3058194"/>
            <a:ext cx="381000" cy="9644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815655DB-40CB-4474-8A98-ED6243968FDC}"/>
              </a:ext>
            </a:extLst>
          </p:cNvPr>
          <p:cNvSpPr/>
          <p:nvPr/>
        </p:nvSpPr>
        <p:spPr>
          <a:xfrm>
            <a:off x="5838254" y="3520002"/>
            <a:ext cx="1321498" cy="61591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ardrop 21">
            <a:extLst>
              <a:ext uri="{FF2B5EF4-FFF2-40B4-BE49-F238E27FC236}">
                <a16:creationId xmlns:a16="http://schemas.microsoft.com/office/drawing/2014/main" id="{6B63C05A-3710-4854-8936-B16F9A3BA3C6}"/>
              </a:ext>
            </a:extLst>
          </p:cNvPr>
          <p:cNvSpPr/>
          <p:nvPr/>
        </p:nvSpPr>
        <p:spPr>
          <a:xfrm rot="20842028">
            <a:off x="6059324" y="4334526"/>
            <a:ext cx="819912" cy="1394665"/>
          </a:xfrm>
          <a:prstGeom prst="teardrop">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Slide Number Placeholder 22">
            <a:extLst>
              <a:ext uri="{FF2B5EF4-FFF2-40B4-BE49-F238E27FC236}">
                <a16:creationId xmlns:a16="http://schemas.microsoft.com/office/drawing/2014/main" id="{362CE36D-B393-4B0A-A592-B83E37587FFC}"/>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5</a:t>
            </a:fld>
            <a:endParaRPr lang="en-US">
              <a:solidFill>
                <a:prstClr val="black">
                  <a:tint val="75000"/>
                </a:prstClr>
              </a:solidFill>
            </a:endParaRPr>
          </a:p>
        </p:txBody>
      </p:sp>
      <p:pic>
        <p:nvPicPr>
          <p:cNvPr id="24" name="Audio 23">
            <a:hlinkClick r:id="" action="ppaction://media"/>
            <a:extLst>
              <a:ext uri="{FF2B5EF4-FFF2-40B4-BE49-F238E27FC236}">
                <a16:creationId xmlns:a16="http://schemas.microsoft.com/office/drawing/2014/main" id="{8D3E70B0-B875-48F5-AE5C-8B5D12851E77}"/>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1691582493"/>
      </p:ext>
    </p:extLst>
  </p:cSld>
  <p:clrMapOvr>
    <a:masterClrMapping/>
  </p:clrMapOvr>
  <mc:AlternateContent xmlns:mc="http://schemas.openxmlformats.org/markup-compatibility/2006">
    <mc:Choice xmlns:p14="http://schemas.microsoft.com/office/powerpoint/2010/main" Requires="p14">
      <p:transition spd="med" p14:dur="700" advTm="26048">
        <p:fade/>
      </p:transition>
    </mc:Choice>
    <mc:Fallback>
      <p:transition spd="med" advTm="2604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500"/>
                                        <p:tgtEl>
                                          <p:spTgt spid="20"/>
                                        </p:tgtEl>
                                      </p:cBhvr>
                                    </p:animEffect>
                                  </p:childTnLst>
                                </p:cTn>
                              </p:par>
                              <p:par>
                                <p:cTn id="15" presetID="10" presetClass="entr" presetSubtype="0"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500"/>
                                        <p:tgtEl>
                                          <p:spTgt spid="19"/>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fade">
                                      <p:cBhvr>
                                        <p:cTn id="20" dur="500"/>
                                        <p:tgtEl>
                                          <p:spTgt spid="18"/>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fade">
                                      <p:cBhvr>
                                        <p:cTn id="23" dur="500"/>
                                        <p:tgtEl>
                                          <p:spTgt spid="2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fade">
                                      <p:cBhvr>
                                        <p:cTn id="26" dur="500"/>
                                        <p:tgtEl>
                                          <p:spTgt spid="17"/>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500"/>
                                        <p:tgtEl>
                                          <p:spTgt spid="2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6"/>
                                        </p:tgtEl>
                                        <p:attrNameLst>
                                          <p:attrName>style.visibility</p:attrName>
                                        </p:attrNameLst>
                                      </p:cBhvr>
                                      <p:to>
                                        <p:strVal val="visible"/>
                                      </p:to>
                                    </p:set>
                                    <p:animEffect transition="in" filter="fade">
                                      <p:cBhvr>
                                        <p:cTn id="32"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3" fill="hold" display="0">
                  <p:stCondLst>
                    <p:cond delay="indefinite"/>
                  </p:stCondLst>
                  <p:endCondLst>
                    <p:cond evt="onStopAudio" delay="0">
                      <p:tgtEl>
                        <p:sldTgt/>
                      </p:tgtEl>
                    </p:cond>
                  </p:endCondLst>
                </p:cTn>
                <p:tgtEl>
                  <p:spTgt spid="24"/>
                </p:tgtEl>
              </p:cMediaNode>
            </p:audio>
          </p:childTnLst>
        </p:cTn>
      </p:par>
    </p:tnLst>
    <p:bldLst>
      <p:bldP spid="8" grpId="0" animBg="1"/>
      <p:bldP spid="16" grpId="0" animBg="1"/>
      <p:bldP spid="17" grpId="0" animBg="1"/>
      <p:bldP spid="18" grpId="0" animBg="1"/>
      <p:bldP spid="19" grpId="0" animBg="1"/>
      <p:bldP spid="20" grpId="0" animBg="1"/>
      <p:bldP spid="21" grpId="0" animBg="1"/>
      <p:bldP spid="2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Rewriting:</a:t>
            </a:r>
          </a:p>
        </p:txBody>
      </p:sp>
      <p:sp>
        <p:nvSpPr>
          <p:cNvPr id="3" name="Content Placeholder 2"/>
          <p:cNvSpPr>
            <a:spLocks noGrp="1"/>
          </p:cNvSpPr>
          <p:nvPr>
            <p:ph idx="1"/>
          </p:nvPr>
        </p:nvSpPr>
        <p:spPr>
          <a:xfrm>
            <a:off x="0" y="1935480"/>
            <a:ext cx="9144000" cy="4922520"/>
          </a:xfrm>
        </p:spPr>
        <p:txBody>
          <a:bodyPr>
            <a:normAutofit fontScale="92500"/>
          </a:bodyPr>
          <a:lstStyle/>
          <a:p>
            <a:pPr marL="0" marR="0" indent="0" algn="ctr">
              <a:spcBef>
                <a:spcPts val="0"/>
              </a:spcBef>
              <a:spcAft>
                <a:spcPts val="1000"/>
              </a:spcAft>
              <a:buNone/>
            </a:pPr>
            <a:r>
              <a:rPr lang="en-US" dirty="0">
                <a:latin typeface="Constantia" panose="02030602050306030303" pitchFamily="18" charset="0"/>
                <a:ea typeface="MS Mincho"/>
                <a:cs typeface="Times New Roman" panose="02020603050405020304" pitchFamily="18" charset="0"/>
              </a:rPr>
              <a:t>“I turn sentences around. That’s my life. </a:t>
            </a:r>
            <a:br>
              <a:rPr lang="en-US" dirty="0">
                <a:latin typeface="Constantia" panose="02030602050306030303" pitchFamily="18" charset="0"/>
                <a:ea typeface="MS Mincho"/>
                <a:cs typeface="Times New Roman" panose="02020603050405020304" pitchFamily="18" charset="0"/>
              </a:rPr>
            </a:br>
            <a:r>
              <a:rPr lang="en-US" dirty="0">
                <a:latin typeface="Constantia" panose="02030602050306030303" pitchFamily="18" charset="0"/>
                <a:ea typeface="MS Mincho"/>
                <a:cs typeface="Times New Roman" panose="02020603050405020304" pitchFamily="18" charset="0"/>
              </a:rPr>
              <a:t>I write a sentence and I turn it around. </a:t>
            </a:r>
            <a:br>
              <a:rPr lang="en-US" dirty="0">
                <a:latin typeface="Constantia" panose="02030602050306030303" pitchFamily="18" charset="0"/>
                <a:ea typeface="MS Mincho"/>
                <a:cs typeface="Times New Roman" panose="02020603050405020304" pitchFamily="18" charset="0"/>
              </a:rPr>
            </a:br>
            <a:r>
              <a:rPr lang="en-US" dirty="0">
                <a:latin typeface="Constantia" panose="02030602050306030303" pitchFamily="18" charset="0"/>
                <a:ea typeface="MS Mincho"/>
                <a:cs typeface="Times New Roman" panose="02020603050405020304" pitchFamily="18" charset="0"/>
              </a:rPr>
              <a:t>Then I look at it and I turn it around again. </a:t>
            </a:r>
            <a:br>
              <a:rPr lang="en-US" dirty="0">
                <a:latin typeface="Constantia" panose="02030602050306030303" pitchFamily="18" charset="0"/>
                <a:ea typeface="MS Mincho"/>
                <a:cs typeface="Times New Roman" panose="02020603050405020304" pitchFamily="18" charset="0"/>
              </a:rPr>
            </a:br>
            <a:r>
              <a:rPr lang="en-US" dirty="0">
                <a:latin typeface="Constantia" panose="02030602050306030303" pitchFamily="18" charset="0"/>
                <a:ea typeface="MS Mincho"/>
                <a:cs typeface="Times New Roman" panose="02020603050405020304" pitchFamily="18" charset="0"/>
              </a:rPr>
              <a:t>Then I have lunch. </a:t>
            </a:r>
            <a:br>
              <a:rPr lang="en-US" dirty="0">
                <a:latin typeface="Constantia" panose="02030602050306030303" pitchFamily="18" charset="0"/>
                <a:ea typeface="MS Mincho"/>
                <a:cs typeface="Times New Roman" panose="02020603050405020304" pitchFamily="18" charset="0"/>
              </a:rPr>
            </a:br>
            <a:r>
              <a:rPr lang="en-US" dirty="0">
                <a:latin typeface="Constantia" panose="02030602050306030303" pitchFamily="18" charset="0"/>
                <a:ea typeface="MS Mincho"/>
                <a:cs typeface="Times New Roman" panose="02020603050405020304" pitchFamily="18" charset="0"/>
              </a:rPr>
              <a:t>Then I come back in and write another sentence. </a:t>
            </a:r>
            <a:br>
              <a:rPr lang="en-US" dirty="0">
                <a:latin typeface="Constantia" panose="02030602050306030303" pitchFamily="18" charset="0"/>
                <a:ea typeface="MS Mincho"/>
                <a:cs typeface="Times New Roman" panose="02020603050405020304" pitchFamily="18" charset="0"/>
              </a:rPr>
            </a:br>
            <a:r>
              <a:rPr lang="en-US" dirty="0">
                <a:latin typeface="Constantia" panose="02030602050306030303" pitchFamily="18" charset="0"/>
                <a:ea typeface="MS Mincho"/>
                <a:cs typeface="Times New Roman" panose="02020603050405020304" pitchFamily="18" charset="0"/>
              </a:rPr>
              <a:t>Then I have tea and turn the new sentence around. </a:t>
            </a:r>
            <a:br>
              <a:rPr lang="en-US" dirty="0">
                <a:latin typeface="Constantia" panose="02030602050306030303" pitchFamily="18" charset="0"/>
                <a:ea typeface="MS Mincho"/>
                <a:cs typeface="Times New Roman" panose="02020603050405020304" pitchFamily="18" charset="0"/>
              </a:rPr>
            </a:br>
            <a:r>
              <a:rPr lang="en-US" dirty="0">
                <a:latin typeface="Constantia" panose="02030602050306030303" pitchFamily="18" charset="0"/>
                <a:ea typeface="MS Mincho"/>
                <a:cs typeface="Times New Roman" panose="02020603050405020304" pitchFamily="18" charset="0"/>
              </a:rPr>
              <a:t>Then I read the two sentences over and turn them both around. </a:t>
            </a:r>
            <a:br>
              <a:rPr lang="en-US" dirty="0">
                <a:latin typeface="Constantia" panose="02030602050306030303" pitchFamily="18" charset="0"/>
                <a:ea typeface="MS Mincho"/>
                <a:cs typeface="Times New Roman" panose="02020603050405020304" pitchFamily="18" charset="0"/>
              </a:rPr>
            </a:br>
            <a:r>
              <a:rPr lang="en-US" dirty="0">
                <a:latin typeface="Constantia" panose="02030602050306030303" pitchFamily="18" charset="0"/>
                <a:ea typeface="MS Mincho"/>
                <a:cs typeface="Times New Roman" panose="02020603050405020304" pitchFamily="18" charset="0"/>
              </a:rPr>
              <a:t>Then I lie down on my sofa and think. </a:t>
            </a:r>
            <a:br>
              <a:rPr lang="en-US" dirty="0">
                <a:latin typeface="Constantia" panose="02030602050306030303" pitchFamily="18" charset="0"/>
                <a:ea typeface="MS Mincho"/>
                <a:cs typeface="Times New Roman" panose="02020603050405020304" pitchFamily="18" charset="0"/>
              </a:rPr>
            </a:br>
            <a:r>
              <a:rPr lang="en-US" dirty="0">
                <a:latin typeface="Constantia" panose="02030602050306030303" pitchFamily="18" charset="0"/>
                <a:ea typeface="MS Mincho"/>
                <a:cs typeface="Times New Roman" panose="02020603050405020304" pitchFamily="18" charset="0"/>
              </a:rPr>
              <a:t>Then I get up and throw them out and start from the beginning.”</a:t>
            </a:r>
            <a:br>
              <a:rPr lang="en-US" dirty="0">
                <a:latin typeface="Constantia" panose="02030602050306030303" pitchFamily="18" charset="0"/>
                <a:ea typeface="MS Mincho"/>
                <a:cs typeface="Times New Roman" panose="02020603050405020304" pitchFamily="18" charset="0"/>
              </a:rPr>
            </a:br>
            <a:endParaRPr lang="en-US" sz="2800" dirty="0">
              <a:latin typeface="Constantia" panose="02030602050306030303" pitchFamily="18" charset="0"/>
              <a:ea typeface="MS Mincho"/>
              <a:cs typeface="Times New Roman" panose="02020603050405020304" pitchFamily="18" charset="0"/>
            </a:endParaRPr>
          </a:p>
          <a:p>
            <a:pPr marL="0" marR="0" indent="0" algn="ctr">
              <a:spcBef>
                <a:spcPts val="0"/>
              </a:spcBef>
              <a:spcAft>
                <a:spcPts val="1000"/>
              </a:spcAft>
              <a:buNone/>
            </a:pPr>
            <a:r>
              <a:rPr lang="en-US" sz="2800" dirty="0">
                <a:latin typeface="Cambria" panose="02040503050406030204" pitchFamily="18" charset="0"/>
                <a:ea typeface="MS Mincho"/>
                <a:cs typeface="Times New Roman" panose="02020603050405020304" pitchFamily="18" charset="0"/>
              </a:rPr>
              <a:t>Philip Roth</a:t>
            </a:r>
          </a:p>
          <a:p>
            <a:endParaRPr lang="en-US" dirty="0"/>
          </a:p>
        </p:txBody>
      </p:sp>
      <p:sp>
        <p:nvSpPr>
          <p:cNvPr id="4" name="Slide Number Placeholder 3">
            <a:extLst>
              <a:ext uri="{FF2B5EF4-FFF2-40B4-BE49-F238E27FC236}">
                <a16:creationId xmlns:a16="http://schemas.microsoft.com/office/drawing/2014/main" id="{4DACAD2E-E0FA-4657-AFE5-561D1F687BF5}"/>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6</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D1CF602D-B931-4340-B1C5-E82F157F13F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7891790"/>
      </p:ext>
    </p:extLst>
  </p:cSld>
  <p:clrMapOvr>
    <a:masterClrMapping/>
  </p:clrMapOvr>
  <mc:AlternateContent xmlns:mc="http://schemas.openxmlformats.org/markup-compatibility/2006">
    <mc:Choice xmlns:p14="http://schemas.microsoft.com/office/powerpoint/2010/main" Requires="p14">
      <p:transition spd="med" p14:dur="700" advTm="16652">
        <p:fade/>
      </p:transition>
    </mc:Choice>
    <mc:Fallback>
      <p:transition spd="med" advTm="16652">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C3 Connection</a:t>
            </a:r>
          </a:p>
        </p:txBody>
      </p:sp>
      <p:sp>
        <p:nvSpPr>
          <p:cNvPr id="5" name="Text Placeholder 4"/>
          <p:cNvSpPr>
            <a:spLocks noGrp="1"/>
          </p:cNvSpPr>
          <p:nvPr>
            <p:ph type="subTitle" idx="1"/>
          </p:nvPr>
        </p:nvSpPr>
        <p:spPr/>
        <p:txBody>
          <a:bodyPr/>
          <a:lstStyle/>
          <a:p>
            <a:r>
              <a:rPr lang="en-US" dirty="0"/>
              <a:t>Section 22.2</a:t>
            </a:r>
          </a:p>
        </p:txBody>
      </p:sp>
      <p:sp>
        <p:nvSpPr>
          <p:cNvPr id="2" name="Slide Number Placeholder 1"/>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ED3CB9-049B-4F4F-82D1-8A95299C975C}" type="slidenum">
              <a:rPr kumimoji="0" lang="en-US" sz="1200" b="0" i="0" u="none" strike="noStrike" kern="1200" cap="none" spc="0" normalizeH="0" baseline="0" noProof="0" smtClean="0">
                <a:ln>
                  <a:noFill/>
                </a:ln>
                <a:solidFill>
                  <a:prstClr val="black">
                    <a:tint val="75000"/>
                  </a:prstClr>
                </a:solidFill>
                <a:effectLst/>
                <a:uLnTx/>
                <a:uFillTx/>
                <a:latin typeface="Constantia"/>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tint val="75000"/>
                </a:prstClr>
              </a:solidFill>
              <a:effectLst/>
              <a:uLnTx/>
              <a:uFillTx/>
              <a:latin typeface="Constantia"/>
              <a:ea typeface="+mn-ea"/>
              <a:cs typeface="+mn-cs"/>
            </a:endParaRPr>
          </a:p>
        </p:txBody>
      </p:sp>
      <p:pic>
        <p:nvPicPr>
          <p:cNvPr id="3" name="Audio 2">
            <a:hlinkClick r:id="" action="ppaction://media"/>
            <a:extLst>
              <a:ext uri="{FF2B5EF4-FFF2-40B4-BE49-F238E27FC236}">
                <a16:creationId xmlns:a16="http://schemas.microsoft.com/office/drawing/2014/main" id="{838F276F-1C0A-45E1-9F4D-E451CB3E3BF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6468518"/>
      </p:ext>
    </p:extLst>
  </p:cSld>
  <p:clrMapOvr>
    <a:masterClrMapping/>
  </p:clrMapOvr>
  <mc:AlternateContent xmlns:mc="http://schemas.openxmlformats.org/markup-compatibility/2006">
    <mc:Choice xmlns:p14="http://schemas.microsoft.com/office/powerpoint/2010/main" Requires="p14">
      <p:transition spd="slow" p14:dur="800" advTm="3965">
        <p:circle/>
      </p:transition>
    </mc:Choice>
    <mc:Fallback>
      <p:transition spd="slow" advTm="3965">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a:t>Connection</a:t>
            </a:r>
          </a:p>
        </p:txBody>
      </p:sp>
      <p:sp>
        <p:nvSpPr>
          <p:cNvPr id="2" name="Content Placeholder 1"/>
          <p:cNvSpPr>
            <a:spLocks noGrp="1"/>
          </p:cNvSpPr>
          <p:nvPr>
            <p:ph idx="1"/>
          </p:nvPr>
        </p:nvSpPr>
        <p:spPr>
          <a:xfrm>
            <a:off x="699247" y="2248347"/>
            <a:ext cx="7745505" cy="4127053"/>
          </a:xfrm>
        </p:spPr>
        <p:txBody>
          <a:bodyPr>
            <a:normAutofit/>
          </a:bodyPr>
          <a:lstStyle/>
          <a:p>
            <a:r>
              <a:rPr lang="en-US" dirty="0"/>
              <a:t>Markers </a:t>
            </a:r>
          </a:p>
          <a:p>
            <a:pPr lvl="1"/>
            <a:r>
              <a:rPr lang="en-US" dirty="0"/>
              <a:t>Contribution</a:t>
            </a:r>
          </a:p>
          <a:p>
            <a:pPr lvl="1"/>
            <a:r>
              <a:rPr lang="en-US" dirty="0"/>
              <a:t>Achievement</a:t>
            </a:r>
          </a:p>
          <a:p>
            <a:pPr lvl="1"/>
            <a:r>
              <a:rPr lang="en-US" dirty="0"/>
              <a:t>Application</a:t>
            </a:r>
          </a:p>
          <a:p>
            <a:r>
              <a:rPr lang="en-US" dirty="0"/>
              <a:t>Connectors </a:t>
            </a:r>
          </a:p>
          <a:p>
            <a:pPr lvl="1"/>
            <a:r>
              <a:rPr lang="en-US" dirty="0"/>
              <a:t>Continuity</a:t>
            </a:r>
          </a:p>
          <a:p>
            <a:pPr lvl="1"/>
            <a:r>
              <a:rPr lang="en-US" dirty="0"/>
              <a:t>Logical</a:t>
            </a:r>
          </a:p>
          <a:p>
            <a:pPr lvl="1"/>
            <a:r>
              <a:rPr lang="en-US" dirty="0"/>
              <a:t>Time sequence</a:t>
            </a:r>
          </a:p>
        </p:txBody>
      </p:sp>
      <p:sp>
        <p:nvSpPr>
          <p:cNvPr id="4" name="Rectangle 3"/>
          <p:cNvSpPr/>
          <p:nvPr/>
        </p:nvSpPr>
        <p:spPr>
          <a:xfrm>
            <a:off x="3283158" y="4015581"/>
            <a:ext cx="5384590" cy="592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nstantia"/>
                <a:ea typeface="+mn-ea"/>
                <a:cs typeface="+mn-cs"/>
              </a:rPr>
              <a:t>Connections within the article</a:t>
            </a:r>
          </a:p>
        </p:txBody>
      </p:sp>
      <p:sp>
        <p:nvSpPr>
          <p:cNvPr id="5" name="Rectangle 4"/>
          <p:cNvSpPr/>
          <p:nvPr/>
        </p:nvSpPr>
        <p:spPr>
          <a:xfrm>
            <a:off x="3283158" y="2243088"/>
            <a:ext cx="5384592" cy="5925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white"/>
                </a:solidFill>
                <a:effectLst/>
                <a:uLnTx/>
                <a:uFillTx/>
                <a:latin typeface="Constantia"/>
                <a:ea typeface="+mn-ea"/>
                <a:cs typeface="+mn-cs"/>
              </a:rPr>
              <a:t>Connections to </a:t>
            </a:r>
            <a:r>
              <a:rPr lang="en-US" sz="2800" dirty="0">
                <a:solidFill>
                  <a:prstClr val="white"/>
                </a:solidFill>
                <a:latin typeface="Constantia"/>
              </a:rPr>
              <a:t>past</a:t>
            </a:r>
            <a:r>
              <a:rPr kumimoji="0" lang="en-US" sz="2800" b="0" i="0" u="none" strike="noStrike" kern="1200" cap="none" spc="0" normalizeH="0" baseline="0" noProof="0" dirty="0">
                <a:ln>
                  <a:noFill/>
                </a:ln>
                <a:solidFill>
                  <a:prstClr val="white"/>
                </a:solidFill>
                <a:effectLst/>
                <a:uLnTx/>
                <a:uFillTx/>
                <a:latin typeface="Constantia"/>
                <a:ea typeface="+mn-ea"/>
                <a:cs typeface="+mn-cs"/>
              </a:rPr>
              <a:t> research</a:t>
            </a:r>
          </a:p>
        </p:txBody>
      </p:sp>
      <p:sp>
        <p:nvSpPr>
          <p:cNvPr id="6" name="Slide Number Placeholder 5">
            <a:extLst>
              <a:ext uri="{FF2B5EF4-FFF2-40B4-BE49-F238E27FC236}">
                <a16:creationId xmlns:a16="http://schemas.microsoft.com/office/drawing/2014/main" id="{6CDE3B0D-05F8-47EC-B813-701068FD5101}"/>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8</a:t>
            </a:fld>
            <a:endParaRPr lang="en-US">
              <a:solidFill>
                <a:prstClr val="black">
                  <a:tint val="75000"/>
                </a:prstClr>
              </a:solidFill>
            </a:endParaRPr>
          </a:p>
        </p:txBody>
      </p:sp>
      <p:pic>
        <p:nvPicPr>
          <p:cNvPr id="8" name="Audio 7">
            <a:hlinkClick r:id="" action="ppaction://media"/>
            <a:extLst>
              <a:ext uri="{FF2B5EF4-FFF2-40B4-BE49-F238E27FC236}">
                <a16:creationId xmlns:a16="http://schemas.microsoft.com/office/drawing/2014/main" id="{46992324-78A2-404A-8D02-39F6021E57C1}"/>
              </a:ext>
            </a:extLst>
          </p:cNvPr>
          <p:cNvPicPr>
            <a:picLocks noChangeAspect="1"/>
          </p:cNvPicPr>
          <p:nvPr>
            <a:audioFile r:link="rId3"/>
            <p:extLst>
              <p:ext uri="{DAA4B4D4-6D71-4841-9C94-3DE7FCFB9230}">
                <p14:media xmlns:p14="http://schemas.microsoft.com/office/powerpoint/2010/main" r:embed="rId2"/>
              </p:ext>
            </p:extLst>
          </p:nvPr>
        </p:nvPicPr>
        <p:blipFill>
          <a:blip r:embed="rId5"/>
          <a:stretch>
            <a:fillRect/>
          </a:stretch>
        </p:blipFill>
        <p:spPr>
          <a:xfrm>
            <a:off x="8382000" y="6096000"/>
            <a:ext cx="609600" cy="609600"/>
          </a:xfrm>
          <a:prstGeom prst="rect">
            <a:avLst/>
          </a:prstGeom>
        </p:spPr>
      </p:pic>
    </p:spTree>
    <p:custDataLst>
      <p:tags r:id="rId1"/>
    </p:custDataLst>
    <p:extLst>
      <p:ext uri="{BB962C8B-B14F-4D97-AF65-F5344CB8AC3E}">
        <p14:creationId xmlns:p14="http://schemas.microsoft.com/office/powerpoint/2010/main" val="2584199094"/>
      </p:ext>
    </p:extLst>
  </p:cSld>
  <p:clrMapOvr>
    <a:masterClrMapping/>
  </p:clrMapOvr>
  <mc:AlternateContent xmlns:mc="http://schemas.openxmlformats.org/markup-compatibility/2006">
    <mc:Choice xmlns:p14="http://schemas.microsoft.com/office/powerpoint/2010/main" Requires="p14">
      <p:transition spd="med" p14:dur="700" advTm="30878">
        <p:fade/>
      </p:transition>
    </mc:Choice>
    <mc:Fallback>
      <p:transition spd="med" advTm="30878">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500"/>
                                        <p:tgtEl>
                                          <p:spTgt spid="4"/>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2">
                                            <p:txEl>
                                              <p:pRg st="1" end="1"/>
                                            </p:txEl>
                                          </p:spTgt>
                                        </p:tgtEl>
                                        <p:attrNameLst>
                                          <p:attrName>style.visibility</p:attrName>
                                        </p:attrNameLst>
                                      </p:cBhvr>
                                      <p:to>
                                        <p:strVal val="visible"/>
                                      </p:to>
                                    </p:set>
                                    <p:animEffect transition="in" filter="fade">
                                      <p:cBhvr>
                                        <p:cTn id="21" dur="500"/>
                                        <p:tgtEl>
                                          <p:spTgt spid="2">
                                            <p:txEl>
                                              <p:pRg st="1" end="1"/>
                                            </p:txEl>
                                          </p:spTgt>
                                        </p:tgtEl>
                                      </p:cBhvr>
                                    </p:animEffect>
                                  </p:childTnLst>
                                </p:cTn>
                              </p:par>
                              <p:par>
                                <p:cTn id="22" presetID="10" presetClass="entr" presetSubtype="0" fill="hold" nodeType="withEffect">
                                  <p:stCondLst>
                                    <p:cond delay="0"/>
                                  </p:stCondLst>
                                  <p:childTnLst>
                                    <p:set>
                                      <p:cBhvr>
                                        <p:cTn id="23" dur="1" fill="hold">
                                          <p:stCondLst>
                                            <p:cond delay="0"/>
                                          </p:stCondLst>
                                        </p:cTn>
                                        <p:tgtEl>
                                          <p:spTgt spid="2">
                                            <p:txEl>
                                              <p:pRg st="2" end="2"/>
                                            </p:txEl>
                                          </p:spTgt>
                                        </p:tgtEl>
                                        <p:attrNameLst>
                                          <p:attrName>style.visibility</p:attrName>
                                        </p:attrNameLst>
                                      </p:cBhvr>
                                      <p:to>
                                        <p:strVal val="visible"/>
                                      </p:to>
                                    </p:set>
                                    <p:animEffect transition="in" filter="fade">
                                      <p:cBhvr>
                                        <p:cTn id="24" dur="500"/>
                                        <p:tgtEl>
                                          <p:spTgt spid="2">
                                            <p:txEl>
                                              <p:pRg st="2" end="2"/>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fade">
                                      <p:cBhvr>
                                        <p:cTn id="27" dur="500"/>
                                        <p:tgtEl>
                                          <p:spTgt spid="2">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par>
                                <p:cTn id="33" presetID="10" presetClass="entr" presetSubtype="0" fill="hold" nodeType="withEffect">
                                  <p:stCondLst>
                                    <p:cond delay="0"/>
                                  </p:stCondLst>
                                  <p:childTnLst>
                                    <p:set>
                                      <p:cBhvr>
                                        <p:cTn id="34" dur="1" fill="hold">
                                          <p:stCondLst>
                                            <p:cond delay="0"/>
                                          </p:stCondLst>
                                        </p:cTn>
                                        <p:tgtEl>
                                          <p:spTgt spid="2">
                                            <p:txEl>
                                              <p:pRg st="6" end="6"/>
                                            </p:txEl>
                                          </p:spTgt>
                                        </p:tgtEl>
                                        <p:attrNameLst>
                                          <p:attrName>style.visibility</p:attrName>
                                        </p:attrNameLst>
                                      </p:cBhvr>
                                      <p:to>
                                        <p:strVal val="visible"/>
                                      </p:to>
                                    </p:set>
                                    <p:animEffect transition="in" filter="fade">
                                      <p:cBhvr>
                                        <p:cTn id="35" dur="500"/>
                                        <p:tgtEl>
                                          <p:spTgt spid="2">
                                            <p:txEl>
                                              <p:pRg st="6" end="6"/>
                                            </p:txEl>
                                          </p:spTgt>
                                        </p:tgtEl>
                                      </p:cBhvr>
                                    </p:animEffect>
                                  </p:childTnLst>
                                </p:cTn>
                              </p:par>
                              <p:par>
                                <p:cTn id="36" presetID="10" presetClass="entr" presetSubtype="0" fill="hold" nodeType="withEffect">
                                  <p:stCondLst>
                                    <p:cond delay="0"/>
                                  </p:stCondLst>
                                  <p:childTnLst>
                                    <p:set>
                                      <p:cBhvr>
                                        <p:cTn id="37" dur="1" fill="hold">
                                          <p:stCondLst>
                                            <p:cond delay="0"/>
                                          </p:stCondLst>
                                        </p:cTn>
                                        <p:tgtEl>
                                          <p:spTgt spid="2">
                                            <p:txEl>
                                              <p:pRg st="7" end="7"/>
                                            </p:txEl>
                                          </p:spTgt>
                                        </p:tgtEl>
                                        <p:attrNameLst>
                                          <p:attrName>style.visibility</p:attrName>
                                        </p:attrNameLst>
                                      </p:cBhvr>
                                      <p:to>
                                        <p:strVal val="visible"/>
                                      </p:to>
                                    </p:set>
                                    <p:animEffect transition="in" filter="fade">
                                      <p:cBhvr>
                                        <p:cTn id="38"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39" fill="hold" display="0">
                  <p:stCondLst>
                    <p:cond delay="indefinite"/>
                  </p:stCondLst>
                  <p:endCondLst>
                    <p:cond evt="onStopAudio" delay="0">
                      <p:tgtEl>
                        <p:sldTgt/>
                      </p:tgtEl>
                    </p:cond>
                  </p:endCondLst>
                </p:cTn>
                <p:tgtEl>
                  <p:spTgt spid="8"/>
                </p:tgtEl>
              </p:cMediaNode>
            </p:audio>
          </p:childTnLst>
        </p:cTn>
      </p:par>
    </p:tnLst>
    <p:bldLst>
      <p:bldP spid="4" grpId="0" animBg="1"/>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Connection </a:t>
            </a:r>
            <a:br>
              <a:rPr lang="en-US" dirty="0"/>
            </a:br>
            <a:r>
              <a:rPr lang="en-US" dirty="0"/>
              <a:t>to Past Research</a:t>
            </a:r>
          </a:p>
        </p:txBody>
      </p:sp>
      <p:sp>
        <p:nvSpPr>
          <p:cNvPr id="3" name="Subtitle 2"/>
          <p:cNvSpPr>
            <a:spLocks noGrp="1"/>
          </p:cNvSpPr>
          <p:nvPr>
            <p:ph type="subTitle" idx="1"/>
          </p:nvPr>
        </p:nvSpPr>
        <p:spPr/>
        <p:txBody>
          <a:bodyPr/>
          <a:lstStyle/>
          <a:p>
            <a:r>
              <a:rPr lang="en-US" dirty="0"/>
              <a:t> Section 22.2.1</a:t>
            </a:r>
          </a:p>
        </p:txBody>
      </p:sp>
      <p:sp>
        <p:nvSpPr>
          <p:cNvPr id="4" name="Slide Number Placeholder 3">
            <a:extLst>
              <a:ext uri="{FF2B5EF4-FFF2-40B4-BE49-F238E27FC236}">
                <a16:creationId xmlns:a16="http://schemas.microsoft.com/office/drawing/2014/main" id="{591FC18B-FB65-42EE-B9E5-67D474E1B47F}"/>
              </a:ext>
            </a:extLst>
          </p:cNvPr>
          <p:cNvSpPr>
            <a:spLocks noGrp="1"/>
          </p:cNvSpPr>
          <p:nvPr>
            <p:ph type="sldNum" sz="quarter" idx="12"/>
          </p:nvPr>
        </p:nvSpPr>
        <p:spPr/>
        <p:txBody>
          <a:bodyPr/>
          <a:lstStyle/>
          <a:p>
            <a:fld id="{EFED3CB9-049B-4F4F-82D1-8A95299C975C}" type="slidenum">
              <a:rPr lang="en-US" smtClean="0">
                <a:solidFill>
                  <a:prstClr val="black">
                    <a:tint val="75000"/>
                  </a:prstClr>
                </a:solidFill>
              </a:rPr>
              <a:pPr/>
              <a:t>9</a:t>
            </a:fld>
            <a:endParaRPr lang="en-US">
              <a:solidFill>
                <a:prstClr val="black">
                  <a:tint val="75000"/>
                </a:prstClr>
              </a:solidFill>
            </a:endParaRPr>
          </a:p>
        </p:txBody>
      </p:sp>
      <p:pic>
        <p:nvPicPr>
          <p:cNvPr id="5" name="Audio 4">
            <a:hlinkClick r:id="" action="ppaction://media"/>
            <a:extLst>
              <a:ext uri="{FF2B5EF4-FFF2-40B4-BE49-F238E27FC236}">
                <a16:creationId xmlns:a16="http://schemas.microsoft.com/office/drawing/2014/main" id="{5EAB99BD-6998-4B3E-96A8-A719C2B6CA9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10403290"/>
      </p:ext>
    </p:extLst>
  </p:cSld>
  <p:clrMapOvr>
    <a:masterClrMapping/>
  </p:clrMapOvr>
  <mc:AlternateContent xmlns:mc="http://schemas.openxmlformats.org/markup-compatibility/2006">
    <mc:Choice xmlns:p14="http://schemas.microsoft.com/office/powerpoint/2010/main" Requires="p14">
      <p:transition spd="slow" p14:dur="800" advTm="3781">
        <p:circle/>
      </p:transition>
    </mc:Choice>
    <mc:Fallback>
      <p:transition spd="slow" advTm="3781">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2.1|4.6|8.2|4.3"/>
</p:tagLst>
</file>

<file path=ppt/tags/tag2.xml><?xml version="1.0" encoding="utf-8"?>
<p:tagLst xmlns:a="http://schemas.openxmlformats.org/drawingml/2006/main" xmlns:r="http://schemas.openxmlformats.org/officeDocument/2006/relationships" xmlns:p="http://schemas.openxmlformats.org/presentationml/2006/main">
  <p:tag name="TIMING" val="|15.4"/>
</p:tagLst>
</file>

<file path=ppt/tags/tag3.xml><?xml version="1.0" encoding="utf-8"?>
<p:tagLst xmlns:a="http://schemas.openxmlformats.org/drawingml/2006/main" xmlns:r="http://schemas.openxmlformats.org/officeDocument/2006/relationships" xmlns:p="http://schemas.openxmlformats.org/presentationml/2006/main">
  <p:tag name="TIMING" val="|6.9|7.7|4.4|5.4"/>
</p:tagLst>
</file>

<file path=ppt/tags/tag4.xml><?xml version="1.0" encoding="utf-8"?>
<p:tagLst xmlns:a="http://schemas.openxmlformats.org/drawingml/2006/main" xmlns:r="http://schemas.openxmlformats.org/officeDocument/2006/relationships" xmlns:p="http://schemas.openxmlformats.org/presentationml/2006/main">
  <p:tag name="TIMING" val="|13.6|4.9|6.8|2.8"/>
</p:tagLst>
</file>

<file path=ppt/tags/tag5.xml><?xml version="1.0" encoding="utf-8"?>
<p:tagLst xmlns:a="http://schemas.openxmlformats.org/drawingml/2006/main" xmlns:r="http://schemas.openxmlformats.org/officeDocument/2006/relationships" xmlns:p="http://schemas.openxmlformats.org/presentationml/2006/main">
  <p:tag name="TIMING" val="|15.6"/>
</p:tagLst>
</file>

<file path=ppt/tags/tag6.xml><?xml version="1.0" encoding="utf-8"?>
<p:tagLst xmlns:a="http://schemas.openxmlformats.org/drawingml/2006/main" xmlns:r="http://schemas.openxmlformats.org/officeDocument/2006/relationships" xmlns:p="http://schemas.openxmlformats.org/presentationml/2006/main">
  <p:tag name="TIMING" val="|7.9"/>
</p:tagLst>
</file>

<file path=ppt/tags/tag7.xml><?xml version="1.0" encoding="utf-8"?>
<p:tagLst xmlns:a="http://schemas.openxmlformats.org/drawingml/2006/main" xmlns:r="http://schemas.openxmlformats.org/officeDocument/2006/relationships" xmlns:p="http://schemas.openxmlformats.org/presentationml/2006/main">
  <p:tag name="TIMING" val="|24.8"/>
</p:tagLst>
</file>

<file path=ppt/tags/tag8.xml><?xml version="1.0" encoding="utf-8"?>
<p:tagLst xmlns:a="http://schemas.openxmlformats.org/drawingml/2006/main" xmlns:r="http://schemas.openxmlformats.org/officeDocument/2006/relationships" xmlns:p="http://schemas.openxmlformats.org/presentationml/2006/main">
  <p:tag name="TIMING" val="|13.9"/>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ow">
  <a:themeElements>
    <a:clrScheme name="Elemental">
      <a:dk1>
        <a:sysClr val="windowText" lastClr="000000"/>
      </a:dk1>
      <a:lt1>
        <a:sysClr val="window" lastClr="FFFFFF"/>
      </a:lt1>
      <a:dk2>
        <a:srgbClr val="242852"/>
      </a:dk2>
      <a:lt2>
        <a:srgbClr val="ACCBF9"/>
      </a:lt2>
      <a:accent1>
        <a:srgbClr val="629DD1"/>
      </a:accent1>
      <a:accent2>
        <a:srgbClr val="297FD5"/>
      </a:accent2>
      <a:accent3>
        <a:srgbClr val="7F8FA9"/>
      </a:accent3>
      <a:accent4>
        <a:srgbClr val="4A66AC"/>
      </a:accent4>
      <a:accent5>
        <a:srgbClr val="5AA2AE"/>
      </a:accent5>
      <a:accent6>
        <a:srgbClr val="9D90A0"/>
      </a:accent6>
      <a:hlink>
        <a:srgbClr val="9454C3"/>
      </a:hlink>
      <a:folHlink>
        <a:srgbClr val="3EBBF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Default Theme</Template>
  <TotalTime>307</TotalTime>
  <Words>1155</Words>
  <Application>Microsoft Office PowerPoint</Application>
  <PresentationFormat>On-screen Show (4:3)</PresentationFormat>
  <Paragraphs>263</Paragraphs>
  <Slides>43</Slides>
  <Notes>2</Notes>
  <HiddenSlides>0</HiddenSlides>
  <MMClips>43</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43</vt:i4>
      </vt:variant>
    </vt:vector>
  </HeadingPairs>
  <TitlesOfParts>
    <vt:vector size="48" baseType="lpstr">
      <vt:lpstr>Calibri</vt:lpstr>
      <vt:lpstr>Cambria</vt:lpstr>
      <vt:lpstr>Constantia</vt:lpstr>
      <vt:lpstr>Wingdings 2</vt:lpstr>
      <vt:lpstr>Flow</vt:lpstr>
      <vt:lpstr>Chapter 22(a) Rewriting: Clarification (Connection)</vt:lpstr>
      <vt:lpstr>7Cs of Change</vt:lpstr>
      <vt:lpstr>Goals:</vt:lpstr>
      <vt:lpstr>Clear, Concise, Precise</vt:lpstr>
      <vt:lpstr>Balance </vt:lpstr>
      <vt:lpstr>Rewriting:</vt:lpstr>
      <vt:lpstr>C3 Connection</vt:lpstr>
      <vt:lpstr>Connection</vt:lpstr>
      <vt:lpstr>Connection  to Past Research</vt:lpstr>
      <vt:lpstr>First Claim</vt:lpstr>
      <vt:lpstr>Purpose</vt:lpstr>
      <vt:lpstr>Contribution Markers</vt:lpstr>
      <vt:lpstr>Contribution Markers</vt:lpstr>
      <vt:lpstr>Contribution Markers</vt:lpstr>
      <vt:lpstr>Achievement Markers</vt:lpstr>
      <vt:lpstr>Achievement Markers</vt:lpstr>
      <vt:lpstr>Achievement Markers</vt:lpstr>
      <vt:lpstr>Application Markers</vt:lpstr>
      <vt:lpstr>Application Markers</vt:lpstr>
      <vt:lpstr>Using Markers to Highlight your Contribution</vt:lpstr>
      <vt:lpstr>Exercise 22.1</vt:lpstr>
      <vt:lpstr>Connection  Within your Article</vt:lpstr>
      <vt:lpstr>Purpose</vt:lpstr>
      <vt:lpstr>Continuity Connectors</vt:lpstr>
      <vt:lpstr>Continuity Connectors – Types</vt:lpstr>
      <vt:lpstr>Logical Connectors</vt:lpstr>
      <vt:lpstr>Logical Connectors – Types  (Table 22.3)</vt:lpstr>
      <vt:lpstr>Logical Connectors – Addition</vt:lpstr>
      <vt:lpstr>Logical connectors: Addition</vt:lpstr>
      <vt:lpstr>Logical Connectors – Contrast</vt:lpstr>
      <vt:lpstr>Logical Connectors –  Result and Cause</vt:lpstr>
      <vt:lpstr>Logical Connectors – Result</vt:lpstr>
      <vt:lpstr>Logical Connectors – Result</vt:lpstr>
      <vt:lpstr>Logical Connectors – Cause</vt:lpstr>
      <vt:lpstr>Logical Connectors –   Unexpected result or cause</vt:lpstr>
      <vt:lpstr>Logical Connectors –  Unexpected result or cause</vt:lpstr>
      <vt:lpstr>Logical Connectors –  Clarification, Illustration</vt:lpstr>
      <vt:lpstr>Time Sequence Connectors</vt:lpstr>
      <vt:lpstr>Time Sequence</vt:lpstr>
      <vt:lpstr>Time Sequence</vt:lpstr>
      <vt:lpstr>Adding Connectors to Strengthen your Argument</vt:lpstr>
      <vt:lpstr>Exercise 22.2</vt:lpstr>
      <vt:lpstr>Evaluate your understanding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Chapter 22</dc:title>
  <dc:creator>GR</dc:creator>
  <cp:lastModifiedBy>Gerry Rau</cp:lastModifiedBy>
  <cp:revision>18</cp:revision>
  <dcterms:created xsi:type="dcterms:W3CDTF">2018-12-05T02:36:03Z</dcterms:created>
  <dcterms:modified xsi:type="dcterms:W3CDTF">2019-03-22T06:58:41Z</dcterms:modified>
</cp:coreProperties>
</file>