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602" r:id="rId2"/>
    <p:sldId id="571" r:id="rId3"/>
    <p:sldId id="592" r:id="rId4"/>
    <p:sldId id="285" r:id="rId5"/>
    <p:sldId id="286" r:id="rId6"/>
    <p:sldId id="287" r:id="rId7"/>
    <p:sldId id="288" r:id="rId8"/>
    <p:sldId id="607" r:id="rId9"/>
    <p:sldId id="327" r:id="rId10"/>
    <p:sldId id="291" r:id="rId11"/>
    <p:sldId id="292" r:id="rId12"/>
    <p:sldId id="293" r:id="rId13"/>
    <p:sldId id="294" r:id="rId14"/>
    <p:sldId id="295" r:id="rId15"/>
    <p:sldId id="302" r:id="rId16"/>
    <p:sldId id="296" r:id="rId17"/>
    <p:sldId id="297" r:id="rId18"/>
    <p:sldId id="298" r:id="rId19"/>
    <p:sldId id="305" r:id="rId20"/>
    <p:sldId id="306" r:id="rId21"/>
    <p:sldId id="307" r:id="rId22"/>
    <p:sldId id="613" r:id="rId23"/>
    <p:sldId id="308" r:id="rId24"/>
    <p:sldId id="309" r:id="rId25"/>
    <p:sldId id="310" r:id="rId26"/>
    <p:sldId id="603" r:id="rId27"/>
    <p:sldId id="61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169FB-0885-425D-8E2D-C6CF4ADFD9DF}" type="datetimeFigureOut">
              <a:rPr lang="en-US" smtClean="0"/>
              <a:t>4/5/2019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F6042-B76A-4565-A46B-A90654390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2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Paragraph/sentence</a:t>
            </a:r>
            <a:r>
              <a:rPr lang="en-US" baseline="0" dirty="0"/>
              <a:t> level, this week: Elimination, Organization</a:t>
            </a:r>
          </a:p>
          <a:p>
            <a:r>
              <a:rPr lang="en-US" baseline="0" dirty="0"/>
              <a:t>Word level, next week: Clarification</a:t>
            </a:r>
          </a:p>
          <a:p>
            <a:r>
              <a:rPr lang="en-US" baseline="0" dirty="0"/>
              <a:t>Revision, last week: Modification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6B4BD-3F68-B749-B6D8-E75D6F8CE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9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6B4F2-3380-4A44-A5E9-F416A5D716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511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54F02-18B5-483B-AA05-4973C38353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6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6C00-52A3-4634-97A7-33A6B93AD3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64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C53E-DEFC-410B-A9E9-7968887D97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691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C3EB-7D01-492E-9D45-0A71A6C3E7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14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2F049-9833-4F07-9613-6B3FF36BB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7181-0CA1-43B7-B4F8-F978D6B957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768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935FE-C12F-480B-A31D-9803CC27E0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70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700EF-0198-4198-91C7-5EE767AC25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510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CCFA4-90A6-45EB-846F-B957A0ABF8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94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C5CA-A74D-4DF5-9A16-798D753DA6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73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7BE3D6-3A94-4762-89AC-D0E39908F4E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7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21</a:t>
            </a:r>
            <a:br>
              <a:rPr lang="en-US" dirty="0"/>
            </a:br>
            <a:r>
              <a:rPr lang="en-US" sz="4000" dirty="0"/>
              <a:t>Rewriting: Organization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D39263-8E28-4D74-AA14-0EC431FD3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99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Known information first</a:t>
            </a:r>
          </a:p>
          <a:p>
            <a:endParaRPr lang="en-US" dirty="0"/>
          </a:p>
          <a:p>
            <a:r>
              <a:rPr lang="en-US" dirty="0"/>
              <a:t>Argument:</a:t>
            </a:r>
          </a:p>
          <a:p>
            <a:pPr lvl="1"/>
            <a:r>
              <a:rPr lang="en-US" dirty="0"/>
              <a:t>Claim or support first?</a:t>
            </a:r>
          </a:p>
          <a:p>
            <a:pPr lvl="1"/>
            <a:r>
              <a:rPr lang="en-US" dirty="0"/>
              <a:t>Support: order?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833369A-5F3E-4D6A-9E35-D0583C7BBA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8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98">
        <p:fade/>
      </p:transition>
    </mc:Choice>
    <mc:Fallback xmlns="">
      <p:transition spd="med" advTm="181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Information First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known information first</a:t>
            </a:r>
          </a:p>
          <a:p>
            <a:pPr lvl="1"/>
            <a:r>
              <a:rPr lang="en-US" dirty="0"/>
              <a:t>Already known – common knowledge in field</a:t>
            </a:r>
          </a:p>
          <a:p>
            <a:pPr lvl="1"/>
            <a:r>
              <a:rPr lang="en-US" dirty="0"/>
              <a:t>Already introduced in paper</a:t>
            </a:r>
          </a:p>
          <a:p>
            <a:pPr lvl="1"/>
            <a:r>
              <a:rPr lang="en-US" dirty="0"/>
              <a:t>Already mentioned in sentence</a:t>
            </a:r>
          </a:p>
          <a:p>
            <a:r>
              <a:rPr lang="en-US" dirty="0"/>
              <a:t>Connect new to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BACD6BF-1075-47D9-91CA-471ACE7B29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70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49">
        <p:fade/>
      </p:transition>
    </mc:Choice>
    <mc:Fallback xmlns="">
      <p:transition spd="med" advTm="363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Claim</a:t>
            </a:r>
          </a:p>
          <a:p>
            <a:r>
              <a:rPr lang="en-US" dirty="0"/>
              <a:t>Supported by Evidence (before or after the claim)</a:t>
            </a:r>
          </a:p>
          <a:p>
            <a:r>
              <a:rPr lang="en-US" dirty="0"/>
              <a:t>Connected by </a:t>
            </a:r>
            <a:r>
              <a:rPr lang="en-US"/>
              <a:t>Reasoning (Logic)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87787" y="3644894"/>
            <a:ext cx="5756012" cy="1003308"/>
            <a:chOff x="1787787" y="3644894"/>
            <a:chExt cx="5756012" cy="1003308"/>
          </a:xfrm>
        </p:grpSpPr>
        <p:sp>
          <p:nvSpPr>
            <p:cNvPr id="7" name="Freeform 6"/>
            <p:cNvSpPr/>
            <p:nvPr/>
          </p:nvSpPr>
          <p:spPr>
            <a:xfrm>
              <a:off x="1787787" y="3644894"/>
              <a:ext cx="1542152" cy="1003308"/>
            </a:xfrm>
            <a:custGeom>
              <a:avLst/>
              <a:gdLst>
                <a:gd name="connsiteX0" fmla="*/ 0 w 1542152"/>
                <a:gd name="connsiteY0" fmla="*/ 100331 h 1003308"/>
                <a:gd name="connsiteX1" fmla="*/ 100331 w 1542152"/>
                <a:gd name="connsiteY1" fmla="*/ 0 h 1003308"/>
                <a:gd name="connsiteX2" fmla="*/ 1441821 w 1542152"/>
                <a:gd name="connsiteY2" fmla="*/ 0 h 1003308"/>
                <a:gd name="connsiteX3" fmla="*/ 1542152 w 1542152"/>
                <a:gd name="connsiteY3" fmla="*/ 100331 h 1003308"/>
                <a:gd name="connsiteX4" fmla="*/ 1542152 w 1542152"/>
                <a:gd name="connsiteY4" fmla="*/ 902977 h 1003308"/>
                <a:gd name="connsiteX5" fmla="*/ 1441821 w 1542152"/>
                <a:gd name="connsiteY5" fmla="*/ 1003308 h 1003308"/>
                <a:gd name="connsiteX6" fmla="*/ 100331 w 1542152"/>
                <a:gd name="connsiteY6" fmla="*/ 1003308 h 1003308"/>
                <a:gd name="connsiteX7" fmla="*/ 0 w 1542152"/>
                <a:gd name="connsiteY7" fmla="*/ 902977 h 1003308"/>
                <a:gd name="connsiteX8" fmla="*/ 0 w 1542152"/>
                <a:gd name="connsiteY8" fmla="*/ 100331 h 100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2152" h="1003308">
                  <a:moveTo>
                    <a:pt x="0" y="100331"/>
                  </a:moveTo>
                  <a:cubicBezTo>
                    <a:pt x="0" y="44920"/>
                    <a:pt x="44920" y="0"/>
                    <a:pt x="100331" y="0"/>
                  </a:cubicBezTo>
                  <a:lnTo>
                    <a:pt x="1441821" y="0"/>
                  </a:lnTo>
                  <a:cubicBezTo>
                    <a:pt x="1497232" y="0"/>
                    <a:pt x="1542152" y="44920"/>
                    <a:pt x="1542152" y="100331"/>
                  </a:cubicBezTo>
                  <a:lnTo>
                    <a:pt x="1542152" y="902977"/>
                  </a:lnTo>
                  <a:cubicBezTo>
                    <a:pt x="1542152" y="958388"/>
                    <a:pt x="1497232" y="1003308"/>
                    <a:pt x="1441821" y="1003308"/>
                  </a:cubicBezTo>
                  <a:lnTo>
                    <a:pt x="100331" y="1003308"/>
                  </a:lnTo>
                  <a:cubicBezTo>
                    <a:pt x="44920" y="1003308"/>
                    <a:pt x="0" y="958388"/>
                    <a:pt x="0" y="902977"/>
                  </a:cubicBezTo>
                  <a:lnTo>
                    <a:pt x="0" y="10033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636" tIns="124636" rIns="124636" bIns="124636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Evidence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599794" y="3690800"/>
              <a:ext cx="2196903" cy="911496"/>
            </a:xfrm>
            <a:custGeom>
              <a:avLst/>
              <a:gdLst>
                <a:gd name="connsiteX0" fmla="*/ 0 w 2196903"/>
                <a:gd name="connsiteY0" fmla="*/ 182299 h 911496"/>
                <a:gd name="connsiteX1" fmla="*/ 1741155 w 2196903"/>
                <a:gd name="connsiteY1" fmla="*/ 182299 h 911496"/>
                <a:gd name="connsiteX2" fmla="*/ 1741155 w 2196903"/>
                <a:gd name="connsiteY2" fmla="*/ 0 h 911496"/>
                <a:gd name="connsiteX3" fmla="*/ 2196903 w 2196903"/>
                <a:gd name="connsiteY3" fmla="*/ 455748 h 911496"/>
                <a:gd name="connsiteX4" fmla="*/ 1741155 w 2196903"/>
                <a:gd name="connsiteY4" fmla="*/ 911496 h 911496"/>
                <a:gd name="connsiteX5" fmla="*/ 1741155 w 2196903"/>
                <a:gd name="connsiteY5" fmla="*/ 729197 h 911496"/>
                <a:gd name="connsiteX6" fmla="*/ 0 w 2196903"/>
                <a:gd name="connsiteY6" fmla="*/ 729197 h 911496"/>
                <a:gd name="connsiteX7" fmla="*/ 0 w 2196903"/>
                <a:gd name="connsiteY7" fmla="*/ 182299 h 91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6903" h="911496">
                  <a:moveTo>
                    <a:pt x="0" y="182299"/>
                  </a:moveTo>
                  <a:lnTo>
                    <a:pt x="1741155" y="182299"/>
                  </a:lnTo>
                  <a:lnTo>
                    <a:pt x="1741155" y="0"/>
                  </a:lnTo>
                  <a:lnTo>
                    <a:pt x="2196903" y="455748"/>
                  </a:lnTo>
                  <a:lnTo>
                    <a:pt x="1741155" y="911496"/>
                  </a:lnTo>
                  <a:lnTo>
                    <a:pt x="1741155" y="729197"/>
                  </a:lnTo>
                  <a:lnTo>
                    <a:pt x="0" y="729197"/>
                  </a:lnTo>
                  <a:lnTo>
                    <a:pt x="0" y="18229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636" tIns="124636" rIns="124636" bIns="124636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Reasoning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6001647" y="3644894"/>
              <a:ext cx="1542152" cy="1003308"/>
            </a:xfrm>
            <a:custGeom>
              <a:avLst/>
              <a:gdLst>
                <a:gd name="connsiteX0" fmla="*/ 0 w 1542152"/>
                <a:gd name="connsiteY0" fmla="*/ 100331 h 1003308"/>
                <a:gd name="connsiteX1" fmla="*/ 100331 w 1542152"/>
                <a:gd name="connsiteY1" fmla="*/ 0 h 1003308"/>
                <a:gd name="connsiteX2" fmla="*/ 1441821 w 1542152"/>
                <a:gd name="connsiteY2" fmla="*/ 0 h 1003308"/>
                <a:gd name="connsiteX3" fmla="*/ 1542152 w 1542152"/>
                <a:gd name="connsiteY3" fmla="*/ 100331 h 1003308"/>
                <a:gd name="connsiteX4" fmla="*/ 1542152 w 1542152"/>
                <a:gd name="connsiteY4" fmla="*/ 902977 h 1003308"/>
                <a:gd name="connsiteX5" fmla="*/ 1441821 w 1542152"/>
                <a:gd name="connsiteY5" fmla="*/ 1003308 h 1003308"/>
                <a:gd name="connsiteX6" fmla="*/ 100331 w 1542152"/>
                <a:gd name="connsiteY6" fmla="*/ 1003308 h 1003308"/>
                <a:gd name="connsiteX7" fmla="*/ 0 w 1542152"/>
                <a:gd name="connsiteY7" fmla="*/ 902977 h 1003308"/>
                <a:gd name="connsiteX8" fmla="*/ 0 w 1542152"/>
                <a:gd name="connsiteY8" fmla="*/ 100331 h 100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2152" h="1003308">
                  <a:moveTo>
                    <a:pt x="0" y="100331"/>
                  </a:moveTo>
                  <a:cubicBezTo>
                    <a:pt x="0" y="44920"/>
                    <a:pt x="44920" y="0"/>
                    <a:pt x="100331" y="0"/>
                  </a:cubicBezTo>
                  <a:lnTo>
                    <a:pt x="1441821" y="0"/>
                  </a:lnTo>
                  <a:cubicBezTo>
                    <a:pt x="1497232" y="0"/>
                    <a:pt x="1542152" y="44920"/>
                    <a:pt x="1542152" y="100331"/>
                  </a:cubicBezTo>
                  <a:lnTo>
                    <a:pt x="1542152" y="902977"/>
                  </a:lnTo>
                  <a:cubicBezTo>
                    <a:pt x="1542152" y="958388"/>
                    <a:pt x="1497232" y="1003308"/>
                    <a:pt x="1441821" y="1003308"/>
                  </a:cubicBezTo>
                  <a:lnTo>
                    <a:pt x="100331" y="1003308"/>
                  </a:lnTo>
                  <a:cubicBezTo>
                    <a:pt x="44920" y="1003308"/>
                    <a:pt x="0" y="958388"/>
                    <a:pt x="0" y="902977"/>
                  </a:cubicBezTo>
                  <a:lnTo>
                    <a:pt x="0" y="10033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636" tIns="124636" rIns="124636" bIns="124636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Claim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787787" y="4874499"/>
            <a:ext cx="5756012" cy="1831101"/>
            <a:chOff x="1787787" y="4874499"/>
            <a:chExt cx="5756012" cy="1831101"/>
          </a:xfrm>
        </p:grpSpPr>
        <p:sp>
          <p:nvSpPr>
            <p:cNvPr id="11" name="Freeform 10"/>
            <p:cNvSpPr/>
            <p:nvPr/>
          </p:nvSpPr>
          <p:spPr>
            <a:xfrm>
              <a:off x="6001647" y="4876808"/>
              <a:ext cx="1542152" cy="1003308"/>
            </a:xfrm>
            <a:custGeom>
              <a:avLst/>
              <a:gdLst>
                <a:gd name="connsiteX0" fmla="*/ 0 w 1542152"/>
                <a:gd name="connsiteY0" fmla="*/ 100331 h 1003308"/>
                <a:gd name="connsiteX1" fmla="*/ 100331 w 1542152"/>
                <a:gd name="connsiteY1" fmla="*/ 0 h 1003308"/>
                <a:gd name="connsiteX2" fmla="*/ 1441821 w 1542152"/>
                <a:gd name="connsiteY2" fmla="*/ 0 h 1003308"/>
                <a:gd name="connsiteX3" fmla="*/ 1542152 w 1542152"/>
                <a:gd name="connsiteY3" fmla="*/ 100331 h 1003308"/>
                <a:gd name="connsiteX4" fmla="*/ 1542152 w 1542152"/>
                <a:gd name="connsiteY4" fmla="*/ 902977 h 1003308"/>
                <a:gd name="connsiteX5" fmla="*/ 1441821 w 1542152"/>
                <a:gd name="connsiteY5" fmla="*/ 1003308 h 1003308"/>
                <a:gd name="connsiteX6" fmla="*/ 100331 w 1542152"/>
                <a:gd name="connsiteY6" fmla="*/ 1003308 h 1003308"/>
                <a:gd name="connsiteX7" fmla="*/ 0 w 1542152"/>
                <a:gd name="connsiteY7" fmla="*/ 902977 h 1003308"/>
                <a:gd name="connsiteX8" fmla="*/ 0 w 1542152"/>
                <a:gd name="connsiteY8" fmla="*/ 100331 h 100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2152" h="1003308">
                  <a:moveTo>
                    <a:pt x="0" y="100331"/>
                  </a:moveTo>
                  <a:cubicBezTo>
                    <a:pt x="0" y="44920"/>
                    <a:pt x="44920" y="0"/>
                    <a:pt x="100331" y="0"/>
                  </a:cubicBezTo>
                  <a:lnTo>
                    <a:pt x="1441821" y="0"/>
                  </a:lnTo>
                  <a:cubicBezTo>
                    <a:pt x="1497232" y="0"/>
                    <a:pt x="1542152" y="44920"/>
                    <a:pt x="1542152" y="100331"/>
                  </a:cubicBezTo>
                  <a:lnTo>
                    <a:pt x="1542152" y="902977"/>
                  </a:lnTo>
                  <a:cubicBezTo>
                    <a:pt x="1542152" y="958388"/>
                    <a:pt x="1497232" y="1003308"/>
                    <a:pt x="1441821" y="1003308"/>
                  </a:cubicBezTo>
                  <a:lnTo>
                    <a:pt x="100331" y="1003308"/>
                  </a:lnTo>
                  <a:cubicBezTo>
                    <a:pt x="44920" y="1003308"/>
                    <a:pt x="0" y="958388"/>
                    <a:pt x="0" y="902977"/>
                  </a:cubicBezTo>
                  <a:lnTo>
                    <a:pt x="0" y="10033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636" tIns="124636" rIns="124636" bIns="124636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Evidence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787787" y="4874499"/>
              <a:ext cx="1542152" cy="1003308"/>
            </a:xfrm>
            <a:custGeom>
              <a:avLst/>
              <a:gdLst>
                <a:gd name="connsiteX0" fmla="*/ 0 w 1542152"/>
                <a:gd name="connsiteY0" fmla="*/ 100331 h 1003308"/>
                <a:gd name="connsiteX1" fmla="*/ 100331 w 1542152"/>
                <a:gd name="connsiteY1" fmla="*/ 0 h 1003308"/>
                <a:gd name="connsiteX2" fmla="*/ 1441821 w 1542152"/>
                <a:gd name="connsiteY2" fmla="*/ 0 h 1003308"/>
                <a:gd name="connsiteX3" fmla="*/ 1542152 w 1542152"/>
                <a:gd name="connsiteY3" fmla="*/ 100331 h 1003308"/>
                <a:gd name="connsiteX4" fmla="*/ 1542152 w 1542152"/>
                <a:gd name="connsiteY4" fmla="*/ 902977 h 1003308"/>
                <a:gd name="connsiteX5" fmla="*/ 1441821 w 1542152"/>
                <a:gd name="connsiteY5" fmla="*/ 1003308 h 1003308"/>
                <a:gd name="connsiteX6" fmla="*/ 100331 w 1542152"/>
                <a:gd name="connsiteY6" fmla="*/ 1003308 h 1003308"/>
                <a:gd name="connsiteX7" fmla="*/ 0 w 1542152"/>
                <a:gd name="connsiteY7" fmla="*/ 902977 h 1003308"/>
                <a:gd name="connsiteX8" fmla="*/ 0 w 1542152"/>
                <a:gd name="connsiteY8" fmla="*/ 100331 h 100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2152" h="1003308">
                  <a:moveTo>
                    <a:pt x="0" y="100331"/>
                  </a:moveTo>
                  <a:cubicBezTo>
                    <a:pt x="0" y="44920"/>
                    <a:pt x="44920" y="0"/>
                    <a:pt x="100331" y="0"/>
                  </a:cubicBezTo>
                  <a:lnTo>
                    <a:pt x="1441821" y="0"/>
                  </a:lnTo>
                  <a:cubicBezTo>
                    <a:pt x="1497232" y="0"/>
                    <a:pt x="1542152" y="44920"/>
                    <a:pt x="1542152" y="100331"/>
                  </a:cubicBezTo>
                  <a:lnTo>
                    <a:pt x="1542152" y="902977"/>
                  </a:lnTo>
                  <a:cubicBezTo>
                    <a:pt x="1542152" y="958388"/>
                    <a:pt x="1497232" y="1003308"/>
                    <a:pt x="1441821" y="1003308"/>
                  </a:cubicBezTo>
                  <a:lnTo>
                    <a:pt x="100331" y="1003308"/>
                  </a:lnTo>
                  <a:cubicBezTo>
                    <a:pt x="44920" y="1003308"/>
                    <a:pt x="0" y="958388"/>
                    <a:pt x="0" y="902977"/>
                  </a:cubicBezTo>
                  <a:lnTo>
                    <a:pt x="0" y="10033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636" tIns="124636" rIns="124636" bIns="124636" numCol="1" spcCol="1270" anchor="ctr" anchorCtr="0">
              <a:noAutofit/>
            </a:bodyPr>
            <a:lstStyle/>
            <a:p>
              <a:pPr marL="0" marR="0" lvl="0" indent="0" algn="ctr" defTabSz="11112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Claim</a:t>
              </a:r>
            </a:p>
          </p:txBody>
        </p:sp>
        <p:sp>
          <p:nvSpPr>
            <p:cNvPr id="14" name="Curved Up Arrow 13"/>
            <p:cNvSpPr/>
            <p:nvPr/>
          </p:nvSpPr>
          <p:spPr>
            <a:xfrm flipH="1">
              <a:off x="2057399" y="5880116"/>
              <a:ext cx="4952999" cy="825484"/>
            </a:xfrm>
            <a:prstGeom prst="curvedUpArrow">
              <a:avLst>
                <a:gd name="adj1" fmla="val 65891"/>
                <a:gd name="adj2" fmla="val 115134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nstantia"/>
                  <a:ea typeface="+mn-ea"/>
                  <a:cs typeface="+mn-cs"/>
                </a:rPr>
                <a:t>Reasoning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5962DB-4CBA-4CB5-906F-1B5E183C4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7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92">
        <p:fade/>
      </p:transition>
    </mc:Choice>
    <mc:Fallback xmlns="">
      <p:transition spd="med" advTm="26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to specific (or reverse)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General </a:t>
            </a:r>
            <a:r>
              <a:rPr lang="en-US"/>
              <a:t>to specific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lowchart: Manual Operation 4"/>
          <p:cNvSpPr/>
          <p:nvPr/>
        </p:nvSpPr>
        <p:spPr>
          <a:xfrm>
            <a:off x="5638800" y="2209800"/>
            <a:ext cx="2743200" cy="990600"/>
          </a:xfrm>
          <a:prstGeom prst="flowChartManualOpe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Society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Field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Current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3EA289-C356-40C2-8912-502423F89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675">
        <p:fade/>
      </p:transition>
    </mc:Choice>
    <mc:Fallback xmlns="">
      <p:transition spd="med" advTm="236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Tailor made suit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Lay out the pattern on the fabric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C99D5BB-068A-4B1E-842E-5CEB9405CA51}"/>
              </a:ext>
            </a:extLst>
          </p:cNvPr>
          <p:cNvGrpSpPr/>
          <p:nvPr/>
        </p:nvGrpSpPr>
        <p:grpSpPr>
          <a:xfrm>
            <a:off x="1856232" y="2935224"/>
            <a:ext cx="2715768" cy="2715768"/>
            <a:chOff x="1856232" y="2935224"/>
            <a:chExt cx="2715768" cy="2715768"/>
          </a:xfrm>
        </p:grpSpPr>
        <p:pic>
          <p:nvPicPr>
            <p:cNvPr id="8" name="Graphic 7" descr="Suit">
              <a:extLst>
                <a:ext uri="{FF2B5EF4-FFF2-40B4-BE49-F238E27FC236}">
                  <a16:creationId xmlns:a16="http://schemas.microsoft.com/office/drawing/2014/main" id="{8634BF70-0932-4F53-BF8F-3507AE813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56232" y="2935224"/>
              <a:ext cx="2715768" cy="2715768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8CCF6E1-EEA0-472C-BEAE-498DDA58D1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7148" y="3511296"/>
              <a:ext cx="164592" cy="163372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2F368BC-D954-4E5B-BE95-A9D17A16C9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027" y="3378708"/>
              <a:ext cx="176306" cy="176631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208CCF-B919-40BA-B99F-80A919AB90C0}"/>
                </a:ext>
              </a:extLst>
            </p:cNvPr>
            <p:cNvCxnSpPr>
              <a:cxnSpLocks/>
            </p:cNvCxnSpPr>
            <p:nvPr/>
          </p:nvCxnSpPr>
          <p:spPr>
            <a:xfrm>
              <a:off x="2786351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96D9216-732D-45F9-8900-A7F0F7F426ED}"/>
                </a:ext>
              </a:extLst>
            </p:cNvPr>
            <p:cNvCxnSpPr>
              <a:cxnSpLocks/>
            </p:cNvCxnSpPr>
            <p:nvPr/>
          </p:nvCxnSpPr>
          <p:spPr>
            <a:xfrm>
              <a:off x="2939231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3C67A9E-CC24-4AD4-B4F4-FAB58099CE58}"/>
                </a:ext>
              </a:extLst>
            </p:cNvPr>
            <p:cNvCxnSpPr>
              <a:cxnSpLocks/>
            </p:cNvCxnSpPr>
            <p:nvPr/>
          </p:nvCxnSpPr>
          <p:spPr>
            <a:xfrm>
              <a:off x="3945635" y="3511296"/>
              <a:ext cx="152879" cy="161620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094EA37-F123-4FCA-BEC4-A96DAD656FF2}"/>
                </a:ext>
              </a:extLst>
            </p:cNvPr>
            <p:cNvCxnSpPr>
              <a:cxnSpLocks/>
            </p:cNvCxnSpPr>
            <p:nvPr/>
          </p:nvCxnSpPr>
          <p:spPr>
            <a:xfrm>
              <a:off x="3789227" y="3392424"/>
              <a:ext cx="171888" cy="176022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D3E9DA2-4091-441E-B022-F5041F913193}"/>
                </a:ext>
              </a:extLst>
            </p:cNvPr>
            <p:cNvCxnSpPr>
              <a:cxnSpLocks/>
            </p:cNvCxnSpPr>
            <p:nvPr/>
          </p:nvCxnSpPr>
          <p:spPr>
            <a:xfrm>
              <a:off x="3644757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8B78CF-B31C-4220-9F4D-DB95407D9EEB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53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280A95A-713B-4184-BE94-6A525771DDE6}"/>
                </a:ext>
              </a:extLst>
            </p:cNvPr>
            <p:cNvCxnSpPr>
              <a:cxnSpLocks/>
            </p:cNvCxnSpPr>
            <p:nvPr/>
          </p:nvCxnSpPr>
          <p:spPr>
            <a:xfrm>
              <a:off x="3291669" y="4422648"/>
              <a:ext cx="0" cy="81686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5333FB-9AF4-4275-B99C-3D596DB341EB}"/>
              </a:ext>
            </a:extLst>
          </p:cNvPr>
          <p:cNvGrpSpPr/>
          <p:nvPr/>
        </p:nvGrpSpPr>
        <p:grpSpPr>
          <a:xfrm>
            <a:off x="4572000" y="2935224"/>
            <a:ext cx="2715768" cy="2715768"/>
            <a:chOff x="4572000" y="2935224"/>
            <a:chExt cx="2715768" cy="2715768"/>
          </a:xfrm>
        </p:grpSpPr>
        <p:pic>
          <p:nvPicPr>
            <p:cNvPr id="37" name="Graphic 36" descr="Suit">
              <a:extLst>
                <a:ext uri="{FF2B5EF4-FFF2-40B4-BE49-F238E27FC236}">
                  <a16:creationId xmlns:a16="http://schemas.microsoft.com/office/drawing/2014/main" id="{3B930117-45B3-4BEB-8334-D94A0342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72000" y="2935224"/>
              <a:ext cx="2715768" cy="2715768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895E6DD-5457-4A96-B277-F731D3D4B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42916" y="3511296"/>
              <a:ext cx="164592" cy="163372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7DDE36B-359E-4A77-ACC9-354E3B48819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5795" y="3378708"/>
              <a:ext cx="176305" cy="176631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A0912BC-2A4D-4172-9759-098B1000C689}"/>
                </a:ext>
              </a:extLst>
            </p:cNvPr>
            <p:cNvCxnSpPr>
              <a:cxnSpLocks/>
            </p:cNvCxnSpPr>
            <p:nvPr/>
          </p:nvCxnSpPr>
          <p:spPr>
            <a:xfrm>
              <a:off x="5502119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FE5EFC-BF21-40C1-BD55-4361744CA28C}"/>
                </a:ext>
              </a:extLst>
            </p:cNvPr>
            <p:cNvCxnSpPr>
              <a:cxnSpLocks/>
            </p:cNvCxnSpPr>
            <p:nvPr/>
          </p:nvCxnSpPr>
          <p:spPr>
            <a:xfrm>
              <a:off x="5654999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99D8480-E085-40C9-9AD4-65FCE42688C8}"/>
                </a:ext>
              </a:extLst>
            </p:cNvPr>
            <p:cNvCxnSpPr>
              <a:cxnSpLocks/>
            </p:cNvCxnSpPr>
            <p:nvPr/>
          </p:nvCxnSpPr>
          <p:spPr>
            <a:xfrm>
              <a:off x="6469381" y="3378708"/>
              <a:ext cx="367594" cy="174879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FF09D15-A2F8-467E-AAB9-0243005EFA3B}"/>
                </a:ext>
              </a:extLst>
            </p:cNvPr>
            <p:cNvCxnSpPr>
              <a:cxnSpLocks/>
            </p:cNvCxnSpPr>
            <p:nvPr/>
          </p:nvCxnSpPr>
          <p:spPr>
            <a:xfrm>
              <a:off x="6416398" y="3785616"/>
              <a:ext cx="260485" cy="136702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0E22DD2-6895-474B-BFBF-A71BBB63B1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29884" y="3886200"/>
              <a:ext cx="408525" cy="137922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DABC7FF-5759-4BDC-BF61-985469FE47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08021" y="4130040"/>
              <a:ext cx="308377" cy="113538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FEFF2050-D7FA-49A8-85DE-F678F90ABB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60421" y="4649724"/>
              <a:ext cx="155977" cy="60883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9D0576-D09C-4F17-A83E-A16A625D99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64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27">
        <p:fade/>
      </p:transition>
    </mc:Choice>
    <mc:Fallback xmlns="">
      <p:transition spd="med" advTm="262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Sentences within Paragraph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sentence should relate to the paragraph topic</a:t>
            </a:r>
          </a:p>
          <a:p>
            <a:pPr lvl="1"/>
            <a:r>
              <a:rPr lang="en-US" dirty="0"/>
              <a:t>If not, in the wrong paragraph</a:t>
            </a:r>
          </a:p>
          <a:p>
            <a:r>
              <a:rPr lang="en-US" dirty="0"/>
              <a:t>Each sentence should have a distinct purpose</a:t>
            </a:r>
          </a:p>
          <a:p>
            <a:pPr lvl="1"/>
            <a:r>
              <a:rPr lang="en-US" dirty="0"/>
              <a:t>If not, eliminate</a:t>
            </a:r>
          </a:p>
          <a:p>
            <a:r>
              <a:rPr lang="en-US" dirty="0"/>
              <a:t>Sentence order should flow logically</a:t>
            </a:r>
          </a:p>
          <a:p>
            <a:pPr lvl="1"/>
            <a:r>
              <a:rPr lang="en-US" dirty="0"/>
              <a:t>If not, rearrange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80ADE2-9109-49FA-A9F8-00D1DCAEEB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9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607">
        <p:fade/>
      </p:transition>
    </mc:Choice>
    <mc:Fallback xmlns="">
      <p:transition spd="med" advTm="25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Coherence: 3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A. Amount of information</a:t>
            </a:r>
          </a:p>
          <a:p>
            <a:pPr marL="0" indent="0">
              <a:buNone/>
            </a:pPr>
            <a:r>
              <a:rPr lang="en-US" dirty="0"/>
              <a:t>	Is there enough information for the reader?</a:t>
            </a:r>
          </a:p>
          <a:p>
            <a:endParaRPr lang="en-US" dirty="0"/>
          </a:p>
          <a:p>
            <a:r>
              <a:rPr lang="en-US" dirty="0"/>
              <a:t>Think about your readers</a:t>
            </a:r>
          </a:p>
          <a:p>
            <a:pPr lvl="1"/>
            <a:r>
              <a:rPr lang="en-US" dirty="0"/>
              <a:t>How much do they know?</a:t>
            </a:r>
          </a:p>
          <a:p>
            <a:pPr lvl="1"/>
            <a:r>
              <a:rPr lang="en-US" dirty="0"/>
              <a:t>How much do you know that they do not?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51EA38-A1EA-471C-BA19-1C026209EA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12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708">
        <p:fade/>
      </p:transition>
    </mc:Choice>
    <mc:Fallback xmlns="">
      <p:transition spd="med" advTm="177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Coherence: 3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93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B. Paragraph order</a:t>
            </a:r>
          </a:p>
          <a:p>
            <a:pPr marL="0" indent="0">
              <a:buNone/>
            </a:pPr>
            <a:r>
              <a:rPr lang="en-US" dirty="0"/>
              <a:t>	Is the order of paragraphs logical?</a:t>
            </a:r>
          </a:p>
          <a:p>
            <a:endParaRPr lang="en-US" dirty="0"/>
          </a:p>
          <a:p>
            <a:r>
              <a:rPr lang="en-US" dirty="0"/>
              <a:t>Label each paragraph (Reverse outline)</a:t>
            </a:r>
          </a:p>
          <a:p>
            <a:pPr lvl="1"/>
            <a:r>
              <a:rPr lang="en-US" dirty="0"/>
              <a:t>Purpose (component)</a:t>
            </a:r>
          </a:p>
          <a:p>
            <a:pPr lvl="1"/>
            <a:r>
              <a:rPr lang="en-US" dirty="0"/>
              <a:t>Topic</a:t>
            </a:r>
          </a:p>
          <a:p>
            <a:r>
              <a:rPr lang="en-US" dirty="0"/>
              <a:t>Change the order to make it easier to read</a:t>
            </a:r>
          </a:p>
          <a:p>
            <a:pPr lvl="1"/>
            <a:r>
              <a:rPr lang="en-US" dirty="0"/>
              <a:t>Strive for logical flow of thought</a:t>
            </a:r>
          </a:p>
          <a:p>
            <a:r>
              <a:rPr lang="en-US" dirty="0"/>
              <a:t>Split or combine paragraphs </a:t>
            </a:r>
          </a:p>
          <a:p>
            <a:pPr lvl="1"/>
            <a:r>
              <a:rPr lang="en-US" dirty="0"/>
              <a:t>One main idea per paragraph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649941-6F1D-4335-BC20-EDE09CE5C4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92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098">
        <p:fade/>
      </p:transition>
    </mc:Choice>
    <mc:Fallback xmlns="">
      <p:transition spd="med" advTm="45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Coherence: 3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C. Sentence order</a:t>
            </a:r>
          </a:p>
          <a:p>
            <a:pPr marL="0" indent="0">
              <a:buNone/>
            </a:pPr>
            <a:r>
              <a:rPr lang="en-US" dirty="0"/>
              <a:t>	Is the sentence order within a paragraph logical?</a:t>
            </a:r>
          </a:p>
          <a:p>
            <a:endParaRPr lang="en-US" dirty="0"/>
          </a:p>
          <a:p>
            <a:r>
              <a:rPr lang="en-US" dirty="0"/>
              <a:t>Examine each sentence within the paragraph</a:t>
            </a:r>
          </a:p>
          <a:p>
            <a:pPr lvl="1"/>
            <a:r>
              <a:rPr lang="en-US" dirty="0"/>
              <a:t>Add or modify topic sentences if extended style</a:t>
            </a:r>
          </a:p>
          <a:p>
            <a:pPr lvl="1"/>
            <a:r>
              <a:rPr lang="en-US" dirty="0"/>
              <a:t>Move sentences that do not fit in the paragraph</a:t>
            </a:r>
          </a:p>
          <a:p>
            <a:pPr lvl="1"/>
            <a:r>
              <a:rPr lang="en-US" dirty="0"/>
              <a:t>Strive for logical flow of thought within paragraph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D257B8B-B944-41EA-9791-6D401CA6BE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650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308">
        <p:fade/>
      </p:transition>
    </mc:Choice>
    <mc:Fallback xmlns="">
      <p:transition spd="med" advTm="303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C2: Conciseness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21.3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204E73C-812D-4F49-8946-9240603D8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25">
        <p:circle/>
      </p:transition>
    </mc:Choice>
    <mc:Fallback xmlns="">
      <p:transition spd="slow" advTm="382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can you evaluate the coherence of your writing?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should you always begin with large changes like the order of paragraphs, before working on sentence structure and grammar?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should you eliminate as you revise for conciseness?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you know when your writing is concise enough?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E404477-EBFB-464D-AB86-20B5DBEEB7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247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Tailor made suit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Covers everything, not tight or loose</a:t>
            </a:r>
          </a:p>
          <a:p>
            <a:r>
              <a:rPr lang="en-US" dirty="0"/>
              <a:t>Must start with extra material and cut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9FF359-13E7-4D22-837E-A390B4D36E19}"/>
              </a:ext>
            </a:extLst>
          </p:cNvPr>
          <p:cNvGrpSpPr/>
          <p:nvPr/>
        </p:nvGrpSpPr>
        <p:grpSpPr>
          <a:xfrm>
            <a:off x="1856232" y="3300984"/>
            <a:ext cx="2715768" cy="2715768"/>
            <a:chOff x="1856232" y="2935224"/>
            <a:chExt cx="2715768" cy="2715768"/>
          </a:xfrm>
        </p:grpSpPr>
        <p:pic>
          <p:nvPicPr>
            <p:cNvPr id="8" name="Graphic 7" descr="Suit">
              <a:extLst>
                <a:ext uri="{FF2B5EF4-FFF2-40B4-BE49-F238E27FC236}">
                  <a16:creationId xmlns:a16="http://schemas.microsoft.com/office/drawing/2014/main" id="{55F1890A-2CF5-4460-A9BB-3ABE36BB3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56232" y="2935224"/>
              <a:ext cx="2715768" cy="271576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B20EAA7-7E7D-43A6-8F0E-E181DEBDC3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7148" y="3511296"/>
              <a:ext cx="164592" cy="163372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3CA2834-9DC2-4612-9D6E-5B36F8946F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027" y="3378708"/>
              <a:ext cx="176306" cy="176631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55A67E-2FE1-4DAD-AD64-6243664F2097}"/>
                </a:ext>
              </a:extLst>
            </p:cNvPr>
            <p:cNvCxnSpPr>
              <a:cxnSpLocks/>
            </p:cNvCxnSpPr>
            <p:nvPr/>
          </p:nvCxnSpPr>
          <p:spPr>
            <a:xfrm>
              <a:off x="2786351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5757C14-83E8-4A8A-B877-1C7CA9BBBCF0}"/>
                </a:ext>
              </a:extLst>
            </p:cNvPr>
            <p:cNvCxnSpPr>
              <a:cxnSpLocks/>
            </p:cNvCxnSpPr>
            <p:nvPr/>
          </p:nvCxnSpPr>
          <p:spPr>
            <a:xfrm>
              <a:off x="2939231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5F61CC4-4473-4204-9933-93B51CA499A7}"/>
                </a:ext>
              </a:extLst>
            </p:cNvPr>
            <p:cNvCxnSpPr>
              <a:cxnSpLocks/>
            </p:cNvCxnSpPr>
            <p:nvPr/>
          </p:nvCxnSpPr>
          <p:spPr>
            <a:xfrm>
              <a:off x="3945635" y="3511296"/>
              <a:ext cx="152879" cy="161620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33FACEF-CA4F-4569-B1A7-64E7CF5D34D7}"/>
                </a:ext>
              </a:extLst>
            </p:cNvPr>
            <p:cNvCxnSpPr>
              <a:cxnSpLocks/>
            </p:cNvCxnSpPr>
            <p:nvPr/>
          </p:nvCxnSpPr>
          <p:spPr>
            <a:xfrm>
              <a:off x="3789227" y="3392424"/>
              <a:ext cx="171888" cy="176022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6B1A62E-6E35-4558-A389-03F2C44581B7}"/>
                </a:ext>
              </a:extLst>
            </p:cNvPr>
            <p:cNvCxnSpPr>
              <a:cxnSpLocks/>
            </p:cNvCxnSpPr>
            <p:nvPr/>
          </p:nvCxnSpPr>
          <p:spPr>
            <a:xfrm>
              <a:off x="3644757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7437F25-8D81-4460-BD59-983987BF87AF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53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8698920-451E-4E08-8169-B4E82E3CA7F5}"/>
                </a:ext>
              </a:extLst>
            </p:cNvPr>
            <p:cNvCxnSpPr>
              <a:cxnSpLocks/>
            </p:cNvCxnSpPr>
            <p:nvPr/>
          </p:nvCxnSpPr>
          <p:spPr>
            <a:xfrm>
              <a:off x="3291669" y="4422648"/>
              <a:ext cx="0" cy="81686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F495B5-A3F2-4BE8-93BF-037A6CECE1DB}"/>
              </a:ext>
            </a:extLst>
          </p:cNvPr>
          <p:cNvGrpSpPr/>
          <p:nvPr/>
        </p:nvGrpSpPr>
        <p:grpSpPr>
          <a:xfrm>
            <a:off x="4572000" y="3269234"/>
            <a:ext cx="2715768" cy="2715768"/>
            <a:chOff x="1856232" y="2935224"/>
            <a:chExt cx="2715768" cy="2715768"/>
          </a:xfrm>
        </p:grpSpPr>
        <p:pic>
          <p:nvPicPr>
            <p:cNvPr id="19" name="Graphic 18" descr="Suit">
              <a:extLst>
                <a:ext uri="{FF2B5EF4-FFF2-40B4-BE49-F238E27FC236}">
                  <a16:creationId xmlns:a16="http://schemas.microsoft.com/office/drawing/2014/main" id="{F52F814E-D686-4D78-9AE7-350A78B162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56232" y="2935224"/>
              <a:ext cx="2715768" cy="2715768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1E240B9-D248-47CC-8EBE-1C7E762DA7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7148" y="3511296"/>
              <a:ext cx="164592" cy="163372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E828175-41B3-4156-8192-D14B809839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0027" y="3378708"/>
              <a:ext cx="176306" cy="1766316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4B69A61-EDFB-496B-87D3-59224A2F0F22}"/>
                </a:ext>
              </a:extLst>
            </p:cNvPr>
            <p:cNvCxnSpPr>
              <a:cxnSpLocks/>
            </p:cNvCxnSpPr>
            <p:nvPr/>
          </p:nvCxnSpPr>
          <p:spPr>
            <a:xfrm>
              <a:off x="2786351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1FCA2A2-2FB8-4BE8-BAD7-3EEB9FFF76BA}"/>
                </a:ext>
              </a:extLst>
            </p:cNvPr>
            <p:cNvCxnSpPr>
              <a:cxnSpLocks/>
            </p:cNvCxnSpPr>
            <p:nvPr/>
          </p:nvCxnSpPr>
          <p:spPr>
            <a:xfrm>
              <a:off x="2939231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FABD568-119D-48F6-A365-90292C95D571}"/>
                </a:ext>
              </a:extLst>
            </p:cNvPr>
            <p:cNvCxnSpPr>
              <a:cxnSpLocks/>
            </p:cNvCxnSpPr>
            <p:nvPr/>
          </p:nvCxnSpPr>
          <p:spPr>
            <a:xfrm>
              <a:off x="3945635" y="3511296"/>
              <a:ext cx="152879" cy="161620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612D060-A456-425C-96AB-8FACF0167C4F}"/>
                </a:ext>
              </a:extLst>
            </p:cNvPr>
            <p:cNvCxnSpPr>
              <a:cxnSpLocks/>
            </p:cNvCxnSpPr>
            <p:nvPr/>
          </p:nvCxnSpPr>
          <p:spPr>
            <a:xfrm>
              <a:off x="3789227" y="3392424"/>
              <a:ext cx="171888" cy="1760220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2E02CC5-E3D9-4690-B7D4-664F3FEEC3F2}"/>
                </a:ext>
              </a:extLst>
            </p:cNvPr>
            <p:cNvCxnSpPr>
              <a:cxnSpLocks/>
            </p:cNvCxnSpPr>
            <p:nvPr/>
          </p:nvCxnSpPr>
          <p:spPr>
            <a:xfrm>
              <a:off x="3626469" y="3886200"/>
              <a:ext cx="0" cy="13533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5F759B9-F35F-4E98-9771-6F7C39C3EC0C}"/>
                </a:ext>
              </a:extLst>
            </p:cNvPr>
            <p:cNvCxnSpPr>
              <a:cxnSpLocks/>
            </p:cNvCxnSpPr>
            <p:nvPr/>
          </p:nvCxnSpPr>
          <p:spPr>
            <a:xfrm>
              <a:off x="3468453" y="4114800"/>
              <a:ext cx="0" cy="1124712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4BDF43F-AA32-495F-AC8C-2BB4E7C161F5}"/>
                </a:ext>
              </a:extLst>
            </p:cNvPr>
            <p:cNvCxnSpPr>
              <a:cxnSpLocks/>
            </p:cNvCxnSpPr>
            <p:nvPr/>
          </p:nvCxnSpPr>
          <p:spPr>
            <a:xfrm>
              <a:off x="3291669" y="4422648"/>
              <a:ext cx="0" cy="816864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8454764C-F364-41DC-86DB-4E613E4B882C}"/>
              </a:ext>
            </a:extLst>
          </p:cNvPr>
          <p:cNvSpPr/>
          <p:nvPr/>
        </p:nvSpPr>
        <p:spPr>
          <a:xfrm rot="5400000">
            <a:off x="4997868" y="5087561"/>
            <a:ext cx="879604" cy="9232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8D7F8F6F-6085-4A2F-BB77-B5DFF0CF9EF9}"/>
              </a:ext>
            </a:extLst>
          </p:cNvPr>
          <p:cNvSpPr/>
          <p:nvPr/>
        </p:nvSpPr>
        <p:spPr>
          <a:xfrm rot="16200000" flipH="1">
            <a:off x="5973954" y="5087560"/>
            <a:ext cx="879604" cy="92321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5CE7AB-E7FF-4C88-A587-C97C5596C9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06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796">
        <p:fade/>
      </p:transition>
    </mc:Choice>
    <mc:Fallback xmlns="">
      <p:transition spd="med" advTm="25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cut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Off-topic</a:t>
            </a:r>
          </a:p>
          <a:p>
            <a:pPr lvl="1"/>
            <a:r>
              <a:rPr lang="en-US" dirty="0"/>
              <a:t>Related to your research, but not this paper</a:t>
            </a:r>
          </a:p>
          <a:p>
            <a:r>
              <a:rPr lang="en-US" dirty="0"/>
              <a:t>Repetition</a:t>
            </a:r>
          </a:p>
          <a:p>
            <a:pPr lvl="1"/>
            <a:r>
              <a:rPr lang="en-US" dirty="0"/>
              <a:t>Same words</a:t>
            </a:r>
          </a:p>
          <a:p>
            <a:r>
              <a:rPr lang="en-US" dirty="0"/>
              <a:t>Wordiness</a:t>
            </a:r>
          </a:p>
          <a:p>
            <a:pPr lvl="1"/>
            <a:r>
              <a:rPr lang="en-US" dirty="0"/>
              <a:t>More words than necessary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D3248A-1C70-4770-BC63-980D9A39C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697">
        <p:fade/>
      </p:transition>
    </mc:Choice>
    <mc:Fallback xmlns="">
      <p:transition spd="med" advTm="76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E18D5-1665-451B-BB54-C3A67C83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to cut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A078E-A980-441E-8D1E-535AA2B36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Depends on the style</a:t>
            </a:r>
          </a:p>
          <a:p>
            <a:pPr lvl="1"/>
            <a:r>
              <a:rPr lang="en-US" dirty="0"/>
              <a:t>Condensed: </a:t>
            </a:r>
          </a:p>
          <a:p>
            <a:pPr lvl="2"/>
            <a:r>
              <a:rPr lang="en-US" dirty="0"/>
              <a:t>No repetition</a:t>
            </a:r>
          </a:p>
          <a:p>
            <a:pPr lvl="1"/>
            <a:r>
              <a:rPr lang="en-US" dirty="0"/>
              <a:t>Extended:</a:t>
            </a:r>
          </a:p>
          <a:p>
            <a:pPr lvl="2"/>
            <a:r>
              <a:rPr lang="en-US" dirty="0"/>
              <a:t>Summaries</a:t>
            </a:r>
          </a:p>
          <a:p>
            <a:pPr lvl="2"/>
            <a:r>
              <a:rPr lang="en-US" dirty="0"/>
              <a:t>Topic sentences</a:t>
            </a:r>
          </a:p>
          <a:p>
            <a:pPr lvl="2"/>
            <a:r>
              <a:rPr lang="en-US" dirty="0"/>
              <a:t>Repetition for continuity between sentences</a:t>
            </a:r>
          </a:p>
          <a:p>
            <a:endParaRPr lang="en-US" dirty="0"/>
          </a:p>
          <a:p>
            <a:r>
              <a:rPr lang="en-US" dirty="0"/>
              <a:t>Depends on the audience</a:t>
            </a:r>
          </a:p>
          <a:p>
            <a:pPr lvl="1"/>
            <a:r>
              <a:rPr lang="en-US" dirty="0"/>
              <a:t>How much do they know?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CCA8E-42F5-4D55-B543-F482A4F6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264D96E-1957-4DF8-A190-932D805DC3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474375"/>
      </p:ext>
    </p:extLst>
  </p:cSld>
  <p:clrMapOvr>
    <a:masterClrMapping/>
  </p:clrMapOvr>
  <p:transition advTm="328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Conciseness: 3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A. Off-topic</a:t>
            </a:r>
          </a:p>
          <a:p>
            <a:pPr marL="0" indent="0">
              <a:buNone/>
            </a:pPr>
            <a:r>
              <a:rPr lang="en-US" dirty="0"/>
              <a:t>	Is there anything not related to this paper?</a:t>
            </a:r>
          </a:p>
          <a:p>
            <a:endParaRPr lang="en-US" dirty="0"/>
          </a:p>
          <a:p>
            <a:r>
              <a:rPr lang="en-US" dirty="0"/>
              <a:t>Delete unnecessary paragraphs, sentences</a:t>
            </a:r>
          </a:p>
          <a:p>
            <a:pPr lvl="1"/>
            <a:r>
              <a:rPr lang="en-US" dirty="0"/>
              <a:t>Does it relate to the research presented in </a:t>
            </a:r>
            <a:r>
              <a:rPr lang="en-US" i="1" dirty="0"/>
              <a:t>this</a:t>
            </a:r>
            <a:r>
              <a:rPr lang="en-US" dirty="0"/>
              <a:t> article?</a:t>
            </a:r>
          </a:p>
          <a:p>
            <a:pPr lvl="1"/>
            <a:r>
              <a:rPr lang="en-US" dirty="0"/>
              <a:t>Is this information necessary to my argument?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E37BAC-D929-4BB9-983D-3D93CED7C4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9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692">
        <p:fade/>
      </p:transition>
    </mc:Choice>
    <mc:Fallback xmlns="">
      <p:transition spd="med" advTm="226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Conciseness: 3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B. Repetition</a:t>
            </a:r>
          </a:p>
          <a:p>
            <a:pPr marL="393192" lvl="1" indent="0">
              <a:buNone/>
            </a:pPr>
            <a:r>
              <a:rPr lang="en-US" dirty="0"/>
              <a:t>	Is there any unnecessary repetition?</a:t>
            </a:r>
          </a:p>
          <a:p>
            <a:endParaRPr lang="en-US" dirty="0"/>
          </a:p>
          <a:p>
            <a:r>
              <a:rPr lang="en-US" dirty="0"/>
              <a:t>Look for same or similar words</a:t>
            </a:r>
          </a:p>
          <a:p>
            <a:pPr lvl="1"/>
            <a:r>
              <a:rPr lang="en-US" dirty="0"/>
              <a:t>Find a way to eliminate, especially in condensed style</a:t>
            </a:r>
          </a:p>
          <a:p>
            <a:pPr lvl="2"/>
            <a:r>
              <a:rPr lang="en-US" dirty="0"/>
              <a:t>Combine sentences</a:t>
            </a:r>
          </a:p>
          <a:p>
            <a:pPr lvl="2"/>
            <a:r>
              <a:rPr lang="en-US" dirty="0"/>
              <a:t>Use relative pronouns</a:t>
            </a:r>
          </a:p>
          <a:p>
            <a:pPr lvl="1"/>
            <a:r>
              <a:rPr lang="en-US" dirty="0"/>
              <a:t>Extended style may repeat to link sentences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99EBCF-4C31-419D-9846-5FE58E6CEA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33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875">
        <p:fade/>
      </p:transition>
    </mc:Choice>
    <mc:Fallback xmlns="">
      <p:transition spd="med" advTm="318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Conciseness: 3 questions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17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C. Wordiness</a:t>
            </a:r>
          </a:p>
          <a:p>
            <a:pPr marL="393192" lvl="1" indent="0">
              <a:buNone/>
            </a:pPr>
            <a:r>
              <a:rPr lang="en-US" dirty="0"/>
              <a:t>	Are there any unnecessary words?</a:t>
            </a:r>
          </a:p>
          <a:p>
            <a:endParaRPr lang="en-US" dirty="0"/>
          </a:p>
          <a:p>
            <a:r>
              <a:rPr lang="en-US" dirty="0"/>
              <a:t>Delete unnecessary words</a:t>
            </a:r>
          </a:p>
          <a:p>
            <a:pPr lvl="1"/>
            <a:r>
              <a:rPr lang="en-US" dirty="0"/>
              <a:t>Sufficient (number of) tests</a:t>
            </a:r>
          </a:p>
          <a:p>
            <a:pPr lvl="1"/>
            <a:r>
              <a:rPr lang="en-US" dirty="0"/>
              <a:t>(There are) two things (that) could be improved</a:t>
            </a:r>
          </a:p>
          <a:p>
            <a:r>
              <a:rPr lang="en-US" dirty="0"/>
              <a:t>Replace phrases with single word</a:t>
            </a:r>
          </a:p>
          <a:p>
            <a:pPr lvl="1"/>
            <a:r>
              <a:rPr lang="en-US" dirty="0"/>
              <a:t>(In the vicinity of)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near</a:t>
            </a:r>
          </a:p>
          <a:p>
            <a:pPr lvl="1"/>
            <a:r>
              <a:rPr lang="en-US" dirty="0"/>
              <a:t>(Due to the fact that)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 because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1C87A0-1983-484C-A533-E962FE0F23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49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846">
        <p:fade/>
      </p:transition>
    </mc:Choice>
    <mc:Fallback xmlns="">
      <p:transition spd="med" advTm="298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can you evaluate the coherence of your writing?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should you always begin with large changes like the order of paragraphs, before working on sentence structure and grammar?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should you eliminate as you revise for conciseness?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you know when your writing is concise enough?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0B80FF-3772-49C5-B2AE-1A6F42D47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3178"/>
      </p:ext>
    </p:extLst>
  </p:cSld>
  <p:clrMapOvr>
    <a:masterClrMapping/>
  </p:clrMapOvr>
  <p:transition advTm="88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125E-1A16-4FA3-B5AF-A84932567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14CC-484C-4A31-A469-A141A66E0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Exercise 21.1</a:t>
            </a:r>
          </a:p>
          <a:p>
            <a:r>
              <a:rPr lang="en-US" dirty="0"/>
              <a:t>Coherence</a:t>
            </a:r>
          </a:p>
          <a:p>
            <a:endParaRPr lang="en-US" dirty="0"/>
          </a:p>
          <a:p>
            <a:r>
              <a:rPr lang="en-US" dirty="0"/>
              <a:t>Exercise 21.2</a:t>
            </a:r>
          </a:p>
          <a:p>
            <a:r>
              <a:rPr lang="en-US" dirty="0"/>
              <a:t>Conciseness</a:t>
            </a:r>
          </a:p>
          <a:p>
            <a:endParaRPr lang="en-US" dirty="0"/>
          </a:p>
          <a:p>
            <a:r>
              <a:rPr lang="en-US" dirty="0"/>
              <a:t>Classroom exercises available for practice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4B92A-E7BF-4A81-A8C8-E0857A79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6F6452-9CD0-43CC-B8E9-976A972AB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66186"/>
      </p:ext>
    </p:extLst>
  </p:cSld>
  <p:clrMapOvr>
    <a:masterClrMapping/>
  </p:clrMapOvr>
  <p:transition advTm="149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Rewriting in stages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21.1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32F1A0-FC26-4B58-8952-7A0406F52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274">
        <p:circle/>
      </p:transition>
    </mc:Choice>
    <mc:Fallback xmlns="">
      <p:transition spd="slow" advTm="527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7Cs of Change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2240280"/>
            <a:ext cx="3803904" cy="38770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Rewriting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1. Coherence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2. Conciseness</a:t>
            </a:r>
          </a:p>
          <a:p>
            <a:pPr lvl="1"/>
            <a:r>
              <a:rPr lang="en-US" dirty="0"/>
              <a:t>3. Connection</a:t>
            </a:r>
          </a:p>
          <a:p>
            <a:pPr lvl="1"/>
            <a:r>
              <a:rPr lang="en-US" dirty="0"/>
              <a:t>4. Connotation</a:t>
            </a:r>
          </a:p>
          <a:p>
            <a:r>
              <a:rPr lang="en-US" dirty="0"/>
              <a:t>Revising</a:t>
            </a:r>
          </a:p>
          <a:p>
            <a:pPr lvl="1"/>
            <a:r>
              <a:rPr lang="en-US" dirty="0"/>
              <a:t>5. Consistency</a:t>
            </a:r>
          </a:p>
          <a:p>
            <a:pPr lvl="1"/>
            <a:r>
              <a:rPr lang="en-US" dirty="0"/>
              <a:t>6. Correctness</a:t>
            </a:r>
          </a:p>
          <a:p>
            <a:pPr lvl="1"/>
            <a:r>
              <a:rPr lang="en-US" dirty="0"/>
              <a:t>7. Collaboration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5151" y="2240280"/>
            <a:ext cx="3803904" cy="387705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>
                <a:solidFill>
                  <a:srgbClr val="FF0000"/>
                </a:solidFill>
              </a:rPr>
              <a:t>Organization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Clarification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dirty="0"/>
              <a:t>Finalization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C13D72-B30D-403A-A611-436BA1241B82}"/>
              </a:ext>
            </a:extLst>
          </p:cNvPr>
          <p:cNvSpPr/>
          <p:nvPr/>
        </p:nvSpPr>
        <p:spPr>
          <a:xfrm>
            <a:off x="1033271" y="5948172"/>
            <a:ext cx="1801369" cy="411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American usage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01791D-4F0A-4942-B0CE-324CC339CF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32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967">
        <p:fade/>
      </p:transition>
    </mc:Choice>
    <mc:Fallback xmlns="">
      <p:transition spd="med" advTm="21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Scaffold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IPTC is a scaffold</a:t>
            </a:r>
          </a:p>
          <a:p>
            <a:pPr lvl="1"/>
            <a:r>
              <a:rPr lang="en-US" dirty="0"/>
              <a:t>Help you build overall structure</a:t>
            </a:r>
          </a:p>
          <a:p>
            <a:r>
              <a:rPr lang="en-US" dirty="0"/>
              <a:t>7Cs is a scaffold</a:t>
            </a:r>
          </a:p>
          <a:p>
            <a:pPr lvl="1"/>
            <a:r>
              <a:rPr lang="en-US" dirty="0"/>
              <a:t>Help you finish the 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13A1D4-5BB6-402E-9F06-FBBCBC56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70" y="1847088"/>
            <a:ext cx="3100430" cy="466806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66F017-058D-4259-A446-73023AF47C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981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112">
        <p:fade/>
      </p:transition>
    </mc:Choice>
    <mc:Fallback xmlns="">
      <p:transition spd="med" advTm="24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works for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use the technique I propose </a:t>
            </a:r>
          </a:p>
          <a:p>
            <a:pPr lvl="1"/>
            <a:r>
              <a:rPr lang="en-US" dirty="0"/>
              <a:t>But do not follow it rigidly, in order</a:t>
            </a:r>
          </a:p>
          <a:p>
            <a:endParaRPr lang="en-US" dirty="0"/>
          </a:p>
          <a:p>
            <a:r>
              <a:rPr lang="en-US" dirty="0"/>
              <a:t>Afternoon: writing and rewriting</a:t>
            </a:r>
          </a:p>
          <a:p>
            <a:pPr lvl="1"/>
            <a:r>
              <a:rPr lang="en-US" dirty="0"/>
              <a:t>Organization</a:t>
            </a:r>
          </a:p>
          <a:p>
            <a:r>
              <a:rPr lang="en-US" dirty="0"/>
              <a:t>Morning: final rewriting and revision</a:t>
            </a:r>
          </a:p>
          <a:p>
            <a:pPr lvl="1"/>
            <a:r>
              <a:rPr lang="en-US" dirty="0"/>
              <a:t>Clarification, finalization</a:t>
            </a:r>
          </a:p>
          <a:p>
            <a:r>
              <a:rPr lang="en-US" dirty="0"/>
              <a:t>Working on several places at once</a:t>
            </a:r>
          </a:p>
          <a:p>
            <a:pPr lvl="1"/>
            <a:r>
              <a:rPr lang="en-US" dirty="0"/>
              <a:t>Always good idea, less likely to get stuck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1EB8AD0-F66F-44A9-B902-8C19EFD0B1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13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197">
        <p:fade/>
      </p:transition>
    </mc:Choice>
    <mc:Fallback xmlns="">
      <p:transition spd="med" advTm="301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 not work for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schedule different</a:t>
            </a:r>
          </a:p>
          <a:p>
            <a:endParaRPr lang="en-US" dirty="0"/>
          </a:p>
          <a:p>
            <a:r>
              <a:rPr lang="en-US" dirty="0"/>
              <a:t>Experienced writer/editor vs. novice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699872-7FF6-40A8-984C-A6595A3428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05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92">
        <p:fade/>
      </p:transition>
    </mc:Choice>
    <mc:Fallback xmlns="">
      <p:transition spd="med" advTm="163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/>
              <a:t>  C1: Coherence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21.2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0DE96C-D9A2-4973-B552-415188D35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2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07">
        <p:circle/>
      </p:transition>
    </mc:Choice>
    <mc:Fallback xmlns="">
      <p:transition spd="slow" advTm="410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Nothing missing, nothing blocking the road</a:t>
            </a:r>
          </a:p>
          <a:p>
            <a:r>
              <a:rPr lang="en-US" dirty="0"/>
              <a:t>No unexpected branches</a:t>
            </a:r>
          </a:p>
          <a:p>
            <a:r>
              <a:rPr lang="en-US" dirty="0"/>
              <a:t>No unexpected turns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clear road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BD3507-A2E3-49B2-AB45-1C35BD07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896D50B6-A159-4C56-A8E2-C97EF058C9FE}"/>
              </a:ext>
            </a:extLst>
          </p:cNvPr>
          <p:cNvSpPr/>
          <p:nvPr/>
        </p:nvSpPr>
        <p:spPr>
          <a:xfrm rot="10800000" flipV="1">
            <a:off x="2322576" y="2743200"/>
            <a:ext cx="4242816" cy="1591056"/>
          </a:xfrm>
          <a:prstGeom prst="arc">
            <a:avLst>
              <a:gd name="adj1" fmla="val 428833"/>
              <a:gd name="adj2" fmla="val 9360306"/>
            </a:avLst>
          </a:prstGeom>
          <a:ln w="762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82D5F2-0591-4060-B2DA-9CB894A14568}"/>
              </a:ext>
            </a:extLst>
          </p:cNvPr>
          <p:cNvCxnSpPr>
            <a:cxnSpLocks/>
          </p:cNvCxnSpPr>
          <p:nvPr/>
        </p:nvCxnSpPr>
        <p:spPr>
          <a:xfrm flipH="1" flipV="1">
            <a:off x="5244442" y="3227788"/>
            <a:ext cx="516278" cy="88701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03F2B5-1A87-467A-940F-8D97711F6CF6}"/>
              </a:ext>
            </a:extLst>
          </p:cNvPr>
          <p:cNvCxnSpPr>
            <a:cxnSpLocks/>
          </p:cNvCxnSpPr>
          <p:nvPr/>
        </p:nvCxnSpPr>
        <p:spPr>
          <a:xfrm flipV="1">
            <a:off x="5764934" y="3517348"/>
            <a:ext cx="800458" cy="612692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780016-3A4E-4785-9CED-22B2EEDF7602}"/>
              </a:ext>
            </a:extLst>
          </p:cNvPr>
          <p:cNvCxnSpPr>
            <a:cxnSpLocks/>
          </p:cNvCxnSpPr>
          <p:nvPr/>
        </p:nvCxnSpPr>
        <p:spPr>
          <a:xfrm>
            <a:off x="6540425" y="3544825"/>
            <a:ext cx="561998" cy="741343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64ABE4E-0C32-447F-99C6-5951CFBC8155}"/>
              </a:ext>
            </a:extLst>
          </p:cNvPr>
          <p:cNvSpPr/>
          <p:nvPr/>
        </p:nvSpPr>
        <p:spPr>
          <a:xfrm>
            <a:off x="3867912" y="4114800"/>
            <a:ext cx="448056" cy="4206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8EA4784-539A-4E70-BF9D-C96A28030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7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711">
        <p:fade/>
      </p:transition>
    </mc:Choice>
    <mc:Fallback xmlns="">
      <p:transition spd="med" advTm="317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5|9.6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6.7|8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2.8|1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7|5.5|5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4.8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152</TotalTime>
  <Words>575</Words>
  <Application>Microsoft Office PowerPoint</Application>
  <PresentationFormat>On-screen Show (4:3)</PresentationFormat>
  <Paragraphs>209</Paragraphs>
  <Slides>27</Slides>
  <Notes>1</Notes>
  <HiddenSlides>0</HiddenSlides>
  <MMClips>27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Candara</vt:lpstr>
      <vt:lpstr>Constantia</vt:lpstr>
      <vt:lpstr>Wingdings</vt:lpstr>
      <vt:lpstr>Wingdings 2</vt:lpstr>
      <vt:lpstr>1_Flow</vt:lpstr>
      <vt:lpstr>Chapter 21 Rewriting: Organization</vt:lpstr>
      <vt:lpstr>Goals:</vt:lpstr>
      <vt:lpstr>Rewriting in stages</vt:lpstr>
      <vt:lpstr>7Cs of Change</vt:lpstr>
      <vt:lpstr>Scaffold</vt:lpstr>
      <vt:lpstr>What works for me</vt:lpstr>
      <vt:lpstr>May not work for you</vt:lpstr>
      <vt:lpstr>  C1: Coherence</vt:lpstr>
      <vt:lpstr>One clear road</vt:lpstr>
      <vt:lpstr>Principles</vt:lpstr>
      <vt:lpstr>Known Information First</vt:lpstr>
      <vt:lpstr>Argument</vt:lpstr>
      <vt:lpstr>General to specific (or reverse)</vt:lpstr>
      <vt:lpstr>Tailor made suit</vt:lpstr>
      <vt:lpstr>Sentences within Paragraph</vt:lpstr>
      <vt:lpstr>Coherence: 3 questions</vt:lpstr>
      <vt:lpstr>Coherence: 3 questions</vt:lpstr>
      <vt:lpstr>Coherence: 3 questions</vt:lpstr>
      <vt:lpstr>C2: Conciseness</vt:lpstr>
      <vt:lpstr>Tailor made suit</vt:lpstr>
      <vt:lpstr>What to cut</vt:lpstr>
      <vt:lpstr>How much to cut</vt:lpstr>
      <vt:lpstr>Conciseness: 3 questions</vt:lpstr>
      <vt:lpstr>Conciseness: 3 questions</vt:lpstr>
      <vt:lpstr>Conciseness: 3 questions</vt:lpstr>
      <vt:lpstr>Evaluate your understanding</vt:lpstr>
      <vt:lpstr>Exercises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Staking your claim: Chapter 2</dc:title>
  <dc:creator>Gerry Rau</dc:creator>
  <cp:lastModifiedBy>Gerry Rau</cp:lastModifiedBy>
  <cp:revision>17</cp:revision>
  <dcterms:created xsi:type="dcterms:W3CDTF">2019-03-04T02:26:46Z</dcterms:created>
  <dcterms:modified xsi:type="dcterms:W3CDTF">2019-04-05T00:36:47Z</dcterms:modified>
</cp:coreProperties>
</file>