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602" r:id="rId2"/>
    <p:sldId id="571" r:id="rId3"/>
    <p:sldId id="592" r:id="rId4"/>
    <p:sldId id="606" r:id="rId5"/>
    <p:sldId id="607" r:id="rId6"/>
    <p:sldId id="608" r:id="rId7"/>
    <p:sldId id="613" r:id="rId8"/>
    <p:sldId id="609" r:id="rId9"/>
    <p:sldId id="610" r:id="rId10"/>
    <p:sldId id="614" r:id="rId11"/>
    <p:sldId id="611" r:id="rId12"/>
    <p:sldId id="612" r:id="rId13"/>
    <p:sldId id="603" r:id="rId14"/>
    <p:sldId id="55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7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B4F2-3380-4A44-A5E9-F416A5D716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51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4F02-18B5-483B-AA05-4973C38353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6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6C00-52A3-4634-97A7-33A6B93AD3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6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C53E-DEFC-410B-A9E9-7968887D97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9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C3EB-7D01-492E-9D45-0A71A6C3E7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14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F049-9833-4F07-9613-6B3FF36BB5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3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7181-0CA1-43B7-B4F8-F978D6B957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6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35FE-C12F-480B-A31D-9803CC27E0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0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00EF-0198-4198-91C7-5EE767AC25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45107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CFA4-90A6-45EB-846F-B957A0ABF8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9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EC5CA-A74D-4DF5-9A16-798D753DA6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73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7BE3D6-3A94-4762-89AC-D0E39908F4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57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AE1996-E57E-4E0A-9880-1CD9820F8A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20</a:t>
            </a:r>
            <a:br>
              <a:rPr lang="en-US" dirty="0"/>
            </a:br>
            <a:r>
              <a:rPr lang="en-US" sz="4000" dirty="0"/>
              <a:t>Writing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AAA5504-3237-4D9B-9293-35CB332DF6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Writing for Engineering and Science Students:</a:t>
            </a:r>
            <a:br>
              <a:rPr lang="en-US" dirty="0"/>
            </a:br>
            <a:r>
              <a:rPr lang="en-US" dirty="0"/>
              <a:t>Staking your Claim</a:t>
            </a:r>
          </a:p>
          <a:p>
            <a:r>
              <a:rPr lang="en-US" dirty="0"/>
              <a:t>Gerald Rau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72919-D789-458F-BFD1-E3F0FB55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4D4D40B-F84F-4DC5-BC13-B241B5621D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18056"/>
      </p:ext>
    </p:extLst>
  </p:cSld>
  <p:clrMapOvr>
    <a:masterClrMapping/>
  </p:clrMapOvr>
  <p:transition advTm="844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F359-2295-4AD9-9328-A4B85016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E000-CDEE-4698-801C-0C3F1D057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You become more familiar with the authors and dates of publication of important works in your field. You will need to refer to them that way in presentations.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The reference numbers will not change while writing, eliminating confusion.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You will not be distracted by entering information in the citation manager.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Citation managers add a level of complexity to word processing programs, making errors more likely, so delaying entry eliminates a source of frustration.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E29B1-CA89-4311-B049-5A7F30CE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7638CC7-39A0-4993-B4A9-CBA2C5B292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04966"/>
      </p:ext>
    </p:extLst>
  </p:cSld>
  <p:clrMapOvr>
    <a:masterClrMapping/>
  </p:clrMapOvr>
  <p:transition advTm="380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Keeping track of </a:t>
            </a:r>
            <a:br>
              <a:rPr lang="en-US" altLang="zh-TW" dirty="0"/>
            </a:br>
            <a:r>
              <a:rPr lang="en-US" altLang="zh-TW" dirty="0"/>
              <a:t>your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20.4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D3CB9-049B-4F4F-82D1-8A95299C97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1EC9362-808A-4928-A3D2-B15A419C60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1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710">
        <p:circle/>
      </p:transition>
    </mc:Choice>
    <mc:Fallback>
      <p:transition spd="slow" advTm="271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F359-2295-4AD9-9328-A4B85016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 your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E000-CDEE-4698-801C-0C3F1D057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separate location</a:t>
            </a:r>
          </a:p>
          <a:p>
            <a:endParaRPr lang="en-US" dirty="0"/>
          </a:p>
          <a:p>
            <a:r>
              <a:rPr lang="en-US" dirty="0"/>
              <a:t>Multiple versions</a:t>
            </a:r>
          </a:p>
          <a:p>
            <a:pPr lvl="1">
              <a:tabLst>
                <a:tab pos="3657600" algn="l"/>
              </a:tabLst>
            </a:pPr>
            <a:r>
              <a:rPr lang="en-US" dirty="0"/>
              <a:t>Version number 	1.2</a:t>
            </a:r>
          </a:p>
          <a:p>
            <a:pPr lvl="1">
              <a:tabLst>
                <a:tab pos="3657600" algn="l"/>
              </a:tabLst>
            </a:pPr>
            <a:r>
              <a:rPr lang="en-US" dirty="0"/>
              <a:t>Date 	Year-Month-Day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E29B1-CA89-4311-B049-5A7F30CE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C8D53DA-F925-4C77-A1CF-B1948786AC7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0096861"/>
      </p:ext>
    </p:extLst>
  </p:cSld>
  <p:clrMapOvr>
    <a:masterClrMapping/>
  </p:clrMapOvr>
  <p:transition advTm="3615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8B78-FB41-4ED2-A04B-EEED5139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Evaluate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382CC-7528-47E5-8944-44072D6A5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does working on different parts of a large project at the same time allow you to work more effectively?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advantage of using the Navigation Pane?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benefits of using placeholders for citations as you write?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Why is it important to keep multiple versions and backups of your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CEC55-4D6D-4128-A21D-FA1E17D5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D3CB9-049B-4F4F-82D1-8A95299C97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27ACABC-67AC-4CC0-B1A8-0A73D8B862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83178"/>
      </p:ext>
    </p:extLst>
  </p:cSld>
  <p:clrMapOvr>
    <a:masterClrMapping/>
  </p:clrMapOvr>
  <p:transition advTm="54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5F28-985F-4908-9504-6D46FA547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03BA8-986C-4230-A94B-5118D4B16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writing!</a:t>
            </a:r>
          </a:p>
          <a:p>
            <a:r>
              <a:rPr lang="en-US" dirty="0"/>
              <a:t>Use these ideas as you write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D7E66-A12F-4A18-A3B3-BD974EC8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D3CB9-049B-4F4F-82D1-8A95299C97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DD208A1-6C84-4D21-AFE8-59479A38E7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37476"/>
      </p:ext>
    </p:extLst>
  </p:cSld>
  <p:clrMapOvr>
    <a:masterClrMapping/>
  </p:clrMapOvr>
  <p:transition advTm="935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8B78-FB41-4ED2-A04B-EEED5139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Goals: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382CC-7528-47E5-8944-44072D6A5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does working on different parts of a large project at the same time allow you to work more effectively?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advantage of using the Navigation Pane?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benefits of using placeholders for citations as you write?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Why is it important to keep multiple versions and backups of your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CEC55-4D6D-4128-A21D-FA1E17D5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D3CB9-049B-4F4F-82D1-8A95299C97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E85BC9B-1B44-4C17-BB32-25CC207C3F4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2143741"/>
      </p:ext>
    </p:extLst>
  </p:cSld>
  <p:clrMapOvr>
    <a:masterClrMapping/>
  </p:clrMapOvr>
  <p:transition advTm="252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Just do 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20.1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D3CB9-049B-4F4F-82D1-8A95299C97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BEB3FBB-9B10-4D0A-BFC2-8AD4DCD4B5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6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197">
        <p:circle/>
      </p:transition>
    </mc:Choice>
    <mc:Fallback>
      <p:transition spd="slow" advTm="519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F359-2295-4AD9-9328-A4B85016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say NO to writer’s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E000-CDEE-4698-801C-0C3F1D057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every day</a:t>
            </a:r>
          </a:p>
          <a:p>
            <a:pPr lvl="1"/>
            <a:r>
              <a:rPr lang="en-US" dirty="0"/>
              <a:t>Figure out when you write best</a:t>
            </a:r>
          </a:p>
          <a:p>
            <a:r>
              <a:rPr lang="en-US" dirty="0"/>
              <a:t>Write several sections at once</a:t>
            </a:r>
          </a:p>
          <a:p>
            <a:pPr lvl="1"/>
            <a:r>
              <a:rPr lang="en-US" dirty="0"/>
              <a:t>Rewrite Methods/Process</a:t>
            </a:r>
          </a:p>
          <a:p>
            <a:pPr lvl="1"/>
            <a:r>
              <a:rPr lang="en-US" dirty="0"/>
              <a:t>Write R &amp; D/Testing </a:t>
            </a:r>
          </a:p>
          <a:p>
            <a:pPr lvl="1"/>
            <a:r>
              <a:rPr lang="en-US" dirty="0"/>
              <a:t>Prewrite Introduction</a:t>
            </a:r>
          </a:p>
          <a:p>
            <a:r>
              <a:rPr lang="en-US" dirty="0"/>
              <a:t>Don’t be afraid to start over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E29B1-CA89-4311-B049-5A7F30CE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6CB91380-D858-43DF-8496-471342036F8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0190108"/>
      </p:ext>
    </p:extLst>
  </p:cSld>
  <p:clrMapOvr>
    <a:masterClrMapping/>
  </p:clrMapOvr>
  <p:transition advTm="6745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Keeping track of </a:t>
            </a:r>
            <a:br>
              <a:rPr lang="en-US" altLang="zh-TW" dirty="0"/>
            </a:br>
            <a:r>
              <a:rPr lang="en-US" altLang="zh-TW" dirty="0"/>
              <a:t>where you 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20.2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D3CB9-049B-4F4F-82D1-8A95299C97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4B42D0C-249F-4087-AE9C-841E355CEB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1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708">
        <p:circle/>
      </p:transition>
    </mc:Choice>
    <mc:Fallback>
      <p:transition spd="slow" advTm="270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F359-2295-4AD9-9328-A4B85016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Navigation Pane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342B33-CF5D-46B0-981F-99187B435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7850"/>
            <a:ext cx="8229600" cy="39840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E29B1-CA89-4311-B049-5A7F30CE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E80CC1-CEC8-4E7B-B3CD-19EA25E5B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904" y="848892"/>
            <a:ext cx="2095792" cy="1171739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B65C355B-7DDC-4FF1-AA71-7D4D7A50B090}"/>
              </a:ext>
            </a:extLst>
          </p:cNvPr>
          <p:cNvSpPr/>
          <p:nvPr/>
        </p:nvSpPr>
        <p:spPr>
          <a:xfrm rot="20124980">
            <a:off x="5495544" y="2927733"/>
            <a:ext cx="1472184" cy="501267"/>
          </a:xfrm>
          <a:prstGeom prst="leftArrow">
            <a:avLst>
              <a:gd name="adj1" fmla="val 5729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Heading 2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7CFB2BD-0676-4940-A3E7-0AF2EE3B4E03}"/>
              </a:ext>
            </a:extLst>
          </p:cNvPr>
          <p:cNvSpPr/>
          <p:nvPr/>
        </p:nvSpPr>
        <p:spPr>
          <a:xfrm>
            <a:off x="338328" y="5032119"/>
            <a:ext cx="310896" cy="356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01D9AED8-FACE-4AFC-8FB2-192F4CC05B93}"/>
              </a:ext>
            </a:extLst>
          </p:cNvPr>
          <p:cNvSpPr/>
          <p:nvPr/>
        </p:nvSpPr>
        <p:spPr>
          <a:xfrm>
            <a:off x="4206240" y="2037073"/>
            <a:ext cx="502920" cy="384241"/>
          </a:xfrm>
          <a:prstGeom prst="donut">
            <a:avLst>
              <a:gd name="adj" fmla="val 202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C7B71DCD-34EF-497F-B638-426BB4532BB3}"/>
              </a:ext>
            </a:extLst>
          </p:cNvPr>
          <p:cNvSpPr/>
          <p:nvPr/>
        </p:nvSpPr>
        <p:spPr>
          <a:xfrm>
            <a:off x="6753814" y="1502879"/>
            <a:ext cx="1338626" cy="384241"/>
          </a:xfrm>
          <a:prstGeom prst="donut">
            <a:avLst>
              <a:gd name="adj" fmla="val 17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076DE635-9E9A-4B21-BC7E-CE6278939EE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9229053"/>
      </p:ext>
    </p:extLst>
  </p:cSld>
  <p:clrMapOvr>
    <a:masterClrMapping/>
  </p:clrMapOvr>
  <p:transition advTm="378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B3A5-E037-4D1E-8932-676E6DE02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59C8B-FEC6-4E1F-92D3-E93D58FDF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 quickly between sections of a document</a:t>
            </a:r>
          </a:p>
          <a:p>
            <a:pPr lvl="1"/>
            <a:r>
              <a:rPr lang="en-US" dirty="0"/>
              <a:t>Don’t lose ideas</a:t>
            </a:r>
          </a:p>
          <a:p>
            <a:r>
              <a:rPr lang="en-US" dirty="0"/>
              <a:t>Easy to generate a Table of Contents (References tab)</a:t>
            </a:r>
          </a:p>
          <a:p>
            <a:pPr lvl="1"/>
            <a:r>
              <a:rPr lang="en-US" dirty="0"/>
              <a:t>Required for thesis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CFBEA-E2A0-4A1A-A957-56A61997B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0B682AD-EB51-496D-A8DD-13D1C5C81AF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971783"/>
      </p:ext>
    </p:extLst>
  </p:cSld>
  <p:clrMapOvr>
    <a:masterClrMapping/>
  </p:clrMapOvr>
  <p:transition advTm="371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Keeping track of </a:t>
            </a:r>
            <a:br>
              <a:rPr lang="en-US" altLang="zh-TW" dirty="0"/>
            </a:br>
            <a:r>
              <a:rPr lang="en-US" altLang="zh-TW" dirty="0"/>
              <a:t>citations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20.3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D3CB9-049B-4F4F-82D1-8A95299C97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CF1A879-46C7-406F-8854-3705B6D199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4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65">
        <p:circle/>
      </p:transition>
    </mc:Choice>
    <mc:Fallback>
      <p:transition spd="slow" advTm="506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F359-2295-4AD9-9328-A4B85016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placeholders while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E000-CDEE-4698-801C-0C3F1D057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Particularly in engineering</a:t>
            </a:r>
          </a:p>
          <a:p>
            <a:pPr lvl="1"/>
            <a:r>
              <a:rPr lang="en-US" dirty="0"/>
              <a:t>Citations: [1], numbered sequentially in document</a:t>
            </a:r>
          </a:p>
          <a:p>
            <a:pPr lvl="1"/>
            <a:r>
              <a:rPr lang="en-US" dirty="0"/>
              <a:t>Use placeholders in (author, date) format while writing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E29B1-CA89-4311-B049-5A7F30CE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8953E11-D040-4DD6-8229-CC14BC5ED6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7424"/>
      </p:ext>
    </p:extLst>
  </p:cSld>
  <p:clrMapOvr>
    <a:masterClrMapping/>
  </p:clrMapOvr>
  <p:transition advTm="2559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7.2|6.1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4|14.7|4.5|5.3|6.6|1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3.1|7.8|1.5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4x3 Template</Template>
  <TotalTime>78</TotalTime>
  <Words>364</Words>
  <Application>Microsoft Office PowerPoint</Application>
  <PresentationFormat>On-screen Show (4:3)</PresentationFormat>
  <Paragraphs>68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Constantia</vt:lpstr>
      <vt:lpstr>Wingdings 2</vt:lpstr>
      <vt:lpstr>1_Flow</vt:lpstr>
      <vt:lpstr>Chapter 20 Writing</vt:lpstr>
      <vt:lpstr>Goals:</vt:lpstr>
      <vt:lpstr>Just do it</vt:lpstr>
      <vt:lpstr>Just say NO to writer’s block</vt:lpstr>
      <vt:lpstr>Keeping track of  where you are</vt:lpstr>
      <vt:lpstr>Use the Navigation Pane</vt:lpstr>
      <vt:lpstr>Advantages</vt:lpstr>
      <vt:lpstr>Keeping track of  citations</vt:lpstr>
      <vt:lpstr>Use placeholders while writing</vt:lpstr>
      <vt:lpstr>Advantages</vt:lpstr>
      <vt:lpstr>Keeping track of  your work</vt:lpstr>
      <vt:lpstr>Back up your files</vt:lpstr>
      <vt:lpstr>Evaluate your understanding</vt:lpstr>
      <vt:lpstr>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Staking your claim: Chapter 2</dc:title>
  <dc:creator>Gerry Rau</dc:creator>
  <cp:lastModifiedBy>Gerry Rau</cp:lastModifiedBy>
  <cp:revision>10</cp:revision>
  <dcterms:created xsi:type="dcterms:W3CDTF">2019-03-04T02:26:46Z</dcterms:created>
  <dcterms:modified xsi:type="dcterms:W3CDTF">2019-03-19T03:28:57Z</dcterms:modified>
</cp:coreProperties>
</file>