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602" r:id="rId2"/>
    <p:sldId id="571" r:id="rId3"/>
    <p:sldId id="257" r:id="rId4"/>
    <p:sldId id="604" r:id="rId5"/>
    <p:sldId id="260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605" r:id="rId14"/>
    <p:sldId id="274" r:id="rId15"/>
    <p:sldId id="273" r:id="rId16"/>
    <p:sldId id="607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75" r:id="rId27"/>
    <p:sldId id="285" r:id="rId28"/>
    <p:sldId id="286" r:id="rId29"/>
    <p:sldId id="287" r:id="rId30"/>
    <p:sldId id="288" r:id="rId31"/>
    <p:sldId id="608" r:id="rId32"/>
    <p:sldId id="603" r:id="rId33"/>
    <p:sldId id="606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75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71B7E5-65E6-497D-BF13-F83387C08968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3/19/2019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79078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03DAD4-010A-4992-89EF-C0CD82D6996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3/19/2019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3591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E1002E-2E5D-4F43-B4A4-252E94D972FD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3/19/2019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2219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D73443-2BBF-4FBE-AFE3-7571695AB487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3/19/2019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5468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BAECD6-8AE4-4258-AC8E-CFE4DDFC7CA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3/19/2019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31634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739A86-7ACA-48F7-8FCE-D26D991BDE1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3/19/2019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190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9F9638-DC2F-46EB-9287-BE73282DE5A7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3/19/2019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9189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3013975-1887-4629-A2DE-0DCED7CAA14A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3/19/2019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3708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178DAC-79B5-4622-96EA-C4D7E4A47A3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3/19/2019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9025217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B9CB19-CC18-498A-B485-FCC7C261027B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3/19/2019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550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D58AFA-1BEE-4816-B905-F9357DDD9FB0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3/19/2019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4740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A71D1C-B5FC-4812-B770-F3D1CE0347C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3/19/2019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3817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fade/>
  </p:transition>
  <p:hf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9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0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3.tm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2" Type="http://schemas.microsoft.com/office/2007/relationships/media" Target="../media/media23.m4a"/><Relationship Id="rId1" Type="http://schemas.openxmlformats.org/officeDocument/2006/relationships/tags" Target="../tags/tag1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audio" Target="../media/media26.m4a"/><Relationship Id="rId7" Type="http://schemas.openxmlformats.org/officeDocument/2006/relationships/image" Target="../media/image8.jpeg"/><Relationship Id="rId2" Type="http://schemas.microsoft.com/office/2007/relationships/media" Target="../media/media26.m4a"/><Relationship Id="rId1" Type="http://schemas.openxmlformats.org/officeDocument/2006/relationships/tags" Target="../tags/tag13.xml"/><Relationship Id="rId6" Type="http://schemas.openxmlformats.org/officeDocument/2006/relationships/image" Target="../media/image7.jpeg"/><Relationship Id="rId11" Type="http://schemas.openxmlformats.org/officeDocument/2006/relationships/image" Target="../media/image2.pn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5AE1996-E57E-4E0A-9880-1CD9820F8A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Chapter 19</a:t>
            </a:r>
            <a:br>
              <a:rPr lang="en-US" dirty="0"/>
            </a:br>
            <a:r>
              <a:rPr lang="en-US" sz="4000" dirty="0"/>
              <a:t>Prewriting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3AAA5504-3237-4D9B-9293-35CB332DF65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Writing for Engineering and Science Students:</a:t>
            </a:r>
            <a:br>
              <a:rPr lang="en-US" dirty="0"/>
            </a:br>
            <a:r>
              <a:rPr lang="en-US" dirty="0"/>
              <a:t>Staking your Claim</a:t>
            </a:r>
          </a:p>
          <a:p>
            <a:r>
              <a:rPr lang="en-US" dirty="0"/>
              <a:t>Gerald Rau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472919-D789-458F-BFD1-E3F0FB554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C67B7D2-4AF0-4889-89E5-45A5DAB767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318056"/>
      </p:ext>
    </p:extLst>
  </p:cSld>
  <p:clrMapOvr>
    <a:masterClrMapping/>
  </p:clrMapOvr>
  <p:transition advTm="432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picture – Writing/Rewriting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Writing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/>
              <a:t>Rewriting (Organization)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n-US" dirty="0"/>
              <a:t>Topic sentence 1</a:t>
            </a:r>
          </a:p>
          <a:p>
            <a:pPr lvl="1"/>
            <a:r>
              <a:rPr lang="en-US" dirty="0"/>
              <a:t>Paragraph 1</a:t>
            </a:r>
          </a:p>
          <a:p>
            <a:r>
              <a:rPr lang="en-US" dirty="0"/>
              <a:t>Topic sentence 2</a:t>
            </a:r>
          </a:p>
          <a:p>
            <a:pPr lvl="1"/>
            <a:r>
              <a:rPr lang="en-US" dirty="0"/>
              <a:t>Paragraph 2</a:t>
            </a:r>
          </a:p>
          <a:p>
            <a:r>
              <a:rPr lang="en-US" dirty="0"/>
              <a:t>Topic sentence 3</a:t>
            </a:r>
          </a:p>
          <a:p>
            <a:pPr lvl="1"/>
            <a:r>
              <a:rPr lang="en-US" dirty="0"/>
              <a:t>Paragraph 3</a:t>
            </a:r>
          </a:p>
          <a:p>
            <a:r>
              <a:rPr lang="en-US" dirty="0"/>
              <a:t>Topic sentence 4</a:t>
            </a:r>
          </a:p>
          <a:p>
            <a:pPr lvl="1"/>
            <a:r>
              <a:rPr lang="en-US" dirty="0"/>
              <a:t>Paragraph 4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Reorder paragraphs (again)</a:t>
            </a:r>
          </a:p>
          <a:p>
            <a:r>
              <a:rPr lang="en-US" dirty="0"/>
              <a:t>Move sentences</a:t>
            </a:r>
          </a:p>
          <a:p>
            <a:r>
              <a:rPr lang="en-US" dirty="0"/>
              <a:t>Add material</a:t>
            </a:r>
          </a:p>
          <a:p>
            <a:r>
              <a:rPr lang="en-US" dirty="0"/>
              <a:t>Cut material</a:t>
            </a:r>
          </a:p>
          <a:p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2819400" y="3429000"/>
            <a:ext cx="1905000" cy="838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Re-evaluate: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Does the order make sense?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5A7F3B68-5511-4CD5-B419-55AC4F9F6F5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8350854"/>
      </p:ext>
    </p:extLst>
  </p:cSld>
  <p:clrMapOvr>
    <a:masterClrMapping/>
  </p:clrMapOvr>
  <p:transition advTm="2570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build="p"/>
      <p:bldP spid="6" grpId="0" uiExpand="1" build="p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picture – Rewriting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/>
              <a:t>Rewriting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n-US" dirty="0"/>
              <a:t>Topic sentence 1</a:t>
            </a:r>
          </a:p>
          <a:p>
            <a:pPr lvl="1"/>
            <a:r>
              <a:rPr lang="en-US" dirty="0"/>
              <a:t>Paragraph 1</a:t>
            </a:r>
          </a:p>
          <a:p>
            <a:r>
              <a:rPr lang="en-US" dirty="0"/>
              <a:t>Topic sentence 2</a:t>
            </a:r>
          </a:p>
          <a:p>
            <a:pPr lvl="1"/>
            <a:r>
              <a:rPr lang="en-US" dirty="0"/>
              <a:t>Paragraph 2</a:t>
            </a:r>
          </a:p>
          <a:p>
            <a:r>
              <a:rPr lang="en-US" dirty="0"/>
              <a:t>Topic sentence 3</a:t>
            </a:r>
          </a:p>
          <a:p>
            <a:pPr lvl="1"/>
            <a:r>
              <a:rPr lang="en-US" dirty="0"/>
              <a:t>Paragraph 3</a:t>
            </a:r>
          </a:p>
          <a:p>
            <a:r>
              <a:rPr lang="en-US" dirty="0"/>
              <a:t>Topic sentence 4</a:t>
            </a:r>
          </a:p>
          <a:p>
            <a:pPr lvl="1"/>
            <a:r>
              <a:rPr lang="en-US" dirty="0"/>
              <a:t>Paragraph 4</a:t>
            </a:r>
          </a:p>
          <a:p>
            <a:r>
              <a:rPr lang="en-US" dirty="0"/>
              <a:t>Topic sentence 5</a:t>
            </a:r>
          </a:p>
          <a:p>
            <a:pPr lvl="1"/>
            <a:r>
              <a:rPr lang="en-US" dirty="0"/>
              <a:t>Paragraph 5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Clarification</a:t>
            </a:r>
          </a:p>
          <a:p>
            <a:pPr lvl="1"/>
            <a:r>
              <a:rPr lang="en-US" dirty="0"/>
              <a:t>Make connections</a:t>
            </a:r>
          </a:p>
          <a:p>
            <a:pPr lvl="1"/>
            <a:r>
              <a:rPr lang="en-US" dirty="0"/>
              <a:t>Strengthen argument</a:t>
            </a:r>
          </a:p>
          <a:p>
            <a:endParaRPr lang="en-US" dirty="0"/>
          </a:p>
          <a:p>
            <a:r>
              <a:rPr lang="en-US" dirty="0"/>
              <a:t>Finalization</a:t>
            </a:r>
          </a:p>
          <a:p>
            <a:pPr lvl="1"/>
            <a:r>
              <a:rPr lang="en-US" dirty="0"/>
              <a:t>Grammar etc. 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E49AB459-684C-454A-9447-506F525812F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1862339"/>
      </p:ext>
    </p:extLst>
  </p:cSld>
  <p:clrMapOvr>
    <a:masterClrMapping/>
  </p:clrMapOvr>
  <p:transition advTm="1589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371600"/>
            <a:ext cx="8385048" cy="1828800"/>
          </a:xfrm>
        </p:spPr>
        <p:txBody>
          <a:bodyPr>
            <a:normAutofit/>
          </a:bodyPr>
          <a:lstStyle/>
          <a:p>
            <a:r>
              <a:rPr lang="en-US" dirty="0"/>
              <a:t>Initial Sketch:</a:t>
            </a:r>
            <a:br>
              <a:rPr lang="en-US" dirty="0"/>
            </a:br>
            <a:r>
              <a:rPr lang="en-US" dirty="0"/>
              <a:t>Argument structure outline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19.2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A7B36E-06FE-41BE-9835-B795A1F7672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29DA6DA-38EA-4C57-B510-9E322AEE65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897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7804">
        <p:circle/>
      </p:transition>
    </mc:Choice>
    <mc:Fallback>
      <p:transition spd="slow" advTm="7804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2E8E8-A5C1-48B3-98CF-35C1E043F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exemplars to sketch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C62D4A-0A72-4687-B61B-FC9E1BE759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35480"/>
            <a:ext cx="6995160" cy="4693920"/>
          </a:xfrm>
        </p:spPr>
        <p:txBody>
          <a:bodyPr>
            <a:normAutofit lnSpcReduction="10000"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dirty="0"/>
              <a:t>Obtain examples of successful documents of your genre, if possible 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Determine the overall organization and structure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Identify the main claims and components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Identify what is used for support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Speculate on reasons for the sequencing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Evaluate which document is the best pattern to follow for your own writing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Outline the argument structure of your own writing based on that pattern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446261-AD73-43AE-BF0F-52474A10D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A44C45-D50F-487C-8B23-FC57EA051E50}"/>
              </a:ext>
            </a:extLst>
          </p:cNvPr>
          <p:cNvSpPr txBox="1"/>
          <p:nvPr/>
        </p:nvSpPr>
        <p:spPr>
          <a:xfrm>
            <a:off x="7638288" y="1572768"/>
            <a:ext cx="1176528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Chapter</a:t>
            </a:r>
          </a:p>
          <a:p>
            <a:r>
              <a:rPr lang="en-US" sz="2600" dirty="0"/>
              <a:t>1</a:t>
            </a:r>
          </a:p>
          <a:p>
            <a:endParaRPr lang="en-US" sz="2600" dirty="0"/>
          </a:p>
          <a:p>
            <a:r>
              <a:rPr lang="en-US" sz="2600" dirty="0"/>
              <a:t>2-3</a:t>
            </a:r>
          </a:p>
          <a:p>
            <a:endParaRPr lang="en-US" sz="2600" dirty="0"/>
          </a:p>
          <a:p>
            <a:r>
              <a:rPr lang="en-US" sz="2600" dirty="0"/>
              <a:t>4-6</a:t>
            </a:r>
          </a:p>
          <a:p>
            <a:r>
              <a:rPr lang="en-US" sz="2600" dirty="0"/>
              <a:t>7-8</a:t>
            </a:r>
          </a:p>
          <a:p>
            <a:r>
              <a:rPr lang="en-US" sz="2600" dirty="0"/>
              <a:t>9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C414B30-F07C-4139-AEB2-5D992ED4062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9575811"/>
      </p:ext>
    </p:extLst>
  </p:cSld>
  <p:clrMapOvr>
    <a:masterClrMapping/>
  </p:clrMapOvr>
  <p:transition advTm="6395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534400" cy="1143000"/>
          </a:xfrm>
        </p:spPr>
        <p:txBody>
          <a:bodyPr>
            <a:normAutofit/>
          </a:bodyPr>
          <a:lstStyle/>
          <a:p>
            <a:r>
              <a:rPr lang="en-US" dirty="0"/>
              <a:t>Which exemplar should I follow?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Which is the best example for your writing?</a:t>
            </a:r>
          </a:p>
          <a:p>
            <a:pPr lvl="1"/>
            <a:r>
              <a:rPr lang="en-US" dirty="0"/>
              <a:t>Which journal will you write for?</a:t>
            </a:r>
          </a:p>
          <a:p>
            <a:pPr lvl="1"/>
            <a:r>
              <a:rPr lang="en-US" dirty="0"/>
              <a:t>Which article is most like your research?</a:t>
            </a:r>
          </a:p>
          <a:p>
            <a:pPr lvl="1"/>
            <a:r>
              <a:rPr lang="en-US" dirty="0"/>
              <a:t>Which is the best written?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A7B36E-06FE-41BE-9835-B795A1F767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42852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42852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DC841B4-20F5-4BC4-9667-D2ABFC9B6E6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7157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7282">
        <p:fade/>
      </p:transition>
    </mc:Choice>
    <mc:Fallback>
      <p:transition spd="med" advTm="272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Argument Structure Outline</a:t>
            </a:r>
            <a:br>
              <a:rPr lang="en-US" dirty="0"/>
            </a:br>
            <a:r>
              <a:rPr lang="en-US" dirty="0"/>
              <a:t>Exercise 19.1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Based on your exemplars</a:t>
            </a:r>
          </a:p>
          <a:p>
            <a:pPr marL="850392" lvl="1" indent="-457200">
              <a:buFont typeface="+mj-lt"/>
              <a:buAutoNum type="arabicPeriod"/>
            </a:pPr>
            <a:r>
              <a:rPr lang="en-US" dirty="0"/>
              <a:t>List tentative section titles for your article</a:t>
            </a:r>
          </a:p>
          <a:p>
            <a:pPr marL="850392" lvl="1" indent="-457200">
              <a:buFont typeface="+mj-lt"/>
              <a:buAutoNum type="arabicPeriod"/>
            </a:pPr>
            <a:r>
              <a:rPr lang="en-US" dirty="0"/>
              <a:t>Give an approximate length for each section (range)</a:t>
            </a:r>
          </a:p>
          <a:p>
            <a:pPr marL="850392" lvl="1" indent="-457200">
              <a:buFont typeface="+mj-lt"/>
              <a:buAutoNum type="arabicPeriod"/>
            </a:pPr>
            <a:r>
              <a:rPr lang="en-US" dirty="0"/>
              <a:t>List components and support needed in each section</a:t>
            </a:r>
          </a:p>
          <a:p>
            <a:pPr marL="850392" lvl="1" indent="-457200">
              <a:buFont typeface="+mj-lt"/>
              <a:buAutoNum type="arabicPeriod"/>
            </a:pPr>
            <a:r>
              <a:rPr lang="en-US" dirty="0"/>
              <a:t>Give approximate goal for citations per section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A7B36E-06FE-41BE-9835-B795A1F767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42852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42852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6" name="Bevel 5"/>
          <p:cNvSpPr/>
          <p:nvPr/>
        </p:nvSpPr>
        <p:spPr>
          <a:xfrm>
            <a:off x="2019300" y="4648200"/>
            <a:ext cx="5105400" cy="114300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Tentative, Approximate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= They will change later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65F2C70-BB02-40E5-A471-BCB6F550EAB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74084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3049">
        <p:fade/>
      </p:transition>
    </mc:Choice>
    <mc:Fallback>
      <p:transition spd="med" advTm="330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C7120-E0D8-47F6-B8F3-CDD3F901D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Argument structure outline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FE17957-F766-49AB-B287-022956DBF8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108" y="2004260"/>
            <a:ext cx="7415784" cy="453465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6D0060-CA1F-4A76-A4ED-EDE2E7E2F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6DCEA32-92CF-46C0-BB30-6971F949DC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326289"/>
      </p:ext>
    </p:extLst>
  </p:cSld>
  <p:clrMapOvr>
    <a:masterClrMapping/>
  </p:clrMapOvr>
  <p:transition advTm="2190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Adding the Base Layer:</a:t>
            </a:r>
            <a:br>
              <a:rPr lang="en-US" dirty="0"/>
            </a:br>
            <a:r>
              <a:rPr lang="en-US" dirty="0"/>
              <a:t>Brainstorming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19.3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A7B36E-06FE-41BE-9835-B795A1F7672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C82A39D-4672-49EE-98B7-833556E3F3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729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4457">
        <p:circle/>
      </p:transition>
    </mc:Choice>
    <mc:Fallback>
      <p:transition spd="slow" advTm="4457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Get as many ideas on paper (computer) as possible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A7B36E-06FE-41BE-9835-B795A1F767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42852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42852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30922EA-AB20-4D5F-BA9B-89BD73DEE2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66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202">
        <p:fade/>
      </p:transition>
    </mc:Choice>
    <mc:Fallback>
      <p:transition spd="med" advTm="42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Many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Find one that works for you</a:t>
            </a:r>
          </a:p>
          <a:p>
            <a:endParaRPr lang="en-US" dirty="0"/>
          </a:p>
          <a:p>
            <a:r>
              <a:rPr lang="en-US" dirty="0"/>
              <a:t>Listing</a:t>
            </a:r>
          </a:p>
          <a:p>
            <a:r>
              <a:rPr lang="en-US" dirty="0"/>
              <a:t>Freewriting</a:t>
            </a:r>
          </a:p>
          <a:p>
            <a:r>
              <a:rPr lang="en-US" dirty="0"/>
              <a:t>Bubbles</a:t>
            </a:r>
          </a:p>
          <a:p>
            <a:endParaRPr lang="en-US" dirty="0"/>
          </a:p>
          <a:p>
            <a:r>
              <a:rPr lang="en-US" dirty="0"/>
              <a:t>Paper or computer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A7B36E-06FE-41BE-9835-B795A1F767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42852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42852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B8A713C-28A9-40D3-9AD7-B1A74B5481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211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6027">
        <p:fade/>
      </p:transition>
    </mc:Choice>
    <mc:Fallback>
      <p:transition spd="med" advTm="160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B8B78-FB41-4ED2-A04B-EEED51393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Goals: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382CC-7528-47E5-8944-44072D6A5A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What is the purpose of prewriting?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How does making an outline based on argument structure of exemplars differ from a traditional content outline?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methods can be used for brainstorming?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Why is it useful to consider various organizational strategies before beginning to write?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ACEC55-4D6D-4128-A21D-FA1E17D54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F3A94D8-84F3-45EF-9B2E-4894D1088C7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2143741"/>
      </p:ext>
    </p:extLst>
  </p:cSld>
  <p:clrMapOvr>
    <a:masterClrMapping/>
  </p:clrMapOvr>
  <p:transition advTm="2143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Resources: UNC Chapel Hill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tretch/>
        </p:blipFill>
        <p:spPr>
          <a:xfrm>
            <a:off x="670278" y="1935163"/>
            <a:ext cx="7803443" cy="438943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A7B36E-06FE-41BE-9835-B795A1F767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42852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42852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76068" y="6330426"/>
            <a:ext cx="4528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http://writingcenter.unc.edu/tips-and-tools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6997AD7-F9DB-4B36-B0EC-FA0EADDF53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876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9334">
        <p:fade/>
      </p:transition>
    </mc:Choice>
    <mc:Fallback>
      <p:transition spd="med" advTm="93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Resources: Purdue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3635" t="9729" r="23635" b="17360"/>
          <a:stretch/>
        </p:blipFill>
        <p:spPr>
          <a:xfrm>
            <a:off x="1600200" y="1752600"/>
            <a:ext cx="5943600" cy="46228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A7B36E-06FE-41BE-9835-B795A1F767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42852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42852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5000" y="6356350"/>
            <a:ext cx="3820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https://owl.english.purdue.edu/owl/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861BC81-A43C-4F10-85C4-0E468F2A09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290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747">
        <p:fade/>
      </p:transition>
    </mc:Choice>
    <mc:Fallback>
      <p:transition spd="med" advTm="57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Brainstorming (Exercise 19.2.1)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each </a:t>
            </a:r>
            <a:r>
              <a:rPr lang="en-US" u="sng" dirty="0"/>
              <a:t>component</a:t>
            </a:r>
            <a:r>
              <a:rPr lang="en-US" dirty="0"/>
              <a:t> you need to include</a:t>
            </a:r>
            <a:br>
              <a:rPr lang="en-US" dirty="0"/>
            </a:br>
            <a:r>
              <a:rPr lang="en-US" dirty="0"/>
              <a:t>List what you know:</a:t>
            </a:r>
          </a:p>
          <a:p>
            <a:pPr lvl="1"/>
            <a:r>
              <a:rPr lang="en-US" dirty="0"/>
              <a:t>Related papers</a:t>
            </a:r>
          </a:p>
          <a:p>
            <a:pPr lvl="2"/>
            <a:r>
              <a:rPr lang="en-US" dirty="0"/>
              <a:t>What past research is related to that component?</a:t>
            </a:r>
          </a:p>
          <a:p>
            <a:pPr lvl="1"/>
            <a:r>
              <a:rPr lang="en-US" dirty="0"/>
              <a:t>Related ideas (words or phrases)</a:t>
            </a:r>
          </a:p>
          <a:p>
            <a:pPr lvl="2"/>
            <a:r>
              <a:rPr lang="en-US" dirty="0"/>
              <a:t>1) Why is your work important – to society, your field?</a:t>
            </a:r>
          </a:p>
          <a:p>
            <a:pPr lvl="2"/>
            <a:r>
              <a:rPr lang="en-US" dirty="0"/>
              <a:t>2) What has been done already, what problems? </a:t>
            </a:r>
          </a:p>
          <a:p>
            <a:pPr lvl="2"/>
            <a:r>
              <a:rPr lang="en-US" dirty="0"/>
              <a:t>3) What is the goal of your research? </a:t>
            </a:r>
          </a:p>
          <a:p>
            <a:pPr lvl="2"/>
            <a:r>
              <a:rPr lang="en-US" dirty="0"/>
              <a:t>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A7B36E-06FE-41BE-9835-B795A1F767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42852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42852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17A350A-A1B4-4E17-8F80-92B944F874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860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5939">
        <p:fade/>
      </p:transition>
    </mc:Choice>
    <mc:Fallback>
      <p:transition spd="med" advTm="459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Planning (Exercise 19.2.2)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Make a plan</a:t>
            </a:r>
          </a:p>
          <a:p>
            <a:pPr lvl="1"/>
            <a:r>
              <a:rPr lang="en-US" dirty="0"/>
              <a:t>What components/sections can you start writing now?</a:t>
            </a:r>
          </a:p>
          <a:p>
            <a:pPr lvl="2"/>
            <a:r>
              <a:rPr lang="en-US" dirty="0"/>
              <a:t>Method/Process (Write as you work)</a:t>
            </a:r>
          </a:p>
          <a:p>
            <a:pPr lvl="1"/>
            <a:r>
              <a:rPr lang="en-US" dirty="0"/>
              <a:t>What do you need to wait until later?</a:t>
            </a:r>
          </a:p>
          <a:p>
            <a:pPr lvl="2"/>
            <a:r>
              <a:rPr lang="en-US" dirty="0"/>
              <a:t>R &amp; D/Testing (Write as you work)</a:t>
            </a:r>
          </a:p>
          <a:p>
            <a:pPr lvl="1"/>
            <a:r>
              <a:rPr lang="en-US" dirty="0"/>
              <a:t>Which can you start on now and finish later?</a:t>
            </a:r>
          </a:p>
          <a:p>
            <a:pPr lvl="2"/>
            <a:r>
              <a:rPr lang="en-US" dirty="0"/>
              <a:t>Introduction (Write as you read)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A7B36E-06FE-41BE-9835-B795A1F767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42852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42852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B8D6415-D36E-4ACF-8CBE-9A380ECEDC1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5169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4686">
        <p:fade/>
      </p:transition>
    </mc:Choice>
    <mc:Fallback>
      <p:transition spd="med" advTm="646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Placing the Main Elements:</a:t>
            </a:r>
            <a:br>
              <a:rPr lang="en-US" dirty="0"/>
            </a:br>
            <a:r>
              <a:rPr lang="en-US" dirty="0"/>
              <a:t>Linearizing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19.4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A7B36E-06FE-41BE-9835-B795A1F7672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F64CE6A-8801-46D1-9AE6-10102E55A0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465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2933">
        <p:circle/>
      </p:transition>
    </mc:Choice>
    <mc:Fallback>
      <p:transition spd="slow" advTm="293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Think about order within each section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A7B36E-06FE-41BE-9835-B795A1F767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42852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42852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C257E2F-AE15-4BD6-8F9E-C399BD5C01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625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713">
        <p:fade/>
      </p:transition>
    </mc:Choice>
    <mc:Fallback>
      <p:transition spd="med" advTm="4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Consider Options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920874"/>
            <a:ext cx="2529417" cy="1897063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292" y="1920874"/>
            <a:ext cx="2529417" cy="1897063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A7B36E-06FE-41BE-9835-B795A1F767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42852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42852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984" y="1933066"/>
            <a:ext cx="2529417" cy="18970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038600"/>
            <a:ext cx="2529417" cy="18970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128" y="4038600"/>
            <a:ext cx="2529417" cy="18970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292" y="4038600"/>
            <a:ext cx="2529417" cy="1897063"/>
          </a:xfrm>
          <a:prstGeom prst="rect">
            <a:avLst/>
          </a:prstGeom>
        </p:spPr>
      </p:pic>
      <p:sp>
        <p:nvSpPr>
          <p:cNvPr id="4" name="Frame 3"/>
          <p:cNvSpPr/>
          <p:nvPr/>
        </p:nvSpPr>
        <p:spPr>
          <a:xfrm>
            <a:off x="1295400" y="2133600"/>
            <a:ext cx="1432982" cy="1074737"/>
          </a:xfrm>
          <a:prstGeom prst="frame">
            <a:avLst>
              <a:gd name="adj1" fmla="val 636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2" name="Frame 11"/>
          <p:cNvSpPr/>
          <p:nvPr/>
        </p:nvSpPr>
        <p:spPr>
          <a:xfrm>
            <a:off x="3855510" y="2209800"/>
            <a:ext cx="1432982" cy="1074737"/>
          </a:xfrm>
          <a:prstGeom prst="frame">
            <a:avLst>
              <a:gd name="adj1" fmla="val 636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3" name="Frame 12"/>
          <p:cNvSpPr/>
          <p:nvPr/>
        </p:nvSpPr>
        <p:spPr>
          <a:xfrm>
            <a:off x="6490952" y="2100606"/>
            <a:ext cx="1432982" cy="1074737"/>
          </a:xfrm>
          <a:prstGeom prst="frame">
            <a:avLst>
              <a:gd name="adj1" fmla="val 636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4" name="Frame 13"/>
          <p:cNvSpPr/>
          <p:nvPr/>
        </p:nvSpPr>
        <p:spPr>
          <a:xfrm>
            <a:off x="762000" y="4267200"/>
            <a:ext cx="1752600" cy="1314451"/>
          </a:xfrm>
          <a:prstGeom prst="frame">
            <a:avLst>
              <a:gd name="adj1" fmla="val 492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5" name="Frame 14"/>
          <p:cNvSpPr/>
          <p:nvPr/>
        </p:nvSpPr>
        <p:spPr>
          <a:xfrm>
            <a:off x="3775946" y="4106863"/>
            <a:ext cx="1432982" cy="1074737"/>
          </a:xfrm>
          <a:prstGeom prst="frame">
            <a:avLst>
              <a:gd name="adj1" fmla="val 636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6" name="Frame 15"/>
          <p:cNvSpPr/>
          <p:nvPr/>
        </p:nvSpPr>
        <p:spPr>
          <a:xfrm>
            <a:off x="6367342" y="4191000"/>
            <a:ext cx="1676400" cy="1257301"/>
          </a:xfrm>
          <a:prstGeom prst="frame">
            <a:avLst>
              <a:gd name="adj1" fmla="val 561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1701454-4F6A-4E65-B898-46835019517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79098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9978">
        <p:fade/>
      </p:transition>
    </mc:Choice>
    <mc:Fallback>
      <p:transition spd="med" advTm="299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1 (Exercise 19.3.1)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Group items from your list</a:t>
            </a:r>
          </a:p>
          <a:p>
            <a:pPr lvl="1"/>
            <a:r>
              <a:rPr lang="en-US" dirty="0"/>
              <a:t>By subcomponent</a:t>
            </a:r>
          </a:p>
          <a:p>
            <a:pPr lvl="1"/>
            <a:r>
              <a:rPr lang="en-US" dirty="0"/>
              <a:t>By ideas important in your field (similar to exemplars)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A7B36E-06FE-41BE-9835-B795A1F767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42852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42852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63343CD-545D-460E-B177-44396EFC0F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727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4311">
        <p:fade/>
      </p:transition>
    </mc:Choice>
    <mc:Fallback>
      <p:transition spd="med" advTm="143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2 (Exercise 19.3.2)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Reorder each group into an argument</a:t>
            </a:r>
          </a:p>
          <a:p>
            <a:pPr lvl="1"/>
            <a:r>
              <a:rPr lang="en-US" dirty="0"/>
              <a:t>What would need to be presented first?</a:t>
            </a:r>
          </a:p>
          <a:p>
            <a:pPr lvl="1"/>
            <a:r>
              <a:rPr lang="en-US" dirty="0"/>
              <a:t>What would need to be presented before/after others?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A7B36E-06FE-41BE-9835-B795A1F767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42852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42852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139C943-83C6-4B29-9826-0C4F6EDCF3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065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0741">
        <p:fade/>
      </p:transition>
    </mc:Choice>
    <mc:Fallback>
      <p:transition spd="med" advTm="2074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3 (Exercise 19.3.3)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Generate a content outline</a:t>
            </a:r>
          </a:p>
          <a:p>
            <a:pPr lvl="1"/>
            <a:r>
              <a:rPr lang="en-US" dirty="0"/>
              <a:t>Section</a:t>
            </a:r>
          </a:p>
          <a:p>
            <a:pPr lvl="2"/>
            <a:r>
              <a:rPr lang="en-US" dirty="0"/>
              <a:t>Subsection</a:t>
            </a:r>
          </a:p>
          <a:p>
            <a:pPr lvl="3"/>
            <a:r>
              <a:rPr lang="en-US" dirty="0"/>
              <a:t>Point one (claim, evidence, or reasoning)</a:t>
            </a:r>
          </a:p>
          <a:p>
            <a:pPr lvl="3"/>
            <a:r>
              <a:rPr lang="en-US" dirty="0"/>
              <a:t>Point two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A7B36E-06FE-41BE-9835-B795A1F767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42852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42852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00567E6-39F2-4484-A356-6A22D80C6A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970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1521">
        <p:fade/>
      </p:transition>
    </mc:Choice>
    <mc:Fallback>
      <p:transition spd="med" advTm="115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371600"/>
            <a:ext cx="8156448" cy="1828800"/>
          </a:xfrm>
        </p:spPr>
        <p:txBody>
          <a:bodyPr/>
          <a:lstStyle/>
          <a:p>
            <a:r>
              <a:rPr lang="en-US" dirty="0"/>
              <a:t>Planning your masterpiece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19.1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A7B36E-06FE-41BE-9835-B795A1F76728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6CA4141-44B1-480F-BAD8-82EB06CCB1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205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4483">
        <p:circle/>
      </p:transition>
    </mc:Choice>
    <mc:Fallback>
      <p:transition spd="slow" advTm="448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4 (Exercise 19.3.4)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Generate a topic sentence outline</a:t>
            </a:r>
          </a:p>
          <a:p>
            <a:pPr lvl="1"/>
            <a:r>
              <a:rPr lang="en-US" dirty="0"/>
              <a:t>Write a topic sentence for each paragraph/main point</a:t>
            </a:r>
          </a:p>
          <a:p>
            <a:pPr lvl="1"/>
            <a:r>
              <a:rPr lang="en-US" dirty="0"/>
              <a:t>Use placeholders for information you do not have yet</a:t>
            </a:r>
          </a:p>
          <a:p>
            <a:pPr lvl="2"/>
            <a:r>
              <a:rPr lang="en-US" dirty="0"/>
              <a:t>“Article on [best current method]”</a:t>
            </a:r>
          </a:p>
          <a:p>
            <a:pPr lvl="2"/>
            <a:r>
              <a:rPr lang="en-US" dirty="0"/>
              <a:t>“Algorithm to be developed”</a:t>
            </a:r>
          </a:p>
          <a:p>
            <a:pPr lvl="2"/>
            <a:r>
              <a:rPr lang="en-US" dirty="0"/>
              <a:t>“Results of testing method 1”</a:t>
            </a:r>
          </a:p>
          <a:p>
            <a:pPr lvl="1"/>
            <a:endParaRPr lang="en-US" dirty="0"/>
          </a:p>
          <a:p>
            <a:r>
              <a:rPr lang="en-US" dirty="0"/>
              <a:t>Evaluate the order</a:t>
            </a:r>
          </a:p>
          <a:p>
            <a:pPr lvl="1"/>
            <a:r>
              <a:rPr lang="en-US" dirty="0"/>
              <a:t>Do the topic sentences show the argument?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A7B36E-06FE-41BE-9835-B795A1F767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42852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42852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562C505-AD72-47A0-A54E-5589E8561C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311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8618">
        <p:fade/>
      </p:transition>
    </mc:Choice>
    <mc:Fallback>
      <p:transition spd="med" advTm="286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E230C-3F57-4A9F-9C43-B931AB451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5 (Exercise 19.3.5)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D0F26E-9810-4537-BDAC-ED75237EFD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Revise your outline</a:t>
            </a:r>
          </a:p>
          <a:p>
            <a:pPr lvl="1"/>
            <a:r>
              <a:rPr lang="en-US" dirty="0"/>
              <a:t>Evaluate based on the logical order of topic sentences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B04AC6-9C88-4370-97AB-5DA6A9F70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22AE1AA-D0A9-4A75-9B9B-93D7CB8807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014795"/>
      </p:ext>
    </p:extLst>
  </p:cSld>
  <p:clrMapOvr>
    <a:masterClrMapping/>
  </p:clrMapOvr>
  <p:transition advTm="699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B8B78-FB41-4ED2-A04B-EEED51393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Evaluate your understanding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382CC-7528-47E5-8944-44072D6A5A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What is the purpose of prewriting?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How does making an outline based on argument structure of exemplars differ from a traditional content outline?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methods can be used for brainstorming?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Why is it useful to consider various organizational strategies before beginning to write?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ACEC55-4D6D-4128-A21D-FA1E17D54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7920083-CE48-42B1-AF9F-F2E9CB2A56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065837"/>
      </p:ext>
    </p:extLst>
  </p:cSld>
  <p:clrMapOvr>
    <a:masterClrMapping/>
  </p:clrMapOvr>
  <p:transition advTm="1842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3D6D5-E07C-4022-B0F8-B5D246086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Picture credits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B984CE-EDD9-4057-9864-5B7E11E05C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Slide 26: Gerald Rau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E8B6CD-D970-4941-ACFF-575539A6D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84D1D89-1AD6-403E-8A8F-3EDF549380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215302"/>
      </p:ext>
    </p:extLst>
  </p:cSld>
  <p:clrMapOvr>
    <a:masterClrMapping/>
  </p:clrMapOvr>
  <p:transition advTm="118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F72BF-0A8F-40B6-8F85-64E06C470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the big picture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CE64CF-B732-480D-8621-BD8044D4EB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Write like an artist paints</a:t>
            </a:r>
          </a:p>
          <a:p>
            <a:pPr lvl="1"/>
            <a:r>
              <a:rPr lang="en-US" dirty="0"/>
              <a:t>Not from top to bottom</a:t>
            </a:r>
          </a:p>
          <a:p>
            <a:pPr lvl="1"/>
            <a:r>
              <a:rPr lang="en-US" dirty="0"/>
              <a:t>In stages – sketch, overall picture, details</a:t>
            </a:r>
          </a:p>
          <a:p>
            <a:pPr lvl="1"/>
            <a:endParaRPr lang="en-US" dirty="0"/>
          </a:p>
          <a:p>
            <a:r>
              <a:rPr lang="en-US" dirty="0"/>
              <a:t>Prewriting = Quick sketch</a:t>
            </a:r>
          </a:p>
          <a:p>
            <a:pPr lvl="1"/>
            <a:r>
              <a:rPr lang="en-US" dirty="0"/>
              <a:t>Overall size</a:t>
            </a:r>
          </a:p>
          <a:p>
            <a:pPr lvl="1"/>
            <a:r>
              <a:rPr lang="en-US" dirty="0"/>
              <a:t>Main elements, how they relate</a:t>
            </a:r>
          </a:p>
          <a:p>
            <a:pPr lvl="1"/>
            <a:r>
              <a:rPr lang="en-US" dirty="0"/>
              <a:t>Foreground, background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92D736-864A-4F06-A367-FC3F18FE2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7C9C344-6C9C-4036-8B78-987D9558590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235847"/>
      </p:ext>
    </p:extLst>
  </p:cSld>
  <p:clrMapOvr>
    <a:masterClrMapping/>
  </p:clrMapOvr>
  <p:transition advTm="3391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 artists, techniques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Medium (type of paint)</a:t>
            </a:r>
          </a:p>
          <a:p>
            <a:r>
              <a:rPr lang="en-US" dirty="0"/>
              <a:t>Style (e.g. how realistic)</a:t>
            </a:r>
          </a:p>
          <a:p>
            <a:r>
              <a:rPr lang="en-US" dirty="0"/>
              <a:t>Subject (landscape, city, portrait …)</a:t>
            </a:r>
          </a:p>
          <a:p>
            <a:r>
              <a:rPr lang="en-US" dirty="0"/>
              <a:t>Personal preference</a:t>
            </a:r>
          </a:p>
          <a:p>
            <a:endParaRPr lang="en-US" dirty="0"/>
          </a:p>
          <a:p>
            <a:r>
              <a:rPr lang="en-US" dirty="0"/>
              <a:t>What works for me as a writer may not work for you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A7B36E-06FE-41BE-9835-B795A1F7672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42852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42852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F195F23-48CD-4FDD-9FC1-0B105C16DBC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8682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7304">
        <p:fade/>
      </p:transition>
    </mc:Choice>
    <mc:Fallback>
      <p:transition spd="med" advTm="173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Exemplars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/>
              <a:t>Research article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Introduction</a:t>
            </a:r>
          </a:p>
          <a:p>
            <a:pPr lvl="1"/>
            <a:r>
              <a:rPr lang="en-US" dirty="0"/>
              <a:t>Components 1, 2, 3, (4)</a:t>
            </a:r>
          </a:p>
          <a:p>
            <a:pPr lvl="2"/>
            <a:r>
              <a:rPr lang="en-US" dirty="0"/>
              <a:t> ‘Relatively’ fixed order</a:t>
            </a:r>
          </a:p>
          <a:p>
            <a:r>
              <a:rPr lang="en-US" dirty="0"/>
              <a:t>Process/Methods</a:t>
            </a:r>
          </a:p>
          <a:p>
            <a:pPr lvl="1"/>
            <a:r>
              <a:rPr lang="en-US" dirty="0"/>
              <a:t>Components (4), 5, (6)</a:t>
            </a:r>
          </a:p>
          <a:p>
            <a:pPr lvl="2"/>
            <a:r>
              <a:rPr lang="en-US" dirty="0"/>
              <a:t>Order fixed or flexible</a:t>
            </a:r>
          </a:p>
          <a:p>
            <a:r>
              <a:rPr lang="en-US" dirty="0"/>
              <a:t>Testing/R&amp;D</a:t>
            </a:r>
          </a:p>
          <a:p>
            <a:pPr lvl="1"/>
            <a:r>
              <a:rPr lang="en-US" dirty="0"/>
              <a:t>Components (6), 7, 8, 9</a:t>
            </a:r>
          </a:p>
          <a:p>
            <a:pPr lvl="2"/>
            <a:r>
              <a:rPr lang="en-US" dirty="0"/>
              <a:t>Linear or cyclical</a:t>
            </a:r>
          </a:p>
          <a:p>
            <a:r>
              <a:rPr lang="en-US" dirty="0"/>
              <a:t>Conclusion</a:t>
            </a:r>
          </a:p>
          <a:p>
            <a:pPr lvl="1"/>
            <a:r>
              <a:rPr lang="en-US" dirty="0"/>
              <a:t>Component 10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41910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Brainstorm</a:t>
            </a:r>
          </a:p>
          <a:p>
            <a:pPr lvl="1"/>
            <a:r>
              <a:rPr lang="en-US" dirty="0"/>
              <a:t>What do I need to include</a:t>
            </a:r>
          </a:p>
          <a:p>
            <a:pPr lvl="1"/>
            <a:r>
              <a:rPr lang="en-US" dirty="0"/>
              <a:t>What do I already know</a:t>
            </a:r>
          </a:p>
          <a:p>
            <a:pPr lvl="1"/>
            <a:r>
              <a:rPr lang="en-US" dirty="0"/>
              <a:t>What to I need to find/do</a:t>
            </a:r>
          </a:p>
          <a:p>
            <a:r>
              <a:rPr lang="en-US" dirty="0"/>
              <a:t>Linearize</a:t>
            </a:r>
          </a:p>
          <a:p>
            <a:pPr lvl="1"/>
            <a:r>
              <a:rPr lang="en-US" dirty="0"/>
              <a:t>Order within section</a:t>
            </a:r>
          </a:p>
          <a:p>
            <a:r>
              <a:rPr lang="en-US" dirty="0"/>
              <a:t>Write</a:t>
            </a:r>
          </a:p>
          <a:p>
            <a:pPr lvl="1"/>
            <a:r>
              <a:rPr lang="en-US" dirty="0"/>
              <a:t>Start wherever easiest</a:t>
            </a:r>
          </a:p>
          <a:p>
            <a:r>
              <a:rPr lang="en-US" dirty="0"/>
              <a:t>Rewrite</a:t>
            </a:r>
          </a:p>
          <a:p>
            <a:pPr lvl="1"/>
            <a:r>
              <a:rPr lang="en-US" dirty="0"/>
              <a:t>Organization, Clarification, Finalization</a:t>
            </a:r>
          </a:p>
        </p:txBody>
      </p:sp>
      <p:sp>
        <p:nvSpPr>
          <p:cNvPr id="8" name="Right Arrow 7"/>
          <p:cNvSpPr/>
          <p:nvPr/>
        </p:nvSpPr>
        <p:spPr>
          <a:xfrm>
            <a:off x="2743200" y="2057400"/>
            <a:ext cx="1600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63DC611-9D52-405B-AA9F-128E4319060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0813442"/>
      </p:ext>
    </p:extLst>
  </p:cSld>
  <p:clrMapOvr>
    <a:masterClrMapping/>
  </p:clrMapOvr>
  <p:transition advTm="6275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uild="p"/>
      <p:bldP spid="6" grpId="0" build="p"/>
      <p:bldP spid="5" grpId="0" uiExpand="1" build="p"/>
      <p:bldP spid="7" grpId="0" build="p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picture – Brainstorming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en-US" dirty="0"/>
              <a:t>Process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2"/>
          </p:nvPr>
        </p:nvSpPr>
        <p:spPr>
          <a:xfrm>
            <a:off x="457200" y="2522760"/>
            <a:ext cx="4040188" cy="384572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/>
              <a:t>Importance (think, borrow)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Need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Research goal (specify)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/>
              <a:t>First element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Second element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62000" y="2945352"/>
            <a:ext cx="2438400" cy="331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Importance: society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62000" y="3273076"/>
            <a:ext cx="2438400" cy="331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Importance: field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572672" y="3744991"/>
            <a:ext cx="2438400" cy="331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Gray 2017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572672" y="4245943"/>
            <a:ext cx="2438400" cy="331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Black 2015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572672" y="5226439"/>
            <a:ext cx="2438400" cy="331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Brown 2016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572672" y="4746895"/>
            <a:ext cx="2438400" cy="331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White 2015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019800" y="3090402"/>
            <a:ext cx="2438400" cy="331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First thing I did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577123" y="3749071"/>
            <a:ext cx="2438400" cy="331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Second thing I did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815519" y="4080319"/>
            <a:ext cx="2438400" cy="331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Third thing I did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977957" y="5392063"/>
            <a:ext cx="2438400" cy="3312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Remaining problems</a:t>
            </a:r>
          </a:p>
        </p:txBody>
      </p:sp>
      <p:sp>
        <p:nvSpPr>
          <p:cNvPr id="2" name="Donut 1"/>
          <p:cNvSpPr/>
          <p:nvPr/>
        </p:nvSpPr>
        <p:spPr>
          <a:xfrm>
            <a:off x="3048000" y="2438400"/>
            <a:ext cx="1143000" cy="506952"/>
          </a:xfrm>
          <a:prstGeom prst="donut">
            <a:avLst>
              <a:gd name="adj" fmla="val 56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613599" y="1819125"/>
            <a:ext cx="2058988" cy="5913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How have others talked about this?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8BB4157-992B-4265-B000-FA3A5DAD071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63208359"/>
      </p:ext>
    </p:extLst>
  </p:cSld>
  <p:clrMapOvr>
    <a:masterClrMapping/>
  </p:clrMapOvr>
  <p:transition advTm="10898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96296E-6 L -0.04444 2.96296E-6 C -0.06441 2.96296E-6 -0.08871 -0.00787 -0.08871 -0.01435 L -0.08871 -0.02848 " pathEditMode="relative" rAng="0" ptsTypes="AAAA">
                                      <p:cBhvr>
                                        <p:cTn id="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44" y="-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11111E-6 L -0.03194 -1.11111E-6 C -0.04618 -1.11111E-6 -0.06371 -0.03264 -0.06371 -0.0588 L -0.06371 -0.11759 " pathEditMode="relative" rAng="0" ptsTypes="AAAA">
                                      <p:cBhvr>
                                        <p:cTn id="5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4" y="-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0.00024 L -0.08906 0.00602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62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11111E-6 L -0.04444 1.11111E-6 C -0.06441 1.11111E-6 -0.08871 0.06319 -0.08871 0.11481 L -0.08871 0.22986 " pathEditMode="relative" rAng="0" ptsTypes="AAAA">
                                      <p:cBhvr>
                                        <p:cTn id="6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44" y="1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33333E-6 L -0.03004 -3.33333E-6 C -0.0434 -3.33333E-6 -0.0599 -0.03356 -0.0599 -0.06088 L -0.0599 -0.12152 " pathEditMode="relative" rAng="0" ptsTypes="AAAA">
                                      <p:cBhvr>
                                        <p:cTn id="9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3" y="-6088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5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48148E-6 L -0.03003 -1.48148E-6 C -0.0434 -1.48148E-6 -0.05989 -0.03356 -0.05989 -0.06088 L -0.05989 -0.12153 " pathEditMode="relative" rAng="0" ptsTypes="AAAA">
                                      <p:cBhvr>
                                        <p:cTn id="9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3" y="-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L -0.05417 1.48148E-6 C -0.07848 1.48148E-6 -0.10834 0.07315 -0.10834 0.13287 L -0.10834 0.26574 " pathEditMode="relative" rAng="0" ptsTypes="AAAA">
                                      <p:cBhvr>
                                        <p:cTn id="10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1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Big picture – Linearizing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Linearizing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n-US" dirty="0"/>
              <a:t>Topic sentence 1</a:t>
            </a:r>
          </a:p>
          <a:p>
            <a:pPr lvl="1"/>
            <a:endParaRPr lang="en-US" dirty="0"/>
          </a:p>
          <a:p>
            <a:r>
              <a:rPr lang="en-US" dirty="0"/>
              <a:t>Topic sentence 3</a:t>
            </a:r>
          </a:p>
          <a:p>
            <a:pPr lvl="1"/>
            <a:endParaRPr lang="en-US" dirty="0"/>
          </a:p>
          <a:p>
            <a:r>
              <a:rPr lang="en-US" dirty="0"/>
              <a:t>Topic sentence 2</a:t>
            </a:r>
          </a:p>
          <a:p>
            <a:pPr lvl="1"/>
            <a:endParaRPr lang="en-US" dirty="0"/>
          </a:p>
          <a:p>
            <a:r>
              <a:rPr lang="en-US" dirty="0"/>
              <a:t>Topic sentence 4</a:t>
            </a:r>
          </a:p>
          <a:p>
            <a:pPr lvl="1"/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2895600" y="3429000"/>
            <a:ext cx="1905000" cy="838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Evaluate: 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Does the order make sense?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9BE8E80-A6A1-4DC4-8057-397ED1845A2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8469940"/>
      </p:ext>
    </p:extLst>
  </p:cSld>
  <p:clrMapOvr>
    <a:masterClrMapping/>
  </p:clrMapOvr>
  <p:transition advTm="1594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build="p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Big picture – Linearizing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Linearizing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n-US" dirty="0"/>
              <a:t>Topic sentence 1</a:t>
            </a:r>
          </a:p>
          <a:p>
            <a:pPr lvl="1"/>
            <a:endParaRPr lang="en-US" dirty="0"/>
          </a:p>
          <a:p>
            <a:r>
              <a:rPr lang="en-US" dirty="0"/>
              <a:t>Topic sentence 2</a:t>
            </a:r>
          </a:p>
          <a:p>
            <a:pPr lvl="1"/>
            <a:endParaRPr lang="en-US" dirty="0"/>
          </a:p>
          <a:p>
            <a:r>
              <a:rPr lang="en-US" dirty="0"/>
              <a:t>Topic sentence 3</a:t>
            </a:r>
          </a:p>
          <a:p>
            <a:pPr lvl="1"/>
            <a:endParaRPr lang="en-US" dirty="0"/>
          </a:p>
          <a:p>
            <a:r>
              <a:rPr lang="en-US" dirty="0"/>
              <a:t>Topic sentence 4</a:t>
            </a:r>
          </a:p>
          <a:p>
            <a:pPr lvl="1"/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2895600" y="3429000"/>
            <a:ext cx="1905000" cy="838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That’s better!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8ADF17FC-BD1D-48A1-9CD0-A332E4944C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430511"/>
      </p:ext>
    </p:extLst>
  </p:cSld>
  <p:clrMapOvr>
    <a:masterClrMapping/>
  </p:clrMapOvr>
  <p:transition advTm="243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3.4|6.7|3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2|9.4|6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16.3|11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3.4|8.1|3.9|1.8|5.9|11.8|13.3|4.4|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|3.1|5.5|12.1|5.2|2.6|2|5.3|4.1|6.2|7.2|6.1|7.6|5.1|1.1|6.3|1.1|2.2|4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9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6.3|7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8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4|6.9|4.9|3.5|2.7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109</TotalTime>
  <Words>966</Words>
  <Application>Microsoft Office PowerPoint</Application>
  <PresentationFormat>On-screen Show (4:3)</PresentationFormat>
  <Paragraphs>263</Paragraphs>
  <Slides>33</Slides>
  <Notes>0</Notes>
  <HiddenSlides>0</HiddenSlides>
  <MMClips>33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Calibri</vt:lpstr>
      <vt:lpstr>Candara</vt:lpstr>
      <vt:lpstr>Constantia</vt:lpstr>
      <vt:lpstr>Wingdings 2</vt:lpstr>
      <vt:lpstr>Flow</vt:lpstr>
      <vt:lpstr>Chapter 19 Prewriting</vt:lpstr>
      <vt:lpstr>Goals:</vt:lpstr>
      <vt:lpstr>Planning your masterpiece</vt:lpstr>
      <vt:lpstr>Getting the big picture</vt:lpstr>
      <vt:lpstr>Different artists, techniques</vt:lpstr>
      <vt:lpstr>Big picture</vt:lpstr>
      <vt:lpstr>Big picture – Brainstorming</vt:lpstr>
      <vt:lpstr>Big picture – Linearizing</vt:lpstr>
      <vt:lpstr>Big picture – Linearizing</vt:lpstr>
      <vt:lpstr>Big picture – Writing/Rewriting</vt:lpstr>
      <vt:lpstr>Big picture – Rewriting</vt:lpstr>
      <vt:lpstr>Initial Sketch: Argument structure outline</vt:lpstr>
      <vt:lpstr>From exemplars to sketch</vt:lpstr>
      <vt:lpstr>Which exemplar should I follow?</vt:lpstr>
      <vt:lpstr>Argument Structure Outline Exercise 19.1</vt:lpstr>
      <vt:lpstr>Argument structure outline</vt:lpstr>
      <vt:lpstr>Adding the Base Layer: Brainstorming</vt:lpstr>
      <vt:lpstr>Goal</vt:lpstr>
      <vt:lpstr>Many Methods</vt:lpstr>
      <vt:lpstr>Resources: UNC Chapel Hill</vt:lpstr>
      <vt:lpstr>Resources: Purdue</vt:lpstr>
      <vt:lpstr>Brainstorming (Exercise 19.2.1)</vt:lpstr>
      <vt:lpstr>Planning (Exercise 19.2.2)</vt:lpstr>
      <vt:lpstr>Placing the Main Elements: Linearizing</vt:lpstr>
      <vt:lpstr>Goal</vt:lpstr>
      <vt:lpstr>Consider Options</vt:lpstr>
      <vt:lpstr>Step 1 (Exercise 19.3.1)</vt:lpstr>
      <vt:lpstr>Step 2 (Exercise 19.3.2)</vt:lpstr>
      <vt:lpstr>Step 3 (Exercise 19.3.3)</vt:lpstr>
      <vt:lpstr>Step 4 (Exercise 19.3.4)</vt:lpstr>
      <vt:lpstr>Step 5 (Exercise 19.3.5)</vt:lpstr>
      <vt:lpstr>Evaluate your understanding</vt:lpstr>
      <vt:lpstr>Picture credits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19 Summary</dc:title>
  <dc:creator>Windows User</dc:creator>
  <cp:lastModifiedBy>Gerry Rau</cp:lastModifiedBy>
  <cp:revision>10</cp:revision>
  <dcterms:created xsi:type="dcterms:W3CDTF">2018-11-27T02:06:50Z</dcterms:created>
  <dcterms:modified xsi:type="dcterms:W3CDTF">2019-03-19T02:25:36Z</dcterms:modified>
</cp:coreProperties>
</file>