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2"/>
  </p:notesMasterIdLst>
  <p:sldIdLst>
    <p:sldId id="602" r:id="rId2"/>
    <p:sldId id="571" r:id="rId3"/>
    <p:sldId id="592" r:id="rId4"/>
    <p:sldId id="287" r:id="rId5"/>
    <p:sldId id="288" r:id="rId6"/>
    <p:sldId id="289" r:id="rId7"/>
    <p:sldId id="607" r:id="rId8"/>
    <p:sldId id="292" r:id="rId9"/>
    <p:sldId id="294" r:id="rId10"/>
    <p:sldId id="296" r:id="rId11"/>
    <p:sldId id="307" r:id="rId12"/>
    <p:sldId id="609" r:id="rId13"/>
    <p:sldId id="309" r:id="rId14"/>
    <p:sldId id="310" r:id="rId15"/>
    <p:sldId id="311" r:id="rId16"/>
    <p:sldId id="312" r:id="rId17"/>
    <p:sldId id="313" r:id="rId18"/>
    <p:sldId id="314" r:id="rId19"/>
    <p:sldId id="611" r:id="rId20"/>
    <p:sldId id="317" r:id="rId21"/>
    <p:sldId id="318" r:id="rId22"/>
    <p:sldId id="319" r:id="rId23"/>
    <p:sldId id="613" r:id="rId24"/>
    <p:sldId id="321" r:id="rId25"/>
    <p:sldId id="375" r:id="rId26"/>
    <p:sldId id="322" r:id="rId27"/>
    <p:sldId id="326" r:id="rId28"/>
    <p:sldId id="327" r:id="rId29"/>
    <p:sldId id="328" r:id="rId30"/>
    <p:sldId id="329" r:id="rId31"/>
    <p:sldId id="330" r:id="rId32"/>
    <p:sldId id="332" r:id="rId33"/>
    <p:sldId id="615" r:id="rId34"/>
    <p:sldId id="337" r:id="rId35"/>
    <p:sldId id="339" r:id="rId36"/>
    <p:sldId id="340" r:id="rId37"/>
    <p:sldId id="341" r:id="rId38"/>
    <p:sldId id="345" r:id="rId39"/>
    <p:sldId id="617" r:id="rId40"/>
    <p:sldId id="350" r:id="rId41"/>
    <p:sldId id="351" r:id="rId42"/>
    <p:sldId id="352" r:id="rId43"/>
    <p:sldId id="353" r:id="rId44"/>
    <p:sldId id="619" r:id="rId45"/>
    <p:sldId id="359" r:id="rId46"/>
    <p:sldId id="360" r:id="rId47"/>
    <p:sldId id="362" r:id="rId48"/>
    <p:sldId id="621" r:id="rId49"/>
    <p:sldId id="364" r:id="rId50"/>
    <p:sldId id="623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87C9D-DEAA-4443-A500-F732721F5A2C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3F362-87C0-4F3B-97D1-596897BCD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62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B4F2-3380-4A44-A5E9-F416A5D716F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51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4F02-18B5-483B-AA05-4973C38353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68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6C00-52A3-4634-97A7-33A6B93AD3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264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C53E-DEFC-410B-A9E9-7968887D97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91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C3EB-7D01-492E-9D45-0A71A6C3E7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014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F049-9833-4F07-9613-6B3FF36BB5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38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7181-0CA1-43B7-B4F8-F978D6B957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76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35FE-C12F-480B-A31D-9803CC27E0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700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00EF-0198-4198-91C7-5EE767AC25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45107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CFA4-90A6-45EB-846F-B957A0ABF8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94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EC5CA-A74D-4DF5-9A16-798D753DA6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35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7BE3D6-3A94-4762-89AC-D0E39908F4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57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4a"/><Relationship Id="rId2" Type="http://schemas.microsoft.com/office/2007/relationships/media" Target="../media/media41.m4a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m4a"/><Relationship Id="rId2" Type="http://schemas.microsoft.com/office/2007/relationships/media" Target="../media/media43.m4a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m4a"/><Relationship Id="rId2" Type="http://schemas.microsoft.com/office/2007/relationships/media" Target="../media/media46.m4a"/><Relationship Id="rId1" Type="http://schemas.openxmlformats.org/officeDocument/2006/relationships/tags" Target="../tags/tag2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m4a"/><Relationship Id="rId2" Type="http://schemas.microsoft.com/office/2007/relationships/media" Target="../media/media47.m4a"/><Relationship Id="rId1" Type="http://schemas.openxmlformats.org/officeDocument/2006/relationships/tags" Target="../tags/tag2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9.m4a"/><Relationship Id="rId2" Type="http://schemas.microsoft.com/office/2007/relationships/media" Target="../media/media49.m4a"/><Relationship Id="rId1" Type="http://schemas.openxmlformats.org/officeDocument/2006/relationships/tags" Target="../tags/tag2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AE1996-E57E-4E0A-9880-1CD9820F8A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Chapter 17</a:t>
            </a:r>
            <a:br>
              <a:rPr lang="en-US" dirty="0"/>
            </a:br>
            <a:r>
              <a:rPr lang="en-US" sz="4000" dirty="0"/>
              <a:t>Principles for successful email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AAA5504-3237-4D9B-9293-35CB332DF6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Writing for Engineering and Science Students:</a:t>
            </a:r>
            <a:br>
              <a:rPr lang="en-US" dirty="0"/>
            </a:br>
            <a:r>
              <a:rPr lang="en-US" dirty="0"/>
              <a:t>Staking your Claim</a:t>
            </a:r>
          </a:p>
          <a:p>
            <a:r>
              <a:rPr lang="en-US" dirty="0"/>
              <a:t>Gerald Rau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72919-D789-458F-BFD1-E3F0FB554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7CA95E-B7E0-4F31-A578-1EB0A8F477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18056"/>
      </p:ext>
    </p:extLst>
  </p:cSld>
  <p:clrMapOvr>
    <a:masterClrMapping/>
  </p:clrMapOvr>
  <p:transition advTm="63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 3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en-US" dirty="0"/>
              <a:t>Send it to the right person</a:t>
            </a:r>
          </a:p>
          <a:p>
            <a:pPr lvl="1"/>
            <a:r>
              <a:rPr lang="en-US" dirty="0"/>
              <a:t>Do check the addressee before hitting ‘send’</a:t>
            </a:r>
          </a:p>
          <a:p>
            <a:pPr lvl="1"/>
            <a:r>
              <a:rPr lang="en-US" dirty="0"/>
              <a:t>Do not ‘reply all’ unless necessary</a:t>
            </a:r>
          </a:p>
          <a:p>
            <a:pPr marL="393192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B86D02C-6BDF-4A80-822A-82074570A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18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876">
        <p:fade/>
      </p:transition>
    </mc:Choice>
    <mc:Fallback>
      <p:transition spd="med" advTm="98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 4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4"/>
            </a:pPr>
            <a:r>
              <a:rPr lang="en-US" dirty="0"/>
              <a:t>Be careful what you say</a:t>
            </a:r>
          </a:p>
          <a:p>
            <a:endParaRPr lang="en-US" dirty="0"/>
          </a:p>
          <a:p>
            <a:r>
              <a:rPr lang="en-US" dirty="0"/>
              <a:t>An email is a written record, easily spread</a:t>
            </a:r>
          </a:p>
          <a:p>
            <a:r>
              <a:rPr lang="en-US" dirty="0"/>
              <a:t>It may even wind up being a classroom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0C9A65E-3BDD-4DB7-AADC-EF4FDAE576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9604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446">
        <p:fade/>
      </p:transition>
    </mc:Choice>
    <mc:Fallback>
      <p:transition spd="med" advTm="154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Position and imposition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17.3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BA7A8AD-0BA2-498C-A286-C2C2A50B1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46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297">
        <p:circle/>
      </p:transition>
    </mc:Choice>
    <mc:Fallback>
      <p:transition spd="slow" advTm="629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Formality</a:t>
            </a:r>
            <a:r>
              <a:rPr lang="en-US" sz="2000" dirty="0"/>
              <a:t> (Fig 17.2)</a:t>
            </a:r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2355" y="1935163"/>
            <a:ext cx="5799289" cy="438943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14D3A3C-6658-4513-899E-36F1A3264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75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436">
        <p:fade/>
      </p:transition>
    </mc:Choice>
    <mc:Fallback>
      <p:transition spd="med" advTm="104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304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Writing to someone with more power</a:t>
            </a:r>
          </a:p>
          <a:p>
            <a:pPr lvl="1"/>
            <a:r>
              <a:rPr lang="en-US" dirty="0"/>
              <a:t>Student to Professor</a:t>
            </a:r>
          </a:p>
          <a:p>
            <a:pPr lvl="1"/>
            <a:r>
              <a:rPr lang="en-US" dirty="0"/>
              <a:t>Professor to Chair or Dean</a:t>
            </a:r>
          </a:p>
          <a:p>
            <a:pPr lvl="1"/>
            <a:r>
              <a:rPr lang="en-US" dirty="0"/>
              <a:t>Professor to Senior scholar</a:t>
            </a:r>
          </a:p>
          <a:p>
            <a:pPr lvl="1"/>
            <a:r>
              <a:rPr lang="en-US" dirty="0"/>
              <a:t>Professor to Journal editor</a:t>
            </a:r>
          </a:p>
          <a:p>
            <a:pPr lvl="1"/>
            <a:endParaRPr lang="en-US" dirty="0"/>
          </a:p>
          <a:p>
            <a:r>
              <a:rPr lang="en-US" dirty="0"/>
              <a:t>Writing to equal</a:t>
            </a:r>
          </a:p>
          <a:p>
            <a:endParaRPr lang="en-US" dirty="0"/>
          </a:p>
          <a:p>
            <a:r>
              <a:rPr lang="en-US" dirty="0"/>
              <a:t>Writing to someone with less power</a:t>
            </a:r>
          </a:p>
          <a:p>
            <a:pPr lvl="1"/>
            <a:r>
              <a:rPr lang="en-US" dirty="0"/>
              <a:t>Professor to Student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Content Placeholder 5"/>
          <p:cNvPicPr>
            <a:picLocks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44" b="97848" l="1629" r="33835"/>
                    </a14:imgEffect>
                  </a14:imgLayer>
                </a14:imgProps>
              </a:ext>
            </a:extLst>
          </a:blip>
          <a:srcRect r="65615"/>
          <a:stretch/>
        </p:blipFill>
        <p:spPr>
          <a:xfrm>
            <a:off x="6248400" y="204937"/>
            <a:ext cx="2895600" cy="637387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380C397-15FD-4965-B792-B484FC8EA6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78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3128">
        <p:fade/>
      </p:transition>
    </mc:Choice>
    <mc:Fallback>
      <p:transition spd="med" advTm="231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22865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Writing to someone you do not know</a:t>
            </a:r>
          </a:p>
          <a:p>
            <a:pPr lvl="1"/>
            <a:r>
              <a:rPr lang="en-US" dirty="0"/>
              <a:t>Journal editor</a:t>
            </a:r>
          </a:p>
          <a:p>
            <a:pPr lvl="1"/>
            <a:r>
              <a:rPr lang="en-US" dirty="0"/>
              <a:t>Senior scholar</a:t>
            </a:r>
          </a:p>
          <a:p>
            <a:pPr lvl="1"/>
            <a:endParaRPr lang="en-US" dirty="0"/>
          </a:p>
          <a:p>
            <a:r>
              <a:rPr lang="en-US" dirty="0"/>
              <a:t>Writing to someone you know</a:t>
            </a:r>
          </a:p>
          <a:p>
            <a:pPr lvl="1"/>
            <a:r>
              <a:rPr lang="en-US" dirty="0"/>
              <a:t>Professor</a:t>
            </a:r>
          </a:p>
          <a:p>
            <a:pPr lvl="1"/>
            <a:endParaRPr lang="en-US" dirty="0"/>
          </a:p>
          <a:p>
            <a:r>
              <a:rPr lang="en-US" dirty="0"/>
              <a:t>Writing to someone you know well</a:t>
            </a:r>
          </a:p>
          <a:p>
            <a:pPr lvl="1"/>
            <a:r>
              <a:rPr lang="en-US" dirty="0"/>
              <a:t>Advisor</a:t>
            </a:r>
          </a:p>
          <a:p>
            <a:pPr lvl="1"/>
            <a:r>
              <a:rPr lang="en-US" dirty="0"/>
              <a:t>Friend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Content Placeholder 5"/>
          <p:cNvPicPr>
            <a:picLocks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16" b="100000" l="32832" r="65288"/>
                    </a14:imgEffect>
                  </a14:imgLayer>
                </a14:imgProps>
              </a:ext>
            </a:extLst>
          </a:blip>
          <a:srcRect l="33641" t="8351" r="34571" b="1760"/>
          <a:stretch/>
        </p:blipFill>
        <p:spPr>
          <a:xfrm>
            <a:off x="6397625" y="761892"/>
            <a:ext cx="2670175" cy="571510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98B6616-F4E6-4FB9-A8A4-488F72CF6F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099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375">
        <p:fade/>
      </p:transition>
    </mc:Choice>
    <mc:Fallback>
      <p:transition spd="med" advTm="103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Imposition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99247" y="2248347"/>
            <a:ext cx="8063753" cy="3877815"/>
          </a:xfrm>
        </p:spPr>
        <p:txBody>
          <a:bodyPr/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dirty="0">
                <a:solidFill>
                  <a:schemeClr val="tx1"/>
                </a:solidFill>
                <a:cs typeface="Arial" charset="0"/>
              </a:rPr>
              <a:t>Impose: </a:t>
            </a: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en-US" altLang="en-US" dirty="0">
                <a:solidFill>
                  <a:schemeClr val="tx1"/>
                </a:solidFill>
                <a:cs typeface="Arial" charset="0"/>
              </a:rPr>
              <a:t>force (an unwelcome decision or ruling) on someone.</a:t>
            </a: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en-US" altLang="en-US" dirty="0">
                <a:solidFill>
                  <a:schemeClr val="tx1"/>
                </a:solidFill>
                <a:cs typeface="Arial" charset="0"/>
              </a:rPr>
              <a:t>take advantage of someone by demanding their attention or commitment.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Frame 8"/>
          <p:cNvSpPr/>
          <p:nvPr/>
        </p:nvSpPr>
        <p:spPr>
          <a:xfrm>
            <a:off x="1181100" y="3429000"/>
            <a:ext cx="6896100" cy="914400"/>
          </a:xfrm>
          <a:prstGeom prst="frame">
            <a:avLst>
              <a:gd name="adj1" fmla="val 28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E43972-E197-4C18-83B6-82C8A8CB32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6904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431">
        <p:fade/>
      </p:transition>
    </mc:Choice>
    <mc:Fallback>
      <p:transition spd="med" advTm="114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Imposition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53345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Request, Invitation or Apology</a:t>
            </a:r>
          </a:p>
          <a:p>
            <a:pPr lvl="1"/>
            <a:r>
              <a:rPr lang="en-US" dirty="0"/>
              <a:t>Extended time commitment</a:t>
            </a:r>
          </a:p>
          <a:p>
            <a:pPr lvl="1"/>
            <a:r>
              <a:rPr lang="en-US" dirty="0"/>
              <a:t>Request or invitation can occur alone</a:t>
            </a:r>
          </a:p>
          <a:p>
            <a:pPr lvl="1"/>
            <a:r>
              <a:rPr lang="en-US" dirty="0"/>
              <a:t>Apology linked to request</a:t>
            </a:r>
          </a:p>
          <a:p>
            <a:pPr lvl="2"/>
            <a:r>
              <a:rPr lang="en-US" dirty="0"/>
              <a:t>I apologize that I cannot do X, may I do Y?</a:t>
            </a:r>
          </a:p>
          <a:p>
            <a:pPr lvl="1"/>
            <a:endParaRPr lang="en-US" dirty="0"/>
          </a:p>
          <a:p>
            <a:r>
              <a:rPr lang="en-US" dirty="0"/>
              <a:t>Quick response</a:t>
            </a:r>
          </a:p>
          <a:p>
            <a:pPr lvl="1"/>
            <a:r>
              <a:rPr lang="en-US" dirty="0"/>
              <a:t>Time necessary to think and respond</a:t>
            </a:r>
          </a:p>
          <a:p>
            <a:pPr lvl="1"/>
            <a:endParaRPr lang="en-US" dirty="0"/>
          </a:p>
          <a:p>
            <a:r>
              <a:rPr lang="en-US" dirty="0"/>
              <a:t>Conveying information</a:t>
            </a:r>
          </a:p>
          <a:p>
            <a:pPr lvl="1"/>
            <a:r>
              <a:rPr lang="en-US" dirty="0"/>
              <a:t>Time to read email, no need for response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Content Placeholder 5"/>
          <p:cNvPicPr>
            <a:picLocks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13" b="99338" l="65539" r="97744"/>
                    </a14:imgEffect>
                  </a14:imgLayer>
                </a14:imgProps>
              </a:ext>
            </a:extLst>
          </a:blip>
          <a:srcRect l="65801" t="7163"/>
          <a:stretch/>
        </p:blipFill>
        <p:spPr>
          <a:xfrm>
            <a:off x="6324600" y="736562"/>
            <a:ext cx="2895600" cy="594945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F03A69E-D1D6-4BBC-B2CF-0A287D318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70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864">
        <p:fade/>
      </p:transition>
    </mc:Choice>
    <mc:Fallback>
      <p:transition spd="med" advTm="138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Formality</a:t>
            </a:r>
            <a:r>
              <a:rPr lang="en-US" sz="2000" dirty="0"/>
              <a:t> (Fig 17.2)</a:t>
            </a:r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636278" y="1935163"/>
            <a:ext cx="5871444" cy="4421187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Donut 1"/>
          <p:cNvSpPr/>
          <p:nvPr/>
        </p:nvSpPr>
        <p:spPr>
          <a:xfrm>
            <a:off x="2209800" y="4480560"/>
            <a:ext cx="914400" cy="548640"/>
          </a:xfrm>
          <a:prstGeom prst="donut">
            <a:avLst>
              <a:gd name="adj" fmla="val 106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Donut 4"/>
          <p:cNvSpPr/>
          <p:nvPr/>
        </p:nvSpPr>
        <p:spPr>
          <a:xfrm>
            <a:off x="4114800" y="5486400"/>
            <a:ext cx="914400" cy="548640"/>
          </a:xfrm>
          <a:prstGeom prst="donut">
            <a:avLst>
              <a:gd name="adj" fmla="val 106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Donut 6"/>
          <p:cNvSpPr/>
          <p:nvPr/>
        </p:nvSpPr>
        <p:spPr>
          <a:xfrm>
            <a:off x="5943600" y="3520281"/>
            <a:ext cx="914400" cy="548640"/>
          </a:xfrm>
          <a:prstGeom prst="donut">
            <a:avLst>
              <a:gd name="adj" fmla="val 106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" name="Right Arrow 2"/>
          <p:cNvSpPr/>
          <p:nvPr/>
        </p:nvSpPr>
        <p:spPr>
          <a:xfrm flipH="1">
            <a:off x="6858000" y="3200400"/>
            <a:ext cx="1981200" cy="1181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Highest determines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2F0056A-76C6-44F7-B362-860FB0B0BA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7167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814">
        <p:fade/>
      </p:transition>
    </mc:Choice>
    <mc:Fallback>
      <p:transition spd="med" advTm="198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7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Five factors affecting email success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17.4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0DFB07-6DFF-435B-ACC5-0D7A1B995D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76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609">
        <p:circle/>
      </p:transition>
    </mc:Choice>
    <mc:Fallback>
      <p:transition spd="slow" advTm="560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8B78-FB41-4ED2-A04B-EEED5139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Goals: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82CC-7528-47E5-8944-44072D6A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What are four basic principles of email etiquette?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factors interact in determining the level of formality appropriate for an email?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meant by terms of address, and why are these important in email success?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can terms of address be used to negotiate a closer relationship?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might affect your choice of where in an email to state a request?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can you decide how much information to include?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the simplest method for reducing the imposition of your request?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are details like grammar and spelling the least important factor in email success when using English as a lingua franca?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CEC55-4D6D-4128-A21D-FA1E17D5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2502056-D1DF-4ED0-8EA1-B86C87ABBB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2143741"/>
      </p:ext>
    </p:extLst>
  </p:cSld>
  <p:clrMapOvr>
    <a:masterClrMapping/>
  </p:clrMapOvr>
  <p:transition advTm="3956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Communicative Success</a:t>
            </a:r>
            <a:r>
              <a:rPr lang="en-US" sz="2000" dirty="0"/>
              <a:t> (Table 17.2)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/>
          </p:nvPr>
        </p:nvGraphicFramePr>
        <p:xfrm>
          <a:off x="698500" y="2247900"/>
          <a:ext cx="2582333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2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Factors affecting success</a:t>
                      </a:r>
                      <a:endParaRPr lang="en-US" sz="24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1. Terms of address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2. Justifying your request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3. Amount of information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4. Reducing imposition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5. Attention to detail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4665F7-259D-41AC-9D32-D14151095E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47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114">
        <p:fade/>
      </p:transition>
    </mc:Choice>
    <mc:Fallback>
      <p:transition spd="med" advTm="51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Communicative Success</a:t>
            </a:r>
            <a:r>
              <a:rPr lang="en-US" sz="2000" dirty="0"/>
              <a:t> (Table 17.2)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/>
          </p:nvPr>
        </p:nvGraphicFramePr>
        <p:xfrm>
          <a:off x="698500" y="2247900"/>
          <a:ext cx="5164666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2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2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Factors affecting success</a:t>
                      </a:r>
                      <a:endParaRPr lang="en-US" sz="24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Communication principle</a:t>
                      </a:r>
                      <a:endParaRPr lang="en-US" sz="24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1. Terms of address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Relationship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2. Justifying your request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Cooperation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3. Amount of information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Clarity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4. Reducing imposition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Politeness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5. Attention to detail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Intelligibility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75F4513-60BF-4866-86C2-EA9D2A36E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01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714">
        <p:fade/>
      </p:transition>
    </mc:Choice>
    <mc:Fallback>
      <p:transition spd="med" advTm="117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Communicative Success</a:t>
            </a:r>
            <a:r>
              <a:rPr lang="en-US" sz="2000" dirty="0"/>
              <a:t> (Table 17.2)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/>
          </p:nvPr>
        </p:nvGraphicFramePr>
        <p:xfrm>
          <a:off x="698500" y="2247900"/>
          <a:ext cx="7746999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2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2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82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Factors affecting success</a:t>
                      </a:r>
                      <a:endParaRPr lang="en-US" sz="24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Communication principle</a:t>
                      </a:r>
                      <a:endParaRPr lang="en-US" sz="24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Cambria"/>
                          <a:ea typeface="MS Mincho"/>
                          <a:cs typeface="Times New Roman"/>
                        </a:rPr>
                        <a:t>Related writing principle </a:t>
                      </a:r>
                      <a:endParaRPr lang="en-US" sz="24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1. Terms of address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Relationship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Fitting in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2. Justifying your request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Cooperation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Argument structure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3. Amount of information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Clarity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Coherence, Conciseness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4. Reducing imposition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Politeness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Connection, Connotation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5. Attention to detail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Intelligibility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Correctness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7620000" y="4419600"/>
            <a:ext cx="228600" cy="1905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039100" y="4953000"/>
            <a:ext cx="10668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5 of the 7 Cs of Change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4C0F9DD-B6D6-49DF-9DCD-B07479656F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6945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167">
        <p:fade/>
      </p:transition>
    </mc:Choice>
    <mc:Fallback>
      <p:transition spd="med" advTm="151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Terms of address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17.4.1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220750E-2276-43B6-81E3-BCD95B97F0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630464"/>
              </p:ext>
            </p:extLst>
          </p:nvPr>
        </p:nvGraphicFramePr>
        <p:xfrm>
          <a:off x="688848" y="4104836"/>
          <a:ext cx="76962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Factors affecting success</a:t>
                      </a:r>
                      <a:endParaRPr lang="en-US" sz="24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Communication principle</a:t>
                      </a:r>
                      <a:endParaRPr lang="en-US" sz="24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Related writing principle </a:t>
                      </a:r>
                      <a:endParaRPr lang="en-US" sz="24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1. Terms of address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Relationship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Fitting in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71E5E53-CAA9-4E5E-87DD-FC5A6E478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9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925">
        <p:circle/>
      </p:transition>
    </mc:Choice>
    <mc:Fallback>
      <p:transition spd="slow" advTm="292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Terms of Address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68353"/>
          </a:xfrm>
        </p:spPr>
        <p:txBody>
          <a:bodyPr>
            <a:normAutofit/>
          </a:bodyPr>
          <a:lstStyle/>
          <a:p>
            <a:r>
              <a:rPr lang="en-US" dirty="0"/>
              <a:t>Terms of Address (Relationship)</a:t>
            </a:r>
          </a:p>
          <a:p>
            <a:pPr lvl="1"/>
            <a:r>
              <a:rPr lang="en-US" dirty="0"/>
              <a:t>Salutation, closing</a:t>
            </a:r>
          </a:p>
          <a:p>
            <a:pPr lvl="1"/>
            <a:r>
              <a:rPr lang="en-US" dirty="0"/>
              <a:t>Appropriate to required level of formality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3E177C-06DE-4643-8BAF-DD2AD95A4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84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134">
        <p:fade/>
      </p:transition>
    </mc:Choice>
    <mc:Fallback>
      <p:transition spd="med" advTm="131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terms of address reflect or negotiate relationship?</a:t>
            </a:r>
          </a:p>
          <a:p>
            <a:pPr lvl="1"/>
            <a:r>
              <a:rPr lang="en-US" dirty="0"/>
              <a:t>Salutation: </a:t>
            </a:r>
          </a:p>
          <a:p>
            <a:pPr lvl="1"/>
            <a:r>
              <a:rPr lang="en-US" dirty="0"/>
              <a:t>Closing: 	</a:t>
            </a:r>
          </a:p>
          <a:p>
            <a:pPr lvl="1"/>
            <a:endParaRPr lang="en-US" dirty="0"/>
          </a:p>
          <a:p>
            <a:r>
              <a:rPr lang="en-US" dirty="0"/>
              <a:t>Salutation: Reflect what exists</a:t>
            </a:r>
          </a:p>
          <a:p>
            <a:r>
              <a:rPr lang="en-US" dirty="0"/>
              <a:t>Closing: Negotiate possible change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F8705BF-0A48-448A-B7CA-F104299C28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308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258">
        <p:fade/>
      </p:transition>
    </mc:Choice>
    <mc:Fallback>
      <p:transition spd="med" advTm="122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Salutation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tabLst>
                <a:tab pos="2286000" algn="ctr"/>
                <a:tab pos="3429000" algn="ctr"/>
                <a:tab pos="4343400" algn="ctr"/>
              </a:tabLst>
            </a:pPr>
            <a:r>
              <a:rPr lang="en-US" dirty="0"/>
              <a:t>Salutation = Greeting</a:t>
            </a:r>
          </a:p>
          <a:p>
            <a:pPr>
              <a:tabLst>
                <a:tab pos="2286000" algn="ctr"/>
                <a:tab pos="3429000" algn="ctr"/>
                <a:tab pos="4343400" algn="ctr"/>
              </a:tabLst>
            </a:pPr>
            <a:r>
              <a:rPr lang="en-US" dirty="0"/>
              <a:t>Show respect appropriate to relationship</a:t>
            </a:r>
          </a:p>
          <a:p>
            <a:pPr>
              <a:tabLst>
                <a:tab pos="2286000" algn="ctr"/>
                <a:tab pos="3429000" algn="ctr"/>
                <a:tab pos="4343400" algn="ctr"/>
              </a:tabLst>
            </a:pPr>
            <a:endParaRPr lang="en-US" dirty="0"/>
          </a:p>
          <a:p>
            <a:pPr>
              <a:tabLst>
                <a:tab pos="2514600" algn="ctr"/>
                <a:tab pos="4114800" algn="ctr"/>
                <a:tab pos="5715000" algn="ctr"/>
              </a:tabLst>
            </a:pPr>
            <a:r>
              <a:rPr lang="en-US" dirty="0"/>
              <a:t>Example: 	Dear 	Professor 	Rau</a:t>
            </a:r>
          </a:p>
          <a:p>
            <a:pPr>
              <a:tabLst>
                <a:tab pos="2514600" algn="ctr"/>
                <a:tab pos="4114800" algn="ctr"/>
                <a:tab pos="5715000" algn="ctr"/>
              </a:tabLst>
            </a:pPr>
            <a:r>
              <a:rPr lang="en-US" dirty="0"/>
              <a:t>Format: 	1 Address 	2 Title	 3 Name</a:t>
            </a:r>
          </a:p>
          <a:p>
            <a:pPr>
              <a:tabLst>
                <a:tab pos="2514600" algn="ctr"/>
                <a:tab pos="4114800" algn="ctr"/>
                <a:tab pos="5715000" algn="ctr"/>
              </a:tabLst>
            </a:pPr>
            <a:endParaRPr lang="en-US" dirty="0"/>
          </a:p>
          <a:p>
            <a:pPr>
              <a:tabLst>
                <a:tab pos="2514600" algn="ctr"/>
                <a:tab pos="4114800" algn="ctr"/>
                <a:tab pos="5715000" algn="ctr"/>
              </a:tabLst>
            </a:pPr>
            <a:r>
              <a:rPr lang="en-US" dirty="0"/>
              <a:t>All have a range in formality: See Table 17.3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Frame 4"/>
          <p:cNvSpPr/>
          <p:nvPr/>
        </p:nvSpPr>
        <p:spPr>
          <a:xfrm>
            <a:off x="2286000" y="3352800"/>
            <a:ext cx="1524000" cy="1066800"/>
          </a:xfrm>
          <a:prstGeom prst="frame">
            <a:avLst>
              <a:gd name="adj1" fmla="val 62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Frame 5"/>
          <p:cNvSpPr/>
          <p:nvPr/>
        </p:nvSpPr>
        <p:spPr>
          <a:xfrm>
            <a:off x="3810000" y="3352800"/>
            <a:ext cx="1828800" cy="1066800"/>
          </a:xfrm>
          <a:prstGeom prst="frame">
            <a:avLst>
              <a:gd name="adj1" fmla="val 62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Frame 6"/>
          <p:cNvSpPr/>
          <p:nvPr/>
        </p:nvSpPr>
        <p:spPr>
          <a:xfrm>
            <a:off x="5638800" y="3352800"/>
            <a:ext cx="1447800" cy="1066800"/>
          </a:xfrm>
          <a:prstGeom prst="frame">
            <a:avLst>
              <a:gd name="adj1" fmla="val 62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D287945-7CC5-43B8-A536-7DC76428A4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7988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458">
        <p:fade/>
      </p:transition>
    </mc:Choice>
    <mc:Fallback>
      <p:transition spd="med" advTm="194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Salutations </a:t>
            </a:r>
            <a:r>
              <a:rPr lang="en-US" sz="2000" dirty="0"/>
              <a:t>(Table 17.3)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698500" y="1981200"/>
          <a:ext cx="7747000" cy="448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35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Formality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Address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Title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Name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Formal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Dear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President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Dean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Professor/Prof.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Dr./Mr./Ms.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Family name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Family name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Family name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Family name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Informal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Hello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Hi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Professor/Prof.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Professor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Family name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-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Given name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Very informal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-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Professor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-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-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Given name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Inappropriate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Dear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Hello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Hi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Professor/Prof.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Professor/Prof.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-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Teacher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Teacher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Given name + Family name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Given name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Family name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Family name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Up Arrow 6"/>
          <p:cNvSpPr/>
          <p:nvPr/>
        </p:nvSpPr>
        <p:spPr>
          <a:xfrm>
            <a:off x="165100" y="2362200"/>
            <a:ext cx="533400" cy="2743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&quot;No&quot; Symbol 7"/>
          <p:cNvSpPr/>
          <p:nvPr/>
        </p:nvSpPr>
        <p:spPr>
          <a:xfrm flipH="1">
            <a:off x="990600" y="5432425"/>
            <a:ext cx="914400" cy="914400"/>
          </a:xfrm>
          <a:prstGeom prst="noSmoking">
            <a:avLst>
              <a:gd name="adj" fmla="val 104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D754C1-3E8B-408E-8E57-6383646EE2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11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814">
        <p:fade/>
      </p:transition>
    </mc:Choice>
    <mc:Fallback>
      <p:transition spd="med" advTm="138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Salutation: Avoid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Dear Teacher</a:t>
            </a:r>
          </a:p>
          <a:p>
            <a:pPr lvl="1"/>
            <a:r>
              <a:rPr lang="en-US" dirty="0"/>
              <a:t>Mix of Chinese/English</a:t>
            </a:r>
          </a:p>
          <a:p>
            <a:r>
              <a:rPr lang="en-US" dirty="0"/>
              <a:t>Dear Dr. Gerald Rau</a:t>
            </a:r>
          </a:p>
          <a:p>
            <a:pPr lvl="1"/>
            <a:r>
              <a:rPr lang="en-US" dirty="0"/>
              <a:t>First or title and family name, not both</a:t>
            </a:r>
          </a:p>
          <a:p>
            <a:r>
              <a:rPr lang="en-US" dirty="0"/>
              <a:t>Dear Prof. Gerry</a:t>
            </a:r>
          </a:p>
          <a:p>
            <a:pPr lvl="1"/>
            <a:r>
              <a:rPr lang="en-US" dirty="0"/>
              <a:t>Titles attached to family name, not given</a:t>
            </a:r>
          </a:p>
          <a:p>
            <a:r>
              <a:rPr lang="en-US" dirty="0"/>
              <a:t>Dear Rau</a:t>
            </a:r>
          </a:p>
          <a:p>
            <a:pPr lvl="1"/>
            <a:r>
              <a:rPr lang="en-US" dirty="0"/>
              <a:t>Doesn’t work in any language</a:t>
            </a:r>
          </a:p>
          <a:p>
            <a:pPr lvl="1"/>
            <a:r>
              <a:rPr lang="en-US" dirty="0"/>
              <a:t>Must use title with family name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&quot;No&quot; Symbol 4"/>
          <p:cNvSpPr/>
          <p:nvPr/>
        </p:nvSpPr>
        <p:spPr>
          <a:xfrm flipH="1">
            <a:off x="5029200" y="1021080"/>
            <a:ext cx="914400" cy="914400"/>
          </a:xfrm>
          <a:prstGeom prst="noSmoking">
            <a:avLst>
              <a:gd name="adj" fmla="val 104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7F05E69-1B98-45F4-9C89-9EF4281218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5571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803">
        <p:fade/>
      </p:transition>
    </mc:Choice>
    <mc:Fallback>
      <p:transition spd="med" advTm="268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Negotiate relationship</a:t>
            </a:r>
          </a:p>
          <a:p>
            <a:pPr lvl="1"/>
            <a:r>
              <a:rPr lang="en-US" dirty="0"/>
              <a:t>Do you want to encourage closeness (use less formal)</a:t>
            </a:r>
          </a:p>
          <a:p>
            <a:pPr lvl="1"/>
            <a:r>
              <a:rPr lang="en-US" dirty="0"/>
              <a:t>Do you want to remain distant (use more formal)</a:t>
            </a:r>
          </a:p>
          <a:p>
            <a:pPr>
              <a:tabLst>
                <a:tab pos="2286000" algn="ctr"/>
                <a:tab pos="3429000" algn="ctr"/>
                <a:tab pos="4343400" algn="ctr"/>
              </a:tabLst>
            </a:pPr>
            <a:endParaRPr lang="en-US" dirty="0"/>
          </a:p>
          <a:p>
            <a:pPr>
              <a:tabLst>
                <a:tab pos="2743200" algn="ctr"/>
                <a:tab pos="5029200" algn="ctr"/>
              </a:tabLst>
            </a:pPr>
            <a:r>
              <a:rPr lang="en-US" dirty="0"/>
              <a:t>Example: 	Sincerely, 	Professor Rau</a:t>
            </a:r>
          </a:p>
          <a:p>
            <a:pPr>
              <a:tabLst>
                <a:tab pos="2743200" algn="ctr"/>
                <a:tab pos="5029200" algn="ctr"/>
              </a:tabLst>
            </a:pPr>
            <a:r>
              <a:rPr lang="en-US" dirty="0"/>
              <a:t>Format: 	1 Closing,	2 Signature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Frame 4"/>
          <p:cNvSpPr/>
          <p:nvPr/>
        </p:nvSpPr>
        <p:spPr>
          <a:xfrm>
            <a:off x="2285999" y="3733800"/>
            <a:ext cx="2057402" cy="1066800"/>
          </a:xfrm>
          <a:prstGeom prst="frame">
            <a:avLst>
              <a:gd name="adj1" fmla="val 62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Frame 5"/>
          <p:cNvSpPr/>
          <p:nvPr/>
        </p:nvSpPr>
        <p:spPr>
          <a:xfrm>
            <a:off x="4343400" y="3733800"/>
            <a:ext cx="2438400" cy="1066800"/>
          </a:xfrm>
          <a:prstGeom prst="frame">
            <a:avLst>
              <a:gd name="adj1" fmla="val 62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3962855-9C03-4810-A4C0-77BA01705A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907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942">
        <p:fade/>
      </p:transition>
    </mc:Choice>
    <mc:Fallback>
      <p:transition spd="med" advTm="269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Importance of email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17.1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C6E15B5-3D24-47CD-AD9B-8F0CA2BEEF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66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675">
        <p:circle/>
      </p:transition>
    </mc:Choice>
    <mc:Fallback>
      <p:transition spd="slow" advTm="367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Closing </a:t>
            </a:r>
            <a:r>
              <a:rPr lang="en-US" sz="2000" dirty="0"/>
              <a:t>(Table 17.4)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98500" y="2247900"/>
          <a:ext cx="77470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3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Closing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Use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Most formal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Respectfully yours, Respectfully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Legal documents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Sincerely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General, emphasizing distance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Best wishes, Best regards, Best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General, emphasizing relationship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Cordially, Warmly, Warm regards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General, close relationship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Thank you, Take care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Informal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[no closing]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Very informal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Least formal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152400" y="2692019"/>
            <a:ext cx="533400" cy="289344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D6631F-2891-42DE-945A-DE6A74154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00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408">
        <p:fade/>
      </p:transition>
    </mc:Choice>
    <mc:Fallback>
      <p:transition spd="med" advTm="74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Signature </a:t>
            </a:r>
            <a:r>
              <a:rPr lang="en-US" sz="2000" dirty="0">
                <a:solidFill>
                  <a:schemeClr val="tx1"/>
                </a:solidFill>
              </a:rPr>
              <a:t>(Table 17.5)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98500" y="2247900"/>
          <a:ext cx="77470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3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Signature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Example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Most formal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Given name, Family name, Degree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Gerald Rau, Ph.D.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Title, Given name, Family name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Professor Gerald Rau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Title, Family name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Professor Rau, Dr. Rau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Given name, Family name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Gerald Rau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Given name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Gerald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Nickname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Gerry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Least formal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127000" y="2701544"/>
            <a:ext cx="533400" cy="288391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106235-8EFC-45BA-8A20-73BD91DE8A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54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999">
        <p:fade/>
      </p:transition>
    </mc:Choice>
    <mc:Fallback>
      <p:transition spd="med" advTm="79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Negotiating Relationship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Salutation: Initial relationship</a:t>
            </a:r>
          </a:p>
          <a:p>
            <a:r>
              <a:rPr lang="en-US" dirty="0"/>
              <a:t>Closing: Can be used to negotiate closer relationship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DA23539-B7C3-4D3F-9543-536819A81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80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233">
        <p:fade/>
      </p:transition>
    </mc:Choice>
    <mc:Fallback>
      <p:transition spd="med" advTm="72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Justifying your request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17.4.2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7623A30-A57E-4C0A-9232-AE5103FB8D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200291"/>
              </p:ext>
            </p:extLst>
          </p:nvPr>
        </p:nvGraphicFramePr>
        <p:xfrm>
          <a:off x="688848" y="4104836"/>
          <a:ext cx="76962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Factors affecting success</a:t>
                      </a:r>
                      <a:endParaRPr lang="en-US" sz="24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Communication principle</a:t>
                      </a:r>
                      <a:endParaRPr lang="en-US" sz="24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Related writing principle </a:t>
                      </a:r>
                      <a:endParaRPr lang="en-US" sz="24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2. Justifying your request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Cooperation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Argument structure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9FCB4BA-CDD5-47AA-8CEE-8BCAAC8A8C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8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16">
        <p:circle/>
      </p:transition>
    </mc:Choice>
    <mc:Fallback>
      <p:transition spd="slow" advTm="401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Justifying your Request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Email is an Argument</a:t>
            </a:r>
          </a:p>
          <a:p>
            <a:pPr lvl="1"/>
            <a:r>
              <a:rPr lang="en-US" dirty="0"/>
              <a:t>Parts</a:t>
            </a:r>
          </a:p>
          <a:p>
            <a:pPr lvl="2"/>
            <a:r>
              <a:rPr lang="en-US" dirty="0"/>
              <a:t>Claim 		(Request)</a:t>
            </a:r>
          </a:p>
          <a:p>
            <a:pPr lvl="2"/>
            <a:r>
              <a:rPr lang="en-US" dirty="0"/>
              <a:t>Support 	(Justification)</a:t>
            </a:r>
          </a:p>
          <a:p>
            <a:pPr lvl="1"/>
            <a:r>
              <a:rPr lang="en-US" dirty="0"/>
              <a:t>Order</a:t>
            </a:r>
          </a:p>
          <a:p>
            <a:pPr lvl="2"/>
            <a:r>
              <a:rPr lang="en-US" dirty="0"/>
              <a:t>Either can come first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660A5BE-1A38-4971-8313-5BE840165A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3309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3981">
        <p:fade/>
      </p:transition>
    </mc:Choice>
    <mc:Fallback>
      <p:transition spd="med" advTm="239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 of justification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Argument or justification first?</a:t>
            </a:r>
          </a:p>
          <a:p>
            <a:pPr lvl="1"/>
            <a:r>
              <a:rPr lang="en-US" dirty="0"/>
              <a:t>Justification first, then request (Asian style)</a:t>
            </a:r>
          </a:p>
          <a:p>
            <a:pPr lvl="1"/>
            <a:r>
              <a:rPr lang="en-US" dirty="0"/>
              <a:t>Request first, then justification (American style)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A1ACC9B-9B7B-40C6-97D8-27565F75F1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6476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175">
        <p:fade/>
      </p:transition>
    </mc:Choice>
    <mc:Fallback>
      <p:transition spd="med" advTm="161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of request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35480"/>
            <a:ext cx="8534400" cy="4389120"/>
          </a:xfrm>
        </p:spPr>
        <p:txBody>
          <a:bodyPr/>
          <a:lstStyle/>
          <a:p>
            <a:r>
              <a:rPr lang="en-US" dirty="0"/>
              <a:t>Comparison of email and research article</a:t>
            </a:r>
          </a:p>
          <a:p>
            <a:pPr lvl="1"/>
            <a:r>
              <a:rPr lang="en-US" dirty="0"/>
              <a:t>First paragraph functions as “Introduction”</a:t>
            </a:r>
          </a:p>
          <a:p>
            <a:pPr lvl="1"/>
            <a:r>
              <a:rPr lang="en-US" dirty="0"/>
              <a:t>Where should you put the request? </a:t>
            </a:r>
          </a:p>
          <a:p>
            <a:pPr lvl="2"/>
            <a:r>
              <a:rPr lang="en-US" dirty="0"/>
              <a:t>Like research aim, at end of Introduction = end of first paragraph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73E584F-2931-4DE3-B272-14B67D2B68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6811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831">
        <p:fade/>
      </p:transition>
    </mc:Choice>
    <mc:Fallback>
      <p:transition spd="med" advTm="278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for relationship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Request must be appropriate to relationship</a:t>
            </a:r>
          </a:p>
          <a:p>
            <a:pPr lvl="1"/>
            <a:r>
              <a:rPr lang="en-US" dirty="0"/>
              <a:t>Existing – usually no need to state</a:t>
            </a:r>
          </a:p>
          <a:p>
            <a:pPr lvl="1"/>
            <a:r>
              <a:rPr lang="en-US" dirty="0"/>
              <a:t>Non-existent – must first build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4DAEE04-C6F2-4E54-9765-42481A54F4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70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544">
        <p:fade/>
      </p:transition>
    </mc:Choice>
    <mc:Fallback>
      <p:transition spd="med" advTm="205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Imposition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Timeframe appropriate to amount of work involved</a:t>
            </a:r>
          </a:p>
          <a:p>
            <a:pPr lvl="1"/>
            <a:r>
              <a:rPr lang="en-US" dirty="0"/>
              <a:t>Remember they have other things planned</a:t>
            </a:r>
          </a:p>
          <a:p>
            <a:endParaRPr lang="en-US" dirty="0"/>
          </a:p>
          <a:p>
            <a:r>
              <a:rPr lang="en-US" dirty="0"/>
              <a:t>Leave final decision in their hands</a:t>
            </a:r>
          </a:p>
          <a:p>
            <a:pPr lvl="1"/>
            <a:r>
              <a:rPr lang="en-US" dirty="0"/>
              <a:t>‘If you can/could’ (expressed or implied)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275FC27-E8F0-471E-B98A-018657E7FE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01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747">
        <p:fade/>
      </p:transition>
    </mc:Choice>
    <mc:Fallback>
      <p:transition spd="med" advTm="197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Amount of information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7.4.3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ED43916-24EF-40D1-B7A0-2F5BD7453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207756"/>
              </p:ext>
            </p:extLst>
          </p:nvPr>
        </p:nvGraphicFramePr>
        <p:xfrm>
          <a:off x="688848" y="4104836"/>
          <a:ext cx="76962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Factors affecting success</a:t>
                      </a:r>
                      <a:endParaRPr lang="en-US" sz="24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Communication principle</a:t>
                      </a:r>
                      <a:endParaRPr lang="en-US" sz="24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Related writing principle </a:t>
                      </a:r>
                      <a:endParaRPr lang="en-US" sz="24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3. Amount of information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Clarity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Coherence, Conciseness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971626B-A549-45ED-BCBE-130A1493EF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21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413">
        <p:circle/>
      </p:transition>
    </mc:Choice>
    <mc:Fallback>
      <p:transition spd="slow" advTm="341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email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Main means of communication in academia</a:t>
            </a:r>
          </a:p>
          <a:p>
            <a:endParaRPr lang="en-US" dirty="0"/>
          </a:p>
          <a:p>
            <a:r>
              <a:rPr lang="en-US" dirty="0"/>
              <a:t>Medium, not genre (like paper and ink)</a:t>
            </a:r>
          </a:p>
          <a:p>
            <a:pPr lvl="1"/>
            <a:r>
              <a:rPr lang="en-US" dirty="0"/>
              <a:t>Formal requests</a:t>
            </a:r>
          </a:p>
          <a:p>
            <a:pPr lvl="1"/>
            <a:r>
              <a:rPr lang="en-US" dirty="0"/>
              <a:t>Communication with colleagues</a:t>
            </a:r>
          </a:p>
          <a:p>
            <a:pPr lvl="1"/>
            <a:r>
              <a:rPr lang="en-US" dirty="0"/>
              <a:t>Informal memos and notes</a:t>
            </a:r>
          </a:p>
        </p:txBody>
      </p:sp>
      <p:pic>
        <p:nvPicPr>
          <p:cNvPr id="6" name="Graphic 5" descr="Envelope">
            <a:extLst>
              <a:ext uri="{FF2B5EF4-FFF2-40B4-BE49-F238E27FC236}">
                <a16:creationId xmlns:a16="http://schemas.microsoft.com/office/drawing/2014/main" id="{32B3D63A-18D4-4B6A-A152-0260949A0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07808" y="1021080"/>
            <a:ext cx="914400" cy="9144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DD0ECE3-8EFD-4062-965C-EC936C9A60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5392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382">
        <p:fade/>
      </p:transition>
    </mc:Choice>
    <mc:Fallback>
      <p:transition spd="med" advTm="243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Amount of Information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68353"/>
          </a:xfrm>
        </p:spPr>
        <p:txBody>
          <a:bodyPr>
            <a:normAutofit/>
          </a:bodyPr>
          <a:lstStyle/>
          <a:p>
            <a:r>
              <a:rPr lang="en-US" dirty="0"/>
              <a:t>Clarity</a:t>
            </a:r>
          </a:p>
          <a:p>
            <a:pPr lvl="1"/>
            <a:r>
              <a:rPr lang="en-US" dirty="0"/>
              <a:t>Direct statement of purpose of email</a:t>
            </a:r>
          </a:p>
          <a:p>
            <a:pPr lvl="1"/>
            <a:r>
              <a:rPr lang="en-US" dirty="0"/>
              <a:t>Sufficient background information</a:t>
            </a:r>
          </a:p>
          <a:p>
            <a:endParaRPr lang="en-US" dirty="0"/>
          </a:p>
          <a:p>
            <a:r>
              <a:rPr lang="en-US" dirty="0"/>
              <a:t>Not too much or too little</a:t>
            </a:r>
          </a:p>
          <a:p>
            <a:pPr lvl="1"/>
            <a:r>
              <a:rPr lang="en-US" dirty="0"/>
              <a:t>Clear, concise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C1F424A-145B-4C1D-85FE-2806D5796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4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81">
        <p:fade/>
      </p:transition>
    </mc:Choice>
    <mc:Fallback>
      <p:transition spd="med" advTm="100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Identification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Mary, from your Technical Writing class …</a:t>
            </a:r>
          </a:p>
          <a:p>
            <a:endParaRPr lang="en-US" dirty="0"/>
          </a:p>
          <a:p>
            <a:r>
              <a:rPr lang="en-US" dirty="0"/>
              <a:t>Not necessary if recipient knows you</a:t>
            </a:r>
          </a:p>
          <a:p>
            <a:pPr lvl="1"/>
            <a:r>
              <a:rPr lang="en-US" dirty="0"/>
              <a:t>In contact list, unless writing from new email address</a:t>
            </a:r>
          </a:p>
          <a:p>
            <a:pPr lvl="1"/>
            <a:endParaRPr lang="en-US" dirty="0"/>
          </a:p>
          <a:p>
            <a:r>
              <a:rPr lang="en-US" dirty="0"/>
              <a:t>Necessary in a distant relationship</a:t>
            </a:r>
          </a:p>
          <a:p>
            <a:pPr lvl="1"/>
            <a:r>
              <a:rPr lang="en-US" dirty="0"/>
              <a:t>Establishes relationship or basis for relationship</a:t>
            </a:r>
          </a:p>
          <a:p>
            <a:pPr lvl="1"/>
            <a:r>
              <a:rPr lang="en-US" dirty="0"/>
              <a:t>I don’t know if you remember me, but we met when you spoke at Chung Cheng University last year.</a:t>
            </a:r>
            <a:endParaRPr lang="fr-F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8E2848-7BAD-4926-B987-C23E162CE2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9222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1233">
        <p:fade/>
      </p:transition>
    </mc:Choice>
    <mc:Fallback>
      <p:transition spd="med" advTm="312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Clear and Concise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Their time is precious</a:t>
            </a:r>
          </a:p>
          <a:p>
            <a:pPr lvl="1"/>
            <a:r>
              <a:rPr lang="en-US" dirty="0"/>
              <a:t>Reading email as well as fulfilling request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1" name="Graphic 10" descr="Watch">
            <a:extLst>
              <a:ext uri="{FF2B5EF4-FFF2-40B4-BE49-F238E27FC236}">
                <a16:creationId xmlns:a16="http://schemas.microsoft.com/office/drawing/2014/main" id="{CD58E875-2238-44B3-A533-C19E9921B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77540" y="3429000"/>
            <a:ext cx="2788920" cy="278892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980D983-EE54-4EB9-B0EA-838D41373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67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981">
        <p:fade/>
      </p:transition>
    </mc:Choice>
    <mc:Fallback>
      <p:transition spd="med" advTm="79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is Best?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cannot come to class tomorrow:</a:t>
            </a:r>
          </a:p>
          <a:p>
            <a:pPr lvl="1"/>
            <a:r>
              <a:rPr lang="en-US" dirty="0"/>
              <a:t>for personal reasons</a:t>
            </a:r>
          </a:p>
          <a:p>
            <a:pPr lvl="1"/>
            <a:r>
              <a:rPr lang="en-US" dirty="0"/>
              <a:t>because I need to take my mother to the doctor</a:t>
            </a:r>
          </a:p>
          <a:p>
            <a:pPr lvl="1"/>
            <a:r>
              <a:rPr lang="en-US" dirty="0"/>
              <a:t>because my mother has chronic arthritis, and can’t get around by herself, so I have to take her to see the doctor, and won’t be able to get a bus back in time to make it to class</a:t>
            </a:r>
          </a:p>
          <a:p>
            <a:endParaRPr lang="en-US" dirty="0"/>
          </a:p>
          <a:p>
            <a:r>
              <a:rPr lang="en-US" dirty="0"/>
              <a:t>How much information does the person need?</a:t>
            </a:r>
          </a:p>
          <a:p>
            <a:pPr lvl="1"/>
            <a:r>
              <a:rPr lang="en-US" dirty="0"/>
              <a:t>Enough to act appropriately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2E164A2-5598-45E0-82C0-FD7F441F56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2851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7347">
        <p:fade/>
      </p:transition>
    </mc:Choice>
    <mc:Fallback>
      <p:transition spd="med" advTm="573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Reducing imposition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17.4.4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0419CA2-1C98-442D-BE48-DE9F702966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645750"/>
              </p:ext>
            </p:extLst>
          </p:nvPr>
        </p:nvGraphicFramePr>
        <p:xfrm>
          <a:off x="688848" y="4104836"/>
          <a:ext cx="76962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Factors affecting success</a:t>
                      </a:r>
                      <a:endParaRPr lang="en-US" sz="24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Communication principle</a:t>
                      </a:r>
                      <a:endParaRPr lang="en-US" sz="24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Related writing principle </a:t>
                      </a:r>
                      <a:endParaRPr lang="en-US" sz="24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4. Reducing imposition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Politeness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Connection, Connotation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AE7A0EE-0F80-43D3-A9CD-3A173FB38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705">
        <p:circle/>
      </p:transition>
    </mc:Choice>
    <mc:Fallback>
      <p:transition spd="slow" advTm="370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imposition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68353"/>
          </a:xfrm>
        </p:spPr>
        <p:txBody>
          <a:bodyPr>
            <a:normAutofit/>
          </a:bodyPr>
          <a:lstStyle/>
          <a:p>
            <a:r>
              <a:rPr lang="en-US" dirty="0"/>
              <a:t>Appropriate to level of formality and imposition</a:t>
            </a:r>
          </a:p>
          <a:p>
            <a:pPr lvl="1"/>
            <a:r>
              <a:rPr lang="en-US" dirty="0"/>
              <a:t>Appropriate level of directness</a:t>
            </a:r>
          </a:p>
          <a:p>
            <a:pPr lvl="1"/>
            <a:r>
              <a:rPr lang="en-US" dirty="0"/>
              <a:t>Sufficient politeness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EBDE1D2-0E98-4493-A048-E31E6E10B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16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002">
        <p:fade/>
      </p:transition>
    </mc:Choice>
    <mc:Fallback>
      <p:transition spd="med" advTm="190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Directness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English viewed as being very direct</a:t>
            </a:r>
          </a:p>
          <a:p>
            <a:pPr lvl="1"/>
            <a:r>
              <a:rPr lang="en-US" dirty="0"/>
              <a:t>Speak directly to individual, using indirect speech</a:t>
            </a:r>
          </a:p>
          <a:p>
            <a:pPr lvl="1"/>
            <a:r>
              <a:rPr lang="en-US" dirty="0"/>
              <a:t>Particularly in request, face-threatening situations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" name="Smiley Face 3"/>
          <p:cNvSpPr/>
          <p:nvPr/>
        </p:nvSpPr>
        <p:spPr>
          <a:xfrm>
            <a:off x="1143000" y="4343400"/>
            <a:ext cx="762000" cy="7620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A</a:t>
            </a:r>
          </a:p>
        </p:txBody>
      </p:sp>
      <p:sp>
        <p:nvSpPr>
          <p:cNvPr id="5" name="Smiley Face 4"/>
          <p:cNvSpPr/>
          <p:nvPr/>
        </p:nvSpPr>
        <p:spPr>
          <a:xfrm>
            <a:off x="6629400" y="4343400"/>
            <a:ext cx="762000" cy="7620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B</a:t>
            </a:r>
          </a:p>
        </p:txBody>
      </p:sp>
      <p:sp>
        <p:nvSpPr>
          <p:cNvPr id="6" name="Smiley Face 5"/>
          <p:cNvSpPr/>
          <p:nvPr/>
        </p:nvSpPr>
        <p:spPr>
          <a:xfrm>
            <a:off x="1143000" y="5486400"/>
            <a:ext cx="762000" cy="7620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A</a:t>
            </a:r>
          </a:p>
        </p:txBody>
      </p:sp>
      <p:sp>
        <p:nvSpPr>
          <p:cNvPr id="7" name="Smiley Face 6"/>
          <p:cNvSpPr/>
          <p:nvPr/>
        </p:nvSpPr>
        <p:spPr>
          <a:xfrm>
            <a:off x="6629400" y="5486400"/>
            <a:ext cx="762000" cy="7620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B</a:t>
            </a:r>
          </a:p>
        </p:txBody>
      </p:sp>
      <p:sp>
        <p:nvSpPr>
          <p:cNvPr id="8" name="Smiley Face 7"/>
          <p:cNvSpPr/>
          <p:nvPr/>
        </p:nvSpPr>
        <p:spPr>
          <a:xfrm>
            <a:off x="3886200" y="3571875"/>
            <a:ext cx="762000" cy="7620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C</a:t>
            </a:r>
          </a:p>
        </p:txBody>
      </p:sp>
      <p:sp>
        <p:nvSpPr>
          <p:cNvPr id="9" name="Right Arrow 8"/>
          <p:cNvSpPr/>
          <p:nvPr/>
        </p:nvSpPr>
        <p:spPr>
          <a:xfrm rot="20653039">
            <a:off x="1962357" y="3955063"/>
            <a:ext cx="19050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Direct Speech</a:t>
            </a:r>
          </a:p>
        </p:txBody>
      </p:sp>
      <p:sp>
        <p:nvSpPr>
          <p:cNvPr id="10" name="Right Arrow 9"/>
          <p:cNvSpPr/>
          <p:nvPr/>
        </p:nvSpPr>
        <p:spPr>
          <a:xfrm rot="996623">
            <a:off x="4705556" y="3955063"/>
            <a:ext cx="19050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Direct Speech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2114756" y="5545031"/>
            <a:ext cx="4362244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Indirect Speech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2099" y="3928631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Chinese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2098" y="5105400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English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00C2C13-F83F-4A2B-8ADB-5BD17A085A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5446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1601">
        <p:fade/>
      </p:transition>
    </mc:Choice>
    <mc:Fallback>
      <p:transition spd="med" advTm="316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Ways of requesting </a:t>
            </a:r>
            <a:r>
              <a:rPr lang="en-US" sz="2000" dirty="0"/>
              <a:t>(Table 17.6)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98500" y="2247900"/>
          <a:ext cx="7747000" cy="411594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3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7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Most polite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I wonder if it would be too much bother for you to …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I wonder if you could …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I would appreciate it if you could …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If possible, I would like you to …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Would you mind …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Polite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Could you please be so kind as to …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Could you please …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Could you …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Less polite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Can you please …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Can you …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I hope you can …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Impolite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Please …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I want you to …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I need you to …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127000" y="2247900"/>
            <a:ext cx="533400" cy="41084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77000" y="2590800"/>
            <a:ext cx="18288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Most indirect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Use of modals: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would, could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8B437B9-FD62-4DDD-935F-31793A2C08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2235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003">
        <p:fade/>
      </p:transition>
    </mc:Choice>
    <mc:Fallback>
      <p:transition spd="med" advTm="180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Attention to detail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17.4.5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E8989F1-8D2D-4694-A281-DB5AB5EC5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433876"/>
              </p:ext>
            </p:extLst>
          </p:nvPr>
        </p:nvGraphicFramePr>
        <p:xfrm>
          <a:off x="688848" y="4104836"/>
          <a:ext cx="76962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Factors affecting success</a:t>
                      </a:r>
                      <a:endParaRPr lang="en-US" sz="24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Communication principle</a:t>
                      </a:r>
                      <a:endParaRPr lang="en-US" sz="24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Related writing principle </a:t>
                      </a:r>
                      <a:endParaRPr lang="en-US" sz="24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5. Attention to detail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Intelligibility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Correctness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CA20AAE-B419-4321-A95E-FD3E7A347B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9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158">
        <p:circle/>
      </p:transition>
    </mc:Choice>
    <mc:Fallback>
      <p:transition spd="slow" advTm="315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 to detail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68353"/>
          </a:xfrm>
        </p:spPr>
        <p:txBody>
          <a:bodyPr>
            <a:normAutofit/>
          </a:bodyPr>
          <a:lstStyle/>
          <a:p>
            <a:r>
              <a:rPr lang="en-US" dirty="0"/>
              <a:t>Correctness vs. Comprehension</a:t>
            </a:r>
          </a:p>
          <a:p>
            <a:pPr lvl="1"/>
            <a:r>
              <a:rPr lang="en-US" dirty="0"/>
              <a:t>Grammar</a:t>
            </a:r>
          </a:p>
          <a:p>
            <a:pPr lvl="1"/>
            <a:r>
              <a:rPr lang="en-US" dirty="0"/>
              <a:t>Word choice</a:t>
            </a:r>
          </a:p>
          <a:p>
            <a:pPr lvl="1"/>
            <a:r>
              <a:rPr lang="en-US" dirty="0"/>
              <a:t>Phrasing (natural sounding)</a:t>
            </a:r>
          </a:p>
          <a:p>
            <a:endParaRPr lang="en-US" dirty="0"/>
          </a:p>
          <a:p>
            <a:r>
              <a:rPr lang="en-US" dirty="0"/>
              <a:t>Least important to success</a:t>
            </a:r>
          </a:p>
          <a:p>
            <a:pPr lvl="1"/>
            <a:r>
              <a:rPr lang="en-US" dirty="0"/>
              <a:t>Comprehension primary</a:t>
            </a:r>
          </a:p>
          <a:p>
            <a:pPr lvl="1"/>
            <a:r>
              <a:rPr lang="en-US" dirty="0"/>
              <a:t>World </a:t>
            </a:r>
            <a:r>
              <a:rPr lang="en-US" dirty="0" err="1"/>
              <a:t>Englishes</a:t>
            </a:r>
            <a:r>
              <a:rPr lang="en-US" dirty="0"/>
              <a:t>, English as a Lingua Franca</a:t>
            </a:r>
          </a:p>
          <a:p>
            <a:pPr lvl="1"/>
            <a:r>
              <a:rPr lang="en-US" dirty="0"/>
              <a:t>Only one that does not affect relationship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564EEA-C04A-4815-B4F3-67EDA064A1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1347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383">
        <p:fade/>
      </p:transition>
    </mc:Choice>
    <mc:Fallback>
      <p:transition spd="med" advTm="423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study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Just like studying exemplars</a:t>
            </a:r>
          </a:p>
          <a:p>
            <a:pPr lvl="1"/>
            <a:r>
              <a:rPr lang="en-US" dirty="0"/>
              <a:t>Can learn slowly by experience</a:t>
            </a:r>
          </a:p>
          <a:p>
            <a:pPr lvl="1"/>
            <a:r>
              <a:rPr lang="en-US" dirty="0"/>
              <a:t>Purposeful study can increase chance of success</a:t>
            </a:r>
          </a:p>
          <a:p>
            <a:pPr lvl="1"/>
            <a:endParaRPr lang="en-US" dirty="0"/>
          </a:p>
          <a:p>
            <a:r>
              <a:rPr lang="en-US" dirty="0"/>
              <a:t>Same principles</a:t>
            </a:r>
          </a:p>
          <a:p>
            <a:pPr lvl="1"/>
            <a:r>
              <a:rPr lang="en-US" dirty="0"/>
              <a:t>Emails are also arguments!</a:t>
            </a:r>
          </a:p>
          <a:p>
            <a:pPr lvl="1"/>
            <a:r>
              <a:rPr lang="en-US" dirty="0"/>
              <a:t>If the email is important: plan, write, rewrite</a:t>
            </a:r>
          </a:p>
        </p:txBody>
      </p:sp>
      <p:pic>
        <p:nvPicPr>
          <p:cNvPr id="5" name="Graphic 4" descr="Envelope">
            <a:extLst>
              <a:ext uri="{FF2B5EF4-FFF2-40B4-BE49-F238E27FC236}">
                <a16:creationId xmlns:a16="http://schemas.microsoft.com/office/drawing/2014/main" id="{533F6F81-079F-4E44-AA6A-DB31A84FA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07808" y="1021080"/>
            <a:ext cx="914400" cy="9144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22D3844-4074-4AFB-A947-729B6B02BD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7133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003">
        <p:fade/>
      </p:transition>
    </mc:Choice>
    <mc:Fallback>
      <p:transition spd="med" advTm="290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8B78-FB41-4ED2-A04B-EEED5139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Evaluate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82CC-7528-47E5-8944-44072D6A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What are four basic principles of email etiquette?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factors interact in determining the level of formality appropriate for an email?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meant by terms of address, and why are these important in email success?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can terms of address be used to negotiate a closer relationship?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might affect your choice of where in an email to state a request?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can you decide how much information to include?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the simplest method for reducing the imposition of your request?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are details like grammar and spelling the least important factor in email success when using English as a lingua franca?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CEC55-4D6D-4128-A21D-FA1E17D5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A16134F-3E8D-4DB7-AC32-902AF30350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19533"/>
      </p:ext>
    </p:extLst>
  </p:cSld>
  <p:clrMapOvr>
    <a:masterClrMapping/>
  </p:clrMapOvr>
  <p:transition advTm="100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I say Email or Emails?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Both!</a:t>
            </a:r>
          </a:p>
          <a:p>
            <a:pPr lvl="1"/>
            <a:r>
              <a:rPr lang="en-US" dirty="0"/>
              <a:t>I got a lot of email today. (collective, large amount) </a:t>
            </a:r>
          </a:p>
          <a:p>
            <a:pPr lvl="1"/>
            <a:r>
              <a:rPr lang="en-US" dirty="0"/>
              <a:t>I got a lot of emails today. (plural, large number)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1" name="Graphic 10" descr="Envelope">
            <a:extLst>
              <a:ext uri="{FF2B5EF4-FFF2-40B4-BE49-F238E27FC236}">
                <a16:creationId xmlns:a16="http://schemas.microsoft.com/office/drawing/2014/main" id="{695162E2-B2AD-4F5D-B825-AA966C8A22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72400" y="1829054"/>
            <a:ext cx="914400" cy="914400"/>
          </a:xfrm>
          <a:prstGeom prst="rect">
            <a:avLst/>
          </a:prstGeom>
        </p:spPr>
      </p:pic>
      <p:pic>
        <p:nvPicPr>
          <p:cNvPr id="12" name="Graphic 11" descr="Envelope">
            <a:extLst>
              <a:ext uri="{FF2B5EF4-FFF2-40B4-BE49-F238E27FC236}">
                <a16:creationId xmlns:a16="http://schemas.microsoft.com/office/drawing/2014/main" id="{011BE983-9AD2-416F-BBA3-B4F8C3CD72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72400" y="2636774"/>
            <a:ext cx="914400" cy="914400"/>
          </a:xfrm>
          <a:prstGeom prst="rect">
            <a:avLst/>
          </a:prstGeom>
        </p:spPr>
      </p:pic>
      <p:pic>
        <p:nvPicPr>
          <p:cNvPr id="13" name="Graphic 12" descr="Envelope">
            <a:extLst>
              <a:ext uri="{FF2B5EF4-FFF2-40B4-BE49-F238E27FC236}">
                <a16:creationId xmlns:a16="http://schemas.microsoft.com/office/drawing/2014/main" id="{16DD4D14-2595-4D80-AC86-9E973CAB12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72400" y="3429000"/>
            <a:ext cx="914400" cy="914400"/>
          </a:xfrm>
          <a:prstGeom prst="rect">
            <a:avLst/>
          </a:prstGeom>
        </p:spPr>
      </p:pic>
      <p:pic>
        <p:nvPicPr>
          <p:cNvPr id="14" name="Graphic 13" descr="Envelope">
            <a:extLst>
              <a:ext uri="{FF2B5EF4-FFF2-40B4-BE49-F238E27FC236}">
                <a16:creationId xmlns:a16="http://schemas.microsoft.com/office/drawing/2014/main" id="{B2F9C535-4CE1-4A00-B997-AAF0594A94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72400" y="4236720"/>
            <a:ext cx="914400" cy="91440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10F226C-8254-4FBE-9488-2CD2011F1F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3924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384">
        <p:fade/>
      </p:transition>
    </mc:Choice>
    <mc:Fallback>
      <p:transition spd="med" advTm="133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General email etiquette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17.2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4E478B3-7BA0-4AC8-8418-88885A0E0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58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603">
        <p:circle/>
      </p:transition>
    </mc:Choice>
    <mc:Fallback>
      <p:transition spd="slow" advTm="360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 1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Respond promptly</a:t>
            </a:r>
          </a:p>
          <a:p>
            <a:pPr lvl="1"/>
            <a:r>
              <a:rPr lang="en-US" dirty="0"/>
              <a:t>If you need time to think or act, say when you will be able to provide an answer</a:t>
            </a:r>
          </a:p>
          <a:p>
            <a:pPr lvl="1"/>
            <a:endParaRPr lang="en-US" dirty="0"/>
          </a:p>
          <a:p>
            <a:r>
              <a:rPr lang="en-US" dirty="0"/>
              <a:t>How long to wait?</a:t>
            </a:r>
          </a:p>
          <a:p>
            <a:pPr lvl="1"/>
            <a:r>
              <a:rPr lang="en-US" dirty="0"/>
              <a:t>Depends on how soon you need a response</a:t>
            </a:r>
          </a:p>
          <a:p>
            <a:pPr lvl="1"/>
            <a:r>
              <a:rPr lang="en-US" dirty="0"/>
              <a:t>Depends on how much time is needed to respond</a:t>
            </a:r>
          </a:p>
          <a:p>
            <a:pPr lvl="1"/>
            <a:r>
              <a:rPr lang="en-US" dirty="0"/>
              <a:t>At least 1-2 days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3EF5F19-3952-4FF9-8536-767626411C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7738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1648">
        <p:fade/>
      </p:transition>
    </mc:Choice>
    <mc:Fallback>
      <p:transition spd="med" advTm="316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 2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dirty="0"/>
              <a:t>Use the subject line and identify yourself clearly</a:t>
            </a:r>
          </a:p>
          <a:p>
            <a:endParaRPr lang="en-US" dirty="0"/>
          </a:p>
          <a:p>
            <a:r>
              <a:rPr lang="en-US" dirty="0"/>
              <a:t>Subject line makes it easy for your reader</a:t>
            </a:r>
          </a:p>
          <a:p>
            <a:pPr lvl="1"/>
            <a:r>
              <a:rPr lang="en-US" dirty="0"/>
              <a:t>To identify the topic</a:t>
            </a:r>
          </a:p>
          <a:p>
            <a:pPr lvl="1"/>
            <a:r>
              <a:rPr lang="en-US" dirty="0"/>
              <a:t>To find the email later</a:t>
            </a:r>
          </a:p>
          <a:p>
            <a:endParaRPr lang="en-US" dirty="0"/>
          </a:p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dirty="0"/>
              <a:t>Personal information the reader will know is from you</a:t>
            </a:r>
          </a:p>
          <a:p>
            <a:pPr lvl="1"/>
            <a:r>
              <a:rPr lang="en-US" dirty="0"/>
              <a:t>Write at least one line in your email</a:t>
            </a:r>
          </a:p>
          <a:p>
            <a:pPr lvl="1"/>
            <a:r>
              <a:rPr lang="en-US" dirty="0"/>
              <a:t>Especially if you have an attachment or web link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AE6DB77-24B0-4EBE-BD58-827D871B5B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409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6516">
        <p:fade/>
      </p:transition>
    </mc:Choice>
    <mc:Fallback>
      <p:transition spd="med" advTm="365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4.3|3.9|2.5|4.4|4.2|3|3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7|5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7.7|5|6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5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1|12.8|4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8.5|3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8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7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3.4|1.9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5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8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5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|1.5|4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Flow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4x3 Template</Template>
  <TotalTime>294</TotalTime>
  <Words>1770</Words>
  <Application>Microsoft Office PowerPoint</Application>
  <PresentationFormat>On-screen Show (4:3)</PresentationFormat>
  <Paragraphs>467</Paragraphs>
  <Slides>50</Slides>
  <Notes>0</Notes>
  <HiddenSlides>0</HiddenSlides>
  <MMClips>50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Calibri</vt:lpstr>
      <vt:lpstr>Cambria</vt:lpstr>
      <vt:lpstr>Constantia</vt:lpstr>
      <vt:lpstr>Wingdings 2</vt:lpstr>
      <vt:lpstr>1_Flow</vt:lpstr>
      <vt:lpstr>Chapter 17 Principles for successful email</vt:lpstr>
      <vt:lpstr>Goals:</vt:lpstr>
      <vt:lpstr>Importance of email</vt:lpstr>
      <vt:lpstr>Is email important?</vt:lpstr>
      <vt:lpstr>Why study it?</vt:lpstr>
      <vt:lpstr>Should I say Email or Emails?</vt:lpstr>
      <vt:lpstr>General email etiquette</vt:lpstr>
      <vt:lpstr>General Principle 1</vt:lpstr>
      <vt:lpstr>General Principle 2</vt:lpstr>
      <vt:lpstr>General Principle 3</vt:lpstr>
      <vt:lpstr>General Principle 4</vt:lpstr>
      <vt:lpstr>Position and imposition</vt:lpstr>
      <vt:lpstr>Assessing Formality (Fig 17.2)</vt:lpstr>
      <vt:lpstr>Power</vt:lpstr>
      <vt:lpstr>Distance</vt:lpstr>
      <vt:lpstr>Imposition</vt:lpstr>
      <vt:lpstr>Imposition</vt:lpstr>
      <vt:lpstr>Assessing Formality (Fig 17.2)</vt:lpstr>
      <vt:lpstr>Five factors affecting email success</vt:lpstr>
      <vt:lpstr>Communicative Success (Table 17.2)</vt:lpstr>
      <vt:lpstr>Communicative Success (Table 17.2)</vt:lpstr>
      <vt:lpstr>Communicative Success (Table 17.2)</vt:lpstr>
      <vt:lpstr>Terms of address</vt:lpstr>
      <vt:lpstr>Terms of Address</vt:lpstr>
      <vt:lpstr>Relationship</vt:lpstr>
      <vt:lpstr>Salutation</vt:lpstr>
      <vt:lpstr>Academic Salutations (Table 17.3)</vt:lpstr>
      <vt:lpstr>Salutation: Avoid</vt:lpstr>
      <vt:lpstr>Closing</vt:lpstr>
      <vt:lpstr>Closing (Table 17.4)</vt:lpstr>
      <vt:lpstr>Signature (Table 17.5)</vt:lpstr>
      <vt:lpstr>Negotiating Relationship</vt:lpstr>
      <vt:lpstr>Justifying your request</vt:lpstr>
      <vt:lpstr>Justifying your Request</vt:lpstr>
      <vt:lpstr>Order of justification</vt:lpstr>
      <vt:lpstr>Location of request</vt:lpstr>
      <vt:lpstr>Need for relationship</vt:lpstr>
      <vt:lpstr>Imposition</vt:lpstr>
      <vt:lpstr>Amount of information</vt:lpstr>
      <vt:lpstr>Amount of Information</vt:lpstr>
      <vt:lpstr>Personal Identification</vt:lpstr>
      <vt:lpstr>Clear and Concise</vt:lpstr>
      <vt:lpstr>Which is Best?</vt:lpstr>
      <vt:lpstr>Reducing imposition</vt:lpstr>
      <vt:lpstr>Reducing imposition</vt:lpstr>
      <vt:lpstr>Directness</vt:lpstr>
      <vt:lpstr>Ways of requesting (Table 17.6)</vt:lpstr>
      <vt:lpstr>Attention to detail</vt:lpstr>
      <vt:lpstr>Attention to detail</vt:lpstr>
      <vt:lpstr>Evaluate your understanding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Staking your claim: Chapter 2</dc:title>
  <dc:creator>Gerry Rau</dc:creator>
  <cp:lastModifiedBy>Gerry Rau</cp:lastModifiedBy>
  <cp:revision>17</cp:revision>
  <dcterms:created xsi:type="dcterms:W3CDTF">2019-03-04T02:26:46Z</dcterms:created>
  <dcterms:modified xsi:type="dcterms:W3CDTF">2019-04-04T03:49:10Z</dcterms:modified>
</cp:coreProperties>
</file>