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602" r:id="rId2"/>
    <p:sldId id="571" r:id="rId3"/>
    <p:sldId id="592" r:id="rId4"/>
    <p:sldId id="606" r:id="rId5"/>
    <p:sldId id="624" r:id="rId6"/>
    <p:sldId id="635" r:id="rId7"/>
    <p:sldId id="634" r:id="rId8"/>
    <p:sldId id="625" r:id="rId9"/>
    <p:sldId id="626" r:id="rId10"/>
    <p:sldId id="633" r:id="rId11"/>
    <p:sldId id="627" r:id="rId12"/>
    <p:sldId id="628" r:id="rId13"/>
    <p:sldId id="632" r:id="rId14"/>
    <p:sldId id="629" r:id="rId15"/>
    <p:sldId id="636" r:id="rId16"/>
    <p:sldId id="637" r:id="rId17"/>
    <p:sldId id="630" r:id="rId18"/>
    <p:sldId id="621" r:id="rId19"/>
    <p:sldId id="631" r:id="rId20"/>
    <p:sldId id="622" r:id="rId21"/>
    <p:sldId id="62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B4F2-3380-4A44-A5E9-F416A5D716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1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4F02-18B5-483B-AA05-4973C38353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6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C00-52A3-4634-97A7-33A6B93AD3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C53E-DEFC-410B-A9E9-7968887D97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9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C3EB-7D01-492E-9D45-0A71A6C3E7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14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F049-9833-4F07-9613-6B3FF36BB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7181-0CA1-43B7-B4F8-F978D6B957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6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35FE-C12F-480B-A31D-9803CC27E0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0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0EF-0198-4198-91C7-5EE767AC2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510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CFA4-90A6-45EB-846F-B957A0ABF8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9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C5CA-A74D-4DF5-9A16-798D753DA6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3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7BE3D6-3A94-4762-89AC-D0E39908F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12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E1996-E57E-4E0A-9880-1CD9820F8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15</a:t>
            </a:r>
            <a:br>
              <a:rPr lang="en-US" dirty="0"/>
            </a:br>
            <a:r>
              <a:rPr lang="en-US" sz="4000" dirty="0"/>
              <a:t>Writing about yourself and others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AAA5504-3237-4D9B-9293-35CB332DF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2919-D789-458F-BFD1-E3F0FB5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A4E076-D546-4245-AD81-C1561A17A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8056"/>
      </p:ext>
    </p:extLst>
  </p:cSld>
  <p:clrMapOvr>
    <a:masterClrMapping/>
  </p:clrMapOvr>
  <p:transition advTm="94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0178D-B7E3-4951-BF96-4D96D5E8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Goal, audience, criteria, claim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19B429-D243-4FC2-ADE1-5D566F4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76488" cy="4389120"/>
          </a:xfrm>
        </p:spPr>
        <p:txBody>
          <a:bodyPr/>
          <a:lstStyle/>
          <a:p>
            <a:r>
              <a:rPr lang="en-US" dirty="0"/>
              <a:t>Goal: Job offer</a:t>
            </a:r>
          </a:p>
          <a:p>
            <a:r>
              <a:rPr lang="en-US" dirty="0"/>
              <a:t>Audience: Selection committee</a:t>
            </a:r>
          </a:p>
          <a:p>
            <a:r>
              <a:rPr lang="en-US" dirty="0"/>
              <a:t>Criteria: Varies (but make sure you find out)</a:t>
            </a:r>
          </a:p>
          <a:p>
            <a:endParaRPr lang="en-US" dirty="0"/>
          </a:p>
          <a:p>
            <a:r>
              <a:rPr lang="en-US" dirty="0"/>
              <a:t>Implicit claim: </a:t>
            </a:r>
            <a:br>
              <a:rPr lang="en-US" dirty="0"/>
            </a:br>
            <a:r>
              <a:rPr lang="en-US" dirty="0"/>
              <a:t>you are the best person for the position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1236-4824-4332-97E3-FACF62B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4123EF-C8C9-4D18-996E-1670BF95D8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3105"/>
      </p:ext>
    </p:extLst>
  </p:cSld>
  <p:clrMapOvr>
    <a:masterClrMapping/>
  </p:clrMapOvr>
  <p:transition advTm="309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size fits all?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Adjust your claims and slant your evidence in the resume to highlight items of interest to the employer</a:t>
            </a:r>
          </a:p>
          <a:p>
            <a:endParaRPr lang="en-US" dirty="0"/>
          </a:p>
          <a:p>
            <a:r>
              <a:rPr lang="en-US" dirty="0"/>
              <a:t>Provide specific evidence</a:t>
            </a:r>
          </a:p>
          <a:p>
            <a:pPr lvl="1"/>
            <a:r>
              <a:rPr lang="en-US" dirty="0"/>
              <a:t>Skills, work experience, writing, presentation, 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53AA292-7501-45E6-A7F4-EFA75A29D7E2}"/>
              </a:ext>
            </a:extLst>
          </p:cNvPr>
          <p:cNvSpPr/>
          <p:nvPr/>
        </p:nvSpPr>
        <p:spPr>
          <a:xfrm>
            <a:off x="539496" y="5181600"/>
            <a:ext cx="8065008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Lots of applicants have good grades and recommendations. What do you have that they don’t?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EBCD9F-8806-42E1-9DBB-3C80A13BB3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105337"/>
      </p:ext>
    </p:extLst>
  </p:cSld>
  <p:clrMapOvr>
    <a:masterClrMapping/>
  </p:clrMapOvr>
  <p:transition advTm="395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Resumes and CVs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15.4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D2279C-5DE3-4DF2-BB2E-DB8E4307B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3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986">
        <p:circle/>
      </p:transition>
    </mc:Choice>
    <mc:Fallback xmlns="">
      <p:transition spd="slow" advTm="398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0178D-B7E3-4951-BF96-4D96D5E8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Goal, audience, criteria, claim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19B429-D243-4FC2-ADE1-5D566F4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76488" cy="4389120"/>
          </a:xfrm>
        </p:spPr>
        <p:txBody>
          <a:bodyPr/>
          <a:lstStyle/>
          <a:p>
            <a:r>
              <a:rPr lang="en-US" dirty="0"/>
              <a:t>Goal: Job offer</a:t>
            </a:r>
          </a:p>
          <a:p>
            <a:r>
              <a:rPr lang="en-US" dirty="0"/>
              <a:t>Audience: Selection committee</a:t>
            </a:r>
          </a:p>
          <a:p>
            <a:r>
              <a:rPr lang="en-US" dirty="0"/>
              <a:t>Criteria: Varies (but make sure you find out)</a:t>
            </a:r>
          </a:p>
          <a:p>
            <a:endParaRPr lang="en-US" dirty="0"/>
          </a:p>
          <a:p>
            <a:r>
              <a:rPr lang="en-US" dirty="0"/>
              <a:t>Implicit claim: </a:t>
            </a:r>
            <a:br>
              <a:rPr lang="en-US" dirty="0"/>
            </a:br>
            <a:r>
              <a:rPr lang="en-US" dirty="0"/>
              <a:t>you are the best person for the position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1236-4824-4332-97E3-FACF62B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6C55FE-6E57-406D-9082-01D053A35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29906"/>
      </p:ext>
    </p:extLst>
  </p:cSld>
  <p:clrMapOvr>
    <a:masterClrMapping/>
  </p:clrMapOvr>
  <p:transition advTm="104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Resume vs.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Resume: One or two page summary</a:t>
            </a:r>
          </a:p>
          <a:p>
            <a:pPr lvl="1"/>
            <a:r>
              <a:rPr lang="en-US" dirty="0"/>
              <a:t>Selected highlights from CV</a:t>
            </a:r>
          </a:p>
          <a:p>
            <a:pPr lvl="1"/>
            <a:r>
              <a:rPr lang="en-US" dirty="0"/>
              <a:t>Items most important to this position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CV: Complete record of accomplishments</a:t>
            </a:r>
          </a:p>
          <a:p>
            <a:pPr lvl="1"/>
            <a:r>
              <a:rPr lang="en-US" dirty="0"/>
              <a:t>More useful for senior positions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ABD161-84EF-4662-9BED-AC7B6E016359}"/>
              </a:ext>
            </a:extLst>
          </p:cNvPr>
          <p:cNvSpPr/>
          <p:nvPr/>
        </p:nvSpPr>
        <p:spPr>
          <a:xfrm>
            <a:off x="1929384" y="3429000"/>
            <a:ext cx="2734056" cy="777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Highlight the strongest evidence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F30A4AE-2FF6-4BE7-BDB7-46F8D32BFD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3642454"/>
      </p:ext>
    </p:extLst>
  </p:cSld>
  <p:clrMapOvr>
    <a:masterClrMapping/>
  </p:clrMapOvr>
  <p:transition advTm="443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C1CB4-E987-4A6C-8F3C-76A02D38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letter?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0C431-F3DD-4BF8-9BCB-BA02C88A7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page standard resume</a:t>
            </a:r>
          </a:p>
          <a:p>
            <a:pPr lvl="1"/>
            <a:r>
              <a:rPr lang="en-US" dirty="0"/>
              <a:t>Additional information specific to job in cover letter</a:t>
            </a:r>
          </a:p>
          <a:p>
            <a:pPr lvl="1"/>
            <a:endParaRPr lang="en-US" dirty="0"/>
          </a:p>
          <a:p>
            <a:r>
              <a:rPr lang="en-US" dirty="0"/>
              <a:t>Two page specific resume</a:t>
            </a:r>
          </a:p>
          <a:p>
            <a:endParaRPr lang="en-US" dirty="0"/>
          </a:p>
          <a:p>
            <a:r>
              <a:rPr lang="en-US" dirty="0"/>
              <a:t>Either way – two pages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1A81F-3075-4EC6-81D4-8C3B8FEA6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6088103-0310-4C35-8F0F-FB33F1ACE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68879"/>
      </p:ext>
    </p:extLst>
  </p:cSld>
  <p:clrMapOvr>
    <a:masterClrMapping/>
  </p:clrMapOvr>
  <p:transition advTm="327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E8890-4E58-4957-AC4C-E1CBA48DF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75321-1320-4601-BBDD-A8ED7062D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Contact information</a:t>
            </a:r>
          </a:p>
          <a:p>
            <a:pPr lvl="0"/>
            <a:r>
              <a:rPr lang="en-US" dirty="0"/>
              <a:t>Education and training</a:t>
            </a:r>
          </a:p>
          <a:p>
            <a:pPr lvl="0"/>
            <a:r>
              <a:rPr lang="en-US" dirty="0"/>
              <a:t>Degrees, licenses, certifications with dates and granting agency</a:t>
            </a:r>
          </a:p>
          <a:p>
            <a:pPr lvl="0"/>
            <a:r>
              <a:rPr lang="en-US" dirty="0"/>
              <a:t>Job experience, both employment and self-employment</a:t>
            </a:r>
          </a:p>
          <a:p>
            <a:pPr lvl="0"/>
            <a:r>
              <a:rPr lang="en-US" dirty="0"/>
              <a:t>Specific job accomplishments including major reports </a:t>
            </a:r>
          </a:p>
          <a:p>
            <a:pPr lvl="0"/>
            <a:r>
              <a:rPr lang="en-US" dirty="0"/>
              <a:t>Publications and presentations</a:t>
            </a:r>
          </a:p>
          <a:p>
            <a:pPr lvl="0"/>
            <a:r>
              <a:rPr lang="en-US" dirty="0"/>
              <a:t>Awards, honors, and organizational affiliations</a:t>
            </a:r>
          </a:p>
          <a:p>
            <a:pPr lvl="0"/>
            <a:r>
              <a:rPr lang="en-US" dirty="0"/>
              <a:t>Reference contact information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Optional: military service, security clearances, travel, volunteer experience, foreign languages, skills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C6261-3B39-4FF0-AC3C-8A1B50F4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4DD541-9C05-4763-BCD3-21ECA40D0978}"/>
              </a:ext>
            </a:extLst>
          </p:cNvPr>
          <p:cNvSpPr/>
          <p:nvPr/>
        </p:nvSpPr>
        <p:spPr>
          <a:xfrm>
            <a:off x="4672584" y="1088136"/>
            <a:ext cx="2651760" cy="978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Update at least once/year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01E3AC-EE80-46F8-8773-2A52068B2041}"/>
              </a:ext>
            </a:extLst>
          </p:cNvPr>
          <p:cNvCxnSpPr/>
          <p:nvPr/>
        </p:nvCxnSpPr>
        <p:spPr>
          <a:xfrm>
            <a:off x="338328" y="3776472"/>
            <a:ext cx="83484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42B6CB-0830-4449-9024-DFCAF48F4D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1595629"/>
      </p:ext>
    </p:extLst>
  </p:cSld>
  <p:clrMapOvr>
    <a:masterClrMapping/>
  </p:clrMapOvr>
  <p:transition advTm="705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Reference letters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15.5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3AC2DD-E498-4508-B1F1-005BE9E77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7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130">
        <p:circle/>
      </p:transition>
    </mc:Choice>
    <mc:Fallback xmlns="">
      <p:transition spd="slow" advTm="813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0178D-B7E3-4951-BF96-4D96D5E8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Goal, audience, criteria, claim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19B429-D243-4FC2-ADE1-5D566F4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76488" cy="4389120"/>
          </a:xfrm>
        </p:spPr>
        <p:txBody>
          <a:bodyPr/>
          <a:lstStyle/>
          <a:p>
            <a:r>
              <a:rPr lang="en-US" dirty="0"/>
              <a:t>Goal: Job offer (for referee)</a:t>
            </a:r>
          </a:p>
          <a:p>
            <a:r>
              <a:rPr lang="en-US" dirty="0"/>
              <a:t>Audience: Selection committee</a:t>
            </a:r>
          </a:p>
          <a:p>
            <a:r>
              <a:rPr lang="en-US" dirty="0"/>
              <a:t>Criteria: Varies (make sure you know)</a:t>
            </a:r>
          </a:p>
          <a:p>
            <a:endParaRPr lang="en-US" dirty="0"/>
          </a:p>
          <a:p>
            <a:r>
              <a:rPr lang="en-US" dirty="0"/>
              <a:t>Implicit claim: </a:t>
            </a:r>
            <a:br>
              <a:rPr lang="en-US" dirty="0"/>
            </a:br>
            <a:r>
              <a:rPr lang="en-US" dirty="0"/>
              <a:t>this person is the best person for the position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1236-4824-4332-97E3-FACF62B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3FFF36-9661-43FA-879E-A38330132A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326032"/>
      </p:ext>
    </p:extLst>
  </p:cSld>
  <p:clrMapOvr>
    <a:masterClrMapping/>
  </p:clrMapOvr>
  <p:transition advTm="240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of a reference letter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Self: Why were you chosen to write this reference?</a:t>
            </a:r>
          </a:p>
          <a:p>
            <a:pPr lvl="0"/>
            <a:r>
              <a:rPr lang="en-US" dirty="0"/>
              <a:t>Situation: How long have you known the person and in what relationship?</a:t>
            </a:r>
          </a:p>
          <a:p>
            <a:pPr lvl="0"/>
            <a:r>
              <a:rPr lang="en-US" dirty="0"/>
              <a:t>Strengths: What are their greatest strengths (and weaknesses)?</a:t>
            </a:r>
          </a:p>
          <a:p>
            <a:pPr lvl="0"/>
            <a:r>
              <a:rPr lang="en-US" dirty="0"/>
              <a:t>Suitability: How well suited are they to the position?</a:t>
            </a:r>
          </a:p>
          <a:p>
            <a:pPr lvl="0"/>
            <a:r>
              <a:rPr lang="en-US" dirty="0"/>
              <a:t>Summary: How strongly do you recommend them?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4A1DB31-4C08-4B58-9F2C-4AD9EBFEDA6D}"/>
              </a:ext>
            </a:extLst>
          </p:cNvPr>
          <p:cNvSpPr/>
          <p:nvPr/>
        </p:nvSpPr>
        <p:spPr>
          <a:xfrm>
            <a:off x="333756" y="1935480"/>
            <a:ext cx="246888" cy="1252728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2854D3-D2B2-41D9-A71E-51B9ED5B0BD3}"/>
              </a:ext>
            </a:extLst>
          </p:cNvPr>
          <p:cNvCxnSpPr/>
          <p:nvPr/>
        </p:nvCxnSpPr>
        <p:spPr>
          <a:xfrm>
            <a:off x="5998464" y="4562856"/>
            <a:ext cx="207568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AE3E0A8-F3DF-4DD7-B5D0-514140792D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62602"/>
      </p:ext>
    </p:extLst>
  </p:cSld>
  <p:clrMapOvr>
    <a:masterClrMapping/>
  </p:clrMapOvr>
  <p:transition advTm="385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the genres discussed here like other academic writing, although the components included differ?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FDF23A-AD4C-4F15-885A-2D54D34E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43741"/>
      </p:ext>
    </p:extLst>
  </p:cSld>
  <p:clrMapOvr>
    <a:masterClrMapping/>
  </p:clrMapOvr>
  <p:transition advTm="129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the genres discussed here like other academic writing, although the components included differ?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22BA2FE-8173-49E2-8871-812AC84DA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67760"/>
      </p:ext>
    </p:extLst>
  </p:cSld>
  <p:clrMapOvr>
    <a:masterClrMapping/>
  </p:clrMapOvr>
  <p:transition advTm="114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64C1-B4D3-49DA-AD79-0FED27F0A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(Homework)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4545D-6CAA-4C0B-A24D-67D18E89D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Begin to build your own CV so it is ready when you need 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2AF1A-92FB-4D2A-9F5F-47B41D0D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D8BE1B-FA04-40DB-A447-45E28AA54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64082"/>
      </p:ext>
    </p:extLst>
  </p:cSld>
  <p:clrMapOvr>
    <a:masterClrMapping/>
  </p:clrMapOvr>
  <p:transition advTm="75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Blowing your own horn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15.1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8C6ADC-B603-4EBB-BE2D-3F02023B4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332">
        <p:circle/>
      </p:transition>
    </mc:Choice>
    <mc:Fallback xmlns="">
      <p:transition spd="slow" advTm="43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Blowing your own horn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Announcing your arrival</a:t>
            </a:r>
          </a:p>
          <a:p>
            <a:endParaRPr lang="en-US" dirty="0"/>
          </a:p>
          <a:p>
            <a:r>
              <a:rPr lang="en-US" dirty="0"/>
              <a:t>Claim: You are the best person for the position</a:t>
            </a:r>
          </a:p>
          <a:p>
            <a:pPr lvl="1"/>
            <a:r>
              <a:rPr lang="en-US" dirty="0"/>
              <a:t>Very different from other genres, so different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raphic 5" descr="Ribbon">
            <a:extLst>
              <a:ext uri="{FF2B5EF4-FFF2-40B4-BE49-F238E27FC236}">
                <a16:creationId xmlns:a16="http://schemas.microsoft.com/office/drawing/2014/main" id="{08A80C60-2E95-4EBC-B3E1-021E0507E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7416" y="4076700"/>
            <a:ext cx="1779384" cy="1779384"/>
          </a:xfrm>
          <a:prstGeom prst="rect">
            <a:avLst/>
          </a:prstGeom>
        </p:spPr>
      </p:pic>
      <p:pic>
        <p:nvPicPr>
          <p:cNvPr id="8" name="Graphic 7" descr="Diploma">
            <a:extLst>
              <a:ext uri="{FF2B5EF4-FFF2-40B4-BE49-F238E27FC236}">
                <a16:creationId xmlns:a16="http://schemas.microsoft.com/office/drawing/2014/main" id="{376FE750-E74F-46C0-81D7-F069CD672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200" y="4076700"/>
            <a:ext cx="1779384" cy="1779384"/>
          </a:xfrm>
          <a:prstGeom prst="rect">
            <a:avLst/>
          </a:prstGeom>
        </p:spPr>
      </p:pic>
      <p:pic>
        <p:nvPicPr>
          <p:cNvPr id="10" name="Graphic 9" descr="Trumpet">
            <a:extLst>
              <a:ext uri="{FF2B5EF4-FFF2-40B4-BE49-F238E27FC236}">
                <a16:creationId xmlns:a16="http://schemas.microsoft.com/office/drawing/2014/main" id="{BC8E6976-6C0B-4B6D-8112-020EDF2EB2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48441">
            <a:off x="2471978" y="4352573"/>
            <a:ext cx="2239330" cy="2239330"/>
          </a:xfrm>
          <a:prstGeom prst="rect">
            <a:avLst/>
          </a:prstGeom>
        </p:spPr>
      </p:pic>
      <p:pic>
        <p:nvPicPr>
          <p:cNvPr id="12" name="Graphic 11" descr="Music notes">
            <a:extLst>
              <a:ext uri="{FF2B5EF4-FFF2-40B4-BE49-F238E27FC236}">
                <a16:creationId xmlns:a16="http://schemas.microsoft.com/office/drawing/2014/main" id="{37C4F694-5CF2-40FF-AEE6-E69E75EEAF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72000" y="3882615"/>
            <a:ext cx="1404681" cy="140468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624203-7B57-4A57-901A-16C273CDB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90108"/>
      </p:ext>
    </p:extLst>
  </p:cSld>
  <p:clrMapOvr>
    <a:masterClrMapping/>
  </p:clrMapOvr>
  <p:transition advTm="301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Entrance essays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15.2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10CE74-451F-4D30-B15E-C32AD688C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1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556">
        <p:circle/>
      </p:transition>
    </mc:Choice>
    <mc:Fallback xmlns="">
      <p:transition spd="slow" advTm="455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F551-DF53-4121-9AAA-30B451BBE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Standardized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E55F8-B42E-43C4-B070-C6A04DE9D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12480" cy="4389120"/>
          </a:xfrm>
        </p:spPr>
        <p:txBody>
          <a:bodyPr/>
          <a:lstStyle/>
          <a:p>
            <a:r>
              <a:rPr lang="en-US" dirty="0"/>
              <a:t>Aptitude tests</a:t>
            </a:r>
          </a:p>
          <a:p>
            <a:pPr lvl="1"/>
            <a:r>
              <a:rPr lang="en-US" dirty="0"/>
              <a:t>Often scored based on argument structure</a:t>
            </a:r>
          </a:p>
          <a:p>
            <a:endParaRPr lang="en-US" dirty="0"/>
          </a:p>
          <a:p>
            <a:r>
              <a:rPr lang="en-US" dirty="0"/>
              <a:t>Language proficiency tests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test preparation methods available</a:t>
            </a:r>
          </a:p>
          <a:p>
            <a:r>
              <a:rPr lang="en-US" dirty="0"/>
              <a:t>Focus of this section is essays for the school/department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93E57-60A9-4404-8D53-200D1A040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D7904F-5459-4443-8AD9-4E5E3F72DA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6516799"/>
      </p:ext>
    </p:extLst>
  </p:cSld>
  <p:clrMapOvr>
    <a:masterClrMapping/>
  </p:clrMapOvr>
  <p:transition advTm="394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0178D-B7E3-4951-BF96-4D96D5E8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Goal, audience, criteria, claim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19B429-D243-4FC2-ADE1-5D566F4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76488" cy="4389120"/>
          </a:xfrm>
        </p:spPr>
        <p:txBody>
          <a:bodyPr/>
          <a:lstStyle/>
          <a:p>
            <a:r>
              <a:rPr lang="en-US" dirty="0"/>
              <a:t>Goal: Admission to a school or program</a:t>
            </a:r>
          </a:p>
          <a:p>
            <a:r>
              <a:rPr lang="en-US" dirty="0"/>
              <a:t>Audience: Admission committee, Professor</a:t>
            </a:r>
          </a:p>
          <a:p>
            <a:r>
              <a:rPr lang="en-US" dirty="0"/>
              <a:t>Criteria: Varies, but includes ability, interest, experience</a:t>
            </a:r>
          </a:p>
          <a:p>
            <a:endParaRPr lang="en-US" dirty="0"/>
          </a:p>
          <a:p>
            <a:r>
              <a:rPr lang="en-US" dirty="0"/>
              <a:t>Implicit claim: </a:t>
            </a:r>
            <a:br>
              <a:rPr lang="en-US" dirty="0"/>
            </a:br>
            <a:r>
              <a:rPr lang="en-US" dirty="0"/>
              <a:t>there is a good match between your interests and the strengths of the program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1236-4824-4332-97E3-FACF62B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B39845-8D88-4625-A57F-BABFE143F3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692699"/>
      </p:ext>
    </p:extLst>
  </p:cSld>
  <p:clrMapOvr>
    <a:masterClrMapping/>
  </p:clrMapOvr>
  <p:transition advTm="343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</a:t>
            </a:r>
            <a:r>
              <a:rPr lang="en-US"/>
              <a:t>and support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your interests or abilities fit that program?</a:t>
            </a:r>
          </a:p>
          <a:p>
            <a:r>
              <a:rPr lang="en-US" dirty="0"/>
              <a:t>Why do you want to go there, not elsewhere?</a:t>
            </a:r>
          </a:p>
          <a:p>
            <a:pPr lvl="1"/>
            <a:r>
              <a:rPr lang="en-US" dirty="0"/>
              <a:t>Cite </a:t>
            </a:r>
            <a:r>
              <a:rPr lang="en-US" u="sng" dirty="0"/>
              <a:t>specific</a:t>
            </a:r>
            <a:r>
              <a:rPr lang="en-US" dirty="0"/>
              <a:t> evidence (work you or they are involved in)</a:t>
            </a:r>
          </a:p>
          <a:p>
            <a:endParaRPr lang="en-US" dirty="0"/>
          </a:p>
          <a:p>
            <a:r>
              <a:rPr lang="en-US" dirty="0"/>
              <a:t>You must know:</a:t>
            </a:r>
          </a:p>
          <a:p>
            <a:pPr lvl="1"/>
            <a:r>
              <a:rPr lang="en-US" dirty="0"/>
              <a:t>What they teach</a:t>
            </a:r>
          </a:p>
          <a:p>
            <a:pPr lvl="1"/>
            <a:r>
              <a:rPr lang="en-US" dirty="0"/>
              <a:t>What they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47BAC91-BA16-4AE2-B6AB-CB67543B0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40783"/>
      </p:ext>
    </p:extLst>
  </p:cSld>
  <p:clrMapOvr>
    <a:masterClrMapping/>
  </p:clrMapOvr>
  <p:transition advTm="306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Job applications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15.3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3DBB83-D280-4AC8-880D-7CB1F3DBA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03">
        <p:circle/>
      </p:transition>
    </mc:Choice>
    <mc:Fallback xmlns="">
      <p:transition spd="slow" advTm="34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28.5|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3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4x3 Template</Template>
  <TotalTime>197</TotalTime>
  <Words>559</Words>
  <Application>Microsoft Office PowerPoint</Application>
  <PresentationFormat>On-screen Show (4:3)</PresentationFormat>
  <Paragraphs>128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Constantia</vt:lpstr>
      <vt:lpstr>Wingdings 2</vt:lpstr>
      <vt:lpstr>1_Flow</vt:lpstr>
      <vt:lpstr>Chapter 15 Writing about yourself and others</vt:lpstr>
      <vt:lpstr>Goals</vt:lpstr>
      <vt:lpstr>Blowing your own horn</vt:lpstr>
      <vt:lpstr>Blowing your own horn</vt:lpstr>
      <vt:lpstr>Entrance essays</vt:lpstr>
      <vt:lpstr>Standardized tests</vt:lpstr>
      <vt:lpstr>Goal, audience, criteria, claim</vt:lpstr>
      <vt:lpstr>Components and support</vt:lpstr>
      <vt:lpstr>Job applications</vt:lpstr>
      <vt:lpstr>Goal, audience, criteria, claim</vt:lpstr>
      <vt:lpstr>One size fits all?</vt:lpstr>
      <vt:lpstr>Resumes and CVs</vt:lpstr>
      <vt:lpstr>Goal, audience, criteria, claim</vt:lpstr>
      <vt:lpstr>Resume vs. CV</vt:lpstr>
      <vt:lpstr>Cover letter?</vt:lpstr>
      <vt:lpstr>CV</vt:lpstr>
      <vt:lpstr>Reference letters</vt:lpstr>
      <vt:lpstr>Goal, audience, criteria, claim</vt:lpstr>
      <vt:lpstr>Parts of a reference letter</vt:lpstr>
      <vt:lpstr>Evaluate your understanding</vt:lpstr>
      <vt:lpstr>Next steps (Homework)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Staking your claim: Chapter 2</dc:title>
  <dc:creator>Gerry Rau</dc:creator>
  <cp:lastModifiedBy>Gerry Rau</cp:lastModifiedBy>
  <cp:revision>14</cp:revision>
  <dcterms:created xsi:type="dcterms:W3CDTF">2019-03-04T02:26:46Z</dcterms:created>
  <dcterms:modified xsi:type="dcterms:W3CDTF">2019-04-04T13:15:33Z</dcterms:modified>
</cp:coreProperties>
</file>