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602" r:id="rId2"/>
    <p:sldId id="571" r:id="rId3"/>
    <p:sldId id="592" r:id="rId4"/>
    <p:sldId id="606" r:id="rId5"/>
    <p:sldId id="622" r:id="rId6"/>
    <p:sldId id="625" r:id="rId7"/>
    <p:sldId id="639" r:id="rId8"/>
    <p:sldId id="624" r:id="rId9"/>
    <p:sldId id="626" r:id="rId10"/>
    <p:sldId id="629" r:id="rId11"/>
    <p:sldId id="628" r:id="rId12"/>
    <p:sldId id="630" r:id="rId13"/>
    <p:sldId id="631" r:id="rId14"/>
    <p:sldId id="633" r:id="rId15"/>
    <p:sldId id="632" r:id="rId16"/>
    <p:sldId id="634" r:id="rId17"/>
    <p:sldId id="637" r:id="rId18"/>
    <p:sldId id="635" r:id="rId19"/>
    <p:sldId id="636" r:id="rId20"/>
    <p:sldId id="640" r:id="rId21"/>
    <p:sldId id="638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75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B4F2-3380-4A44-A5E9-F416A5D716F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0511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54F02-18B5-483B-AA05-4973C38353B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268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6C00-52A3-4634-97A7-33A6B93AD3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264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6C53E-DEFC-410B-A9E9-7968887D97E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691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C3EB-7D01-492E-9D45-0A71A6C3E7E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0144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2F049-9833-4F07-9613-6B3FF36BB5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238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B7181-0CA1-43B7-B4F8-F978D6B9577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768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35FE-C12F-480B-A31D-9803CC27E0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700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00EF-0198-4198-91C7-5EE767AC25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45107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CCFA4-90A6-45EB-846F-B957A0ABF86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594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EC5CA-A74D-4DF5-9A16-798D753DA6C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735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E7BE3D6-3A94-4762-89AC-D0E39908F4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  <p:extLst>
      <p:ext uri="{BB962C8B-B14F-4D97-AF65-F5344CB8AC3E}">
        <p14:creationId xmlns:p14="http://schemas.microsoft.com/office/powerpoint/2010/main" val="99577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3.tm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4.tm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5AE1996-E57E-4E0A-9880-1CD9820F8A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Chapter 14</a:t>
            </a:r>
            <a:br>
              <a:rPr lang="en-US" dirty="0"/>
            </a:br>
            <a:r>
              <a:rPr lang="en-US" sz="4000" dirty="0"/>
              <a:t>Technical writing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AAA5504-3237-4D9B-9293-35CB332DF6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Writing for Engineering and Science Students:</a:t>
            </a:r>
            <a:br>
              <a:rPr lang="en-US" dirty="0"/>
            </a:br>
            <a:r>
              <a:rPr lang="en-US" dirty="0"/>
              <a:t>Staking your Claim</a:t>
            </a:r>
          </a:p>
          <a:p>
            <a:r>
              <a:rPr lang="en-US" dirty="0"/>
              <a:t>Gerald Rau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472919-D789-458F-BFD1-E3F0FB554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614C760-5853-4664-BF99-1862213E40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18056"/>
      </p:ext>
    </p:extLst>
  </p:cSld>
  <p:clrMapOvr>
    <a:masterClrMapping/>
  </p:clrMapOvr>
  <p:transition advTm="60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10178D-B7E3-4951-BF96-4D96D5E86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Goal, audience, criteria, claim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619B429-D243-4FC2-ADE1-5D566F435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5480"/>
            <a:ext cx="8476488" cy="4389120"/>
          </a:xfrm>
        </p:spPr>
        <p:txBody>
          <a:bodyPr/>
          <a:lstStyle/>
          <a:p>
            <a:r>
              <a:rPr lang="en-US" dirty="0"/>
              <a:t>Many kinds, many situations, hard to generalize</a:t>
            </a:r>
          </a:p>
          <a:p>
            <a:endParaRPr lang="en-US" dirty="0"/>
          </a:p>
          <a:p>
            <a:r>
              <a:rPr lang="en-US" dirty="0"/>
              <a:t>Audience: Supervisor with technical expertise</a:t>
            </a:r>
          </a:p>
          <a:p>
            <a:r>
              <a:rPr lang="en-US" dirty="0"/>
              <a:t>Goal: Propose a design solution, predict potential problems, or analyze actual design failures</a:t>
            </a:r>
          </a:p>
          <a:p>
            <a:r>
              <a:rPr lang="en-US" dirty="0"/>
              <a:t>Criteria: Complete and accurate analysis</a:t>
            </a:r>
          </a:p>
          <a:p>
            <a:endParaRPr lang="en-US" dirty="0"/>
          </a:p>
          <a:p>
            <a:r>
              <a:rPr lang="en-US" dirty="0"/>
              <a:t>Implicit claim: </a:t>
            </a:r>
            <a:br>
              <a:rPr lang="en-US" dirty="0"/>
            </a:br>
            <a:r>
              <a:rPr lang="en-US" dirty="0"/>
              <a:t>you have done a complete and accurate analysis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221236-4824-4332-97E3-FACF62BEB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77634F9-41BB-47C1-9A03-98E36FDBC3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5706801"/>
      </p:ext>
    </p:extLst>
  </p:cSld>
  <p:clrMapOvr>
    <a:masterClrMapping/>
  </p:clrMapOvr>
  <p:transition advTm="4451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D3C66-27FE-4013-B10C-1A6A30C06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report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47BEE-C87F-44E1-82F8-D5FEFE24FC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Included but modified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055538-D65F-47E6-B0E4-F7FCBC6AF5BB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/>
              <a:t>Not included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CAAF45-D227-402D-BA69-C91B2938DE29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297680" cy="3845720"/>
          </a:xfrm>
        </p:spPr>
        <p:txBody>
          <a:bodyPr/>
          <a:lstStyle/>
          <a:p>
            <a:r>
              <a:rPr lang="en-US" dirty="0"/>
              <a:t>Components</a:t>
            </a:r>
          </a:p>
          <a:p>
            <a:pPr lvl="1"/>
            <a:r>
              <a:rPr lang="en-US" dirty="0"/>
              <a:t>Goal (not research)</a:t>
            </a:r>
          </a:p>
          <a:p>
            <a:pPr lvl="1"/>
            <a:r>
              <a:rPr lang="en-US" dirty="0"/>
              <a:t>Framework (maybe)</a:t>
            </a:r>
          </a:p>
          <a:p>
            <a:pPr lvl="1"/>
            <a:r>
              <a:rPr lang="en-US" dirty="0"/>
              <a:t>Testing methods</a:t>
            </a:r>
          </a:p>
          <a:p>
            <a:pPr lvl="1"/>
            <a:r>
              <a:rPr lang="en-US" dirty="0"/>
              <a:t>Data patterns</a:t>
            </a:r>
          </a:p>
          <a:p>
            <a:pPr lvl="1"/>
            <a:r>
              <a:rPr lang="en-US" dirty="0"/>
              <a:t>Comparisons (maybe)</a:t>
            </a:r>
          </a:p>
          <a:p>
            <a:pPr lvl="1"/>
            <a:r>
              <a:rPr lang="en-US" dirty="0"/>
              <a:t>Interpretations (maybe)</a:t>
            </a:r>
          </a:p>
          <a:p>
            <a:pPr lvl="1"/>
            <a:r>
              <a:rPr lang="en-US" dirty="0"/>
              <a:t>Conclusion (recommendation)</a:t>
            </a:r>
          </a:p>
          <a:p>
            <a:r>
              <a:rPr lang="en-US" dirty="0"/>
              <a:t>Support</a:t>
            </a:r>
          </a:p>
          <a:p>
            <a:pPr lvl="1"/>
            <a:r>
              <a:rPr lang="en-US" dirty="0"/>
              <a:t>Present research, Evaluation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FC0CA9-3411-48D5-950B-677CAF00C15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Components</a:t>
            </a:r>
          </a:p>
          <a:p>
            <a:pPr lvl="1"/>
            <a:r>
              <a:rPr lang="en-US" dirty="0"/>
              <a:t>Importance</a:t>
            </a:r>
          </a:p>
          <a:p>
            <a:pPr lvl="1"/>
            <a:r>
              <a:rPr lang="en-US" dirty="0"/>
              <a:t>Need</a:t>
            </a:r>
          </a:p>
          <a:p>
            <a:pPr lvl="1"/>
            <a:r>
              <a:rPr lang="en-US" dirty="0"/>
              <a:t>Research details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Support</a:t>
            </a:r>
          </a:p>
          <a:p>
            <a:pPr lvl="1"/>
            <a:r>
              <a:rPr lang="en-US" dirty="0"/>
              <a:t>Past research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DB0C0-1A93-45EF-82A8-1A285D04F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347D89E-A40D-41F1-9DA6-FC5257CE715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8196120"/>
      </p:ext>
    </p:extLst>
  </p:cSld>
  <p:clrMapOvr>
    <a:masterClrMapping/>
  </p:clrMapOvr>
  <p:transition advTm="2060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Management or consulting reports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14.4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25E718D-7D3A-4C32-8E6F-1D96487C81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946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061">
        <p:circle/>
      </p:transition>
    </mc:Choice>
    <mc:Fallback>
      <p:transition spd="slow" advTm="506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8F359-2295-4AD9-9328-A4B850167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 vs. Consulting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3E000-CDEE-4698-801C-0C3F1D057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Similarities</a:t>
            </a:r>
          </a:p>
          <a:p>
            <a:pPr lvl="1"/>
            <a:r>
              <a:rPr lang="en-US" dirty="0"/>
              <a:t>Non-technical audience</a:t>
            </a:r>
          </a:p>
          <a:p>
            <a:pPr lvl="1"/>
            <a:endParaRPr lang="en-US" dirty="0"/>
          </a:p>
          <a:p>
            <a:r>
              <a:rPr lang="en-US" dirty="0"/>
              <a:t>Differences</a:t>
            </a:r>
          </a:p>
          <a:p>
            <a:pPr lvl="1"/>
            <a:r>
              <a:rPr lang="en-US" dirty="0"/>
              <a:t>Management – within organization</a:t>
            </a:r>
          </a:p>
          <a:p>
            <a:pPr lvl="1"/>
            <a:r>
              <a:rPr lang="en-US" dirty="0"/>
              <a:t>Consulting – outside organization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5E29B1-CA89-4311-B049-5A7F30CED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5AE012C-EB42-4424-8B9B-CAFA4C19EF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10853"/>
      </p:ext>
    </p:extLst>
  </p:cSld>
  <p:clrMapOvr>
    <a:masterClrMapping/>
  </p:clrMapOvr>
  <p:transition advTm="2236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10178D-B7E3-4951-BF96-4D96D5E86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Goal, audience, criteria, claim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619B429-D243-4FC2-ADE1-5D566F435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5480"/>
            <a:ext cx="8476488" cy="4389120"/>
          </a:xfrm>
        </p:spPr>
        <p:txBody>
          <a:bodyPr/>
          <a:lstStyle/>
          <a:p>
            <a:r>
              <a:rPr lang="en-US" dirty="0"/>
              <a:t>Audience: Non-technical decision makers</a:t>
            </a:r>
          </a:p>
          <a:p>
            <a:r>
              <a:rPr lang="en-US" dirty="0"/>
              <a:t>Goal: Propose a design solution, predict potential problems, or analyze actual design failures</a:t>
            </a:r>
          </a:p>
          <a:p>
            <a:r>
              <a:rPr lang="en-US" dirty="0"/>
              <a:t>Criteria: Complete and accurate analysis</a:t>
            </a:r>
          </a:p>
          <a:p>
            <a:endParaRPr lang="en-US" dirty="0"/>
          </a:p>
          <a:p>
            <a:r>
              <a:rPr lang="en-US" dirty="0"/>
              <a:t>Implicit claim: </a:t>
            </a:r>
            <a:br>
              <a:rPr lang="en-US" dirty="0"/>
            </a:br>
            <a:r>
              <a:rPr lang="en-US" dirty="0"/>
              <a:t>you present a fair and accurate assessment of the situation that will be beneficial to the one receiving it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221236-4824-4332-97E3-FACF62BEB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3B88CD1-66AB-49C9-AD20-F9BF7DF264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6387593"/>
      </p:ext>
    </p:extLst>
  </p:cSld>
  <p:clrMapOvr>
    <a:masterClrMapping/>
  </p:clrMapOvr>
  <p:transition advTm="4992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D3C66-27FE-4013-B10C-1A6A30C06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 report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47BEE-C87F-44E1-82F8-D5FEFE24FC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Included but modified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055538-D65F-47E6-B0E4-F7FCBC6AF5BB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/>
              <a:t>Not included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CAAF45-D227-402D-BA69-C91B2938DE29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Components</a:t>
            </a:r>
          </a:p>
          <a:p>
            <a:pPr lvl="1"/>
            <a:r>
              <a:rPr lang="en-US" dirty="0"/>
              <a:t>Goal (not research)</a:t>
            </a:r>
          </a:p>
          <a:p>
            <a:pPr lvl="1"/>
            <a:r>
              <a:rPr lang="en-US" dirty="0"/>
              <a:t>Research details (maybe)</a:t>
            </a:r>
          </a:p>
          <a:p>
            <a:pPr lvl="1"/>
            <a:r>
              <a:rPr lang="en-US" dirty="0"/>
              <a:t>Testing methods (maybe)</a:t>
            </a:r>
          </a:p>
          <a:p>
            <a:pPr lvl="1"/>
            <a:r>
              <a:rPr lang="en-US" dirty="0"/>
              <a:t>Data patterns</a:t>
            </a:r>
          </a:p>
          <a:p>
            <a:pPr lvl="1"/>
            <a:r>
              <a:rPr lang="en-US" dirty="0"/>
              <a:t>Comparisons (maybe)</a:t>
            </a:r>
          </a:p>
          <a:p>
            <a:pPr lvl="1"/>
            <a:r>
              <a:rPr lang="en-US" dirty="0"/>
              <a:t>Interpretations </a:t>
            </a:r>
          </a:p>
          <a:p>
            <a:pPr lvl="1"/>
            <a:r>
              <a:rPr lang="en-US" dirty="0"/>
              <a:t>Conclusion </a:t>
            </a:r>
          </a:p>
          <a:p>
            <a:r>
              <a:rPr lang="en-US" dirty="0"/>
              <a:t>Support</a:t>
            </a:r>
          </a:p>
          <a:p>
            <a:pPr lvl="1"/>
            <a:r>
              <a:rPr lang="en-US" dirty="0"/>
              <a:t>Present research, Evaluation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FC0CA9-3411-48D5-950B-677CAF00C15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Components</a:t>
            </a:r>
          </a:p>
          <a:p>
            <a:pPr lvl="1"/>
            <a:r>
              <a:rPr lang="en-US" dirty="0"/>
              <a:t>Importance (maybe)</a:t>
            </a:r>
          </a:p>
          <a:p>
            <a:pPr lvl="1"/>
            <a:r>
              <a:rPr lang="en-US" dirty="0"/>
              <a:t>Need</a:t>
            </a:r>
          </a:p>
          <a:p>
            <a:pPr lvl="1"/>
            <a:r>
              <a:rPr lang="en-US" dirty="0"/>
              <a:t>Framework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Support</a:t>
            </a:r>
          </a:p>
          <a:p>
            <a:pPr lvl="1"/>
            <a:r>
              <a:rPr lang="en-US" dirty="0"/>
              <a:t>Past research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DB0C0-1A93-45EF-82A8-1A285D04F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14A9043-1011-4B30-B63F-048101E74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3461"/>
      </p:ext>
    </p:extLst>
  </p:cSld>
  <p:clrMapOvr>
    <a:masterClrMapping/>
  </p:clrMapOvr>
  <p:transition advTm="1154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SWOT analysis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14.5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A51BAC3-67C3-4B9A-BC0C-5B4F081C8D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98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7912">
        <p:circle/>
      </p:transition>
    </mc:Choice>
    <mc:Fallback>
      <p:transition spd="slow" advTm="791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10178D-B7E3-4951-BF96-4D96D5E86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Goal, audience, criteria, claim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619B429-D243-4FC2-ADE1-5D566F435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5480"/>
            <a:ext cx="8476488" cy="4389120"/>
          </a:xfrm>
        </p:spPr>
        <p:txBody>
          <a:bodyPr/>
          <a:lstStyle/>
          <a:p>
            <a:r>
              <a:rPr lang="en-US" dirty="0"/>
              <a:t>Goal: Vary</a:t>
            </a:r>
          </a:p>
          <a:p>
            <a:r>
              <a:rPr lang="en-US" dirty="0"/>
              <a:t>Audience: Vary</a:t>
            </a:r>
          </a:p>
          <a:p>
            <a:r>
              <a:rPr lang="en-US" dirty="0"/>
              <a:t>Criteria: Vary</a:t>
            </a:r>
          </a:p>
          <a:p>
            <a:endParaRPr lang="en-US" dirty="0"/>
          </a:p>
          <a:p>
            <a:r>
              <a:rPr lang="en-US" dirty="0"/>
              <a:t>Claims: one for each box: </a:t>
            </a:r>
            <a:br>
              <a:rPr lang="en-US" dirty="0"/>
            </a:br>
            <a:r>
              <a:rPr lang="en-US" dirty="0"/>
              <a:t>e.g. Our strengths relative to this are …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221236-4824-4332-97E3-FACF62BEB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FD5ED20-30E5-4C1B-ABFC-C4F8004561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3446483"/>
      </p:ext>
    </p:extLst>
  </p:cSld>
  <p:clrMapOvr>
    <a:masterClrMapping/>
  </p:clrMapOvr>
  <p:transition advTm="1692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8F359-2295-4AD9-9328-A4B850167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SWOT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3E000-CDEE-4698-801C-0C3F1D057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box is one type of claim: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5E29B1-CA89-4311-B049-5A7F30CED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CA63EE-1E00-4A14-A891-BDD98D77CE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575" y="2406048"/>
            <a:ext cx="5372850" cy="431542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72C903D-4E31-40DC-ACEB-5475C59920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140457"/>
      </p:ext>
    </p:extLst>
  </p:cSld>
  <p:clrMapOvr>
    <a:masterClrMapping/>
  </p:clrMapOvr>
  <p:transition advTm="2807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D3C66-27FE-4013-B10C-1A6A30C06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SWOT analysis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47BEE-C87F-44E1-82F8-D5FEFE24FC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Included but modified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055538-D65F-47E6-B0E4-F7FCBC6AF5BB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/>
              <a:t>Not included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CAAF45-D227-402D-BA69-C91B2938DE29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/>
              <a:t>Components</a:t>
            </a:r>
          </a:p>
          <a:p>
            <a:pPr lvl="1"/>
            <a:r>
              <a:rPr lang="en-US" dirty="0"/>
              <a:t>Goal (not research)</a:t>
            </a:r>
          </a:p>
          <a:p>
            <a:pPr lvl="1"/>
            <a:r>
              <a:rPr lang="en-US" dirty="0"/>
              <a:t>Conclusion</a:t>
            </a:r>
          </a:p>
          <a:p>
            <a:r>
              <a:rPr lang="en-US" dirty="0"/>
              <a:t>Support</a:t>
            </a:r>
          </a:p>
          <a:p>
            <a:pPr lvl="1"/>
            <a:r>
              <a:rPr lang="en-US" dirty="0"/>
              <a:t>Strengths</a:t>
            </a:r>
          </a:p>
          <a:p>
            <a:pPr lvl="1"/>
            <a:r>
              <a:rPr lang="en-US" dirty="0"/>
              <a:t>Weaknesses</a:t>
            </a:r>
          </a:p>
          <a:p>
            <a:pPr lvl="1"/>
            <a:r>
              <a:rPr lang="en-US" dirty="0"/>
              <a:t>Opportunities</a:t>
            </a:r>
          </a:p>
          <a:p>
            <a:pPr lvl="1"/>
            <a:r>
              <a:rPr lang="en-US" dirty="0"/>
              <a:t>Threats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FC0CA9-3411-48D5-950B-677CAF00C15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Components</a:t>
            </a:r>
          </a:p>
          <a:p>
            <a:pPr lvl="1"/>
            <a:r>
              <a:rPr lang="en-US" dirty="0"/>
              <a:t>All other</a:t>
            </a:r>
          </a:p>
          <a:p>
            <a:r>
              <a:rPr lang="en-US" dirty="0"/>
              <a:t>Support</a:t>
            </a:r>
          </a:p>
          <a:p>
            <a:pPr lvl="1"/>
            <a:r>
              <a:rPr lang="en-US" dirty="0"/>
              <a:t>Past research</a:t>
            </a:r>
          </a:p>
          <a:p>
            <a:pPr lvl="1"/>
            <a:r>
              <a:rPr lang="en-US" dirty="0"/>
              <a:t>Present research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DB0C0-1A93-45EF-82A8-1A285D04F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E4E864C-B16D-4F7F-8BA4-E0B3D2C5F1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56913"/>
      </p:ext>
    </p:extLst>
  </p:cSld>
  <p:clrMapOvr>
    <a:masterClrMapping/>
  </p:clrMapOvr>
  <p:transition advTm="2323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B8B78-FB41-4ED2-A04B-EEED5139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Goals: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382CC-7528-47E5-8944-44072D6A5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What makes learning technical writing more challenging that academic writing?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accounts for differences between the reporting formats?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CEC55-4D6D-4128-A21D-FA1E17D54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FF2C882-2CE9-4D88-BBB9-E62C648088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2143741"/>
      </p:ext>
    </p:extLst>
  </p:cSld>
  <p:clrMapOvr>
    <a:masterClrMapping/>
  </p:clrMapOvr>
  <p:transition advTm="1594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28E62EF-81EE-49A4-A17E-CEEF83F07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Adaptations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D71BD3B-840D-4A1B-8092-185D82621F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628" y="2148405"/>
            <a:ext cx="5334744" cy="3962953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5506BA-F9FA-4F3D-A665-409CBEA30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9E803F0-845A-4015-8778-E6789A1EA3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38560"/>
      </p:ext>
    </p:extLst>
  </p:cSld>
  <p:clrMapOvr>
    <a:masterClrMapping/>
  </p:clrMapOvr>
  <p:transition advTm="3019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B8B78-FB41-4ED2-A04B-EEED5139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Evaluate your understanding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382CC-7528-47E5-8944-44072D6A5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What makes learning technical writing more challenging that academic writing?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accounts for differences between the reporting formats?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CEC55-4D6D-4128-A21D-FA1E17D54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0CF77D1-0519-4641-9ABD-3DC82D276E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573509"/>
      </p:ext>
    </p:extLst>
  </p:cSld>
  <p:clrMapOvr>
    <a:masterClrMapping/>
  </p:clrMapOvr>
  <p:transition advTm="3001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Intertextuality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14.1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7944AC1-1682-43EC-AEC7-A1B655701F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766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6108">
        <p:circle/>
      </p:transition>
    </mc:Choice>
    <mc:Fallback>
      <p:transition spd="slow" advTm="610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8F359-2295-4AD9-9328-A4B850167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Intertextuality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3E000-CDEE-4698-801C-0C3F1D057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693920"/>
          </a:xfrm>
        </p:spPr>
        <p:txBody>
          <a:bodyPr>
            <a:normAutofit/>
          </a:bodyPr>
          <a:lstStyle/>
          <a:p>
            <a:r>
              <a:rPr lang="en-US" dirty="0"/>
              <a:t>Connection between texts (of any kind)</a:t>
            </a:r>
          </a:p>
          <a:p>
            <a:pPr lvl="1"/>
            <a:r>
              <a:rPr lang="en-US" dirty="0"/>
              <a:t>Reports</a:t>
            </a:r>
          </a:p>
          <a:p>
            <a:pPr lvl="1"/>
            <a:r>
              <a:rPr lang="en-US" dirty="0"/>
              <a:t>Meetings</a:t>
            </a:r>
          </a:p>
          <a:p>
            <a:pPr lvl="1"/>
            <a:r>
              <a:rPr lang="en-US" dirty="0"/>
              <a:t>Email</a:t>
            </a:r>
          </a:p>
          <a:p>
            <a:pPr lvl="1"/>
            <a:r>
              <a:rPr lang="en-US" dirty="0"/>
              <a:t>Conversations</a:t>
            </a:r>
          </a:p>
          <a:p>
            <a:endParaRPr lang="en-US" dirty="0"/>
          </a:p>
          <a:p>
            <a:r>
              <a:rPr lang="en-US" dirty="0"/>
              <a:t>Harder to learn from a textbook or in a classroom</a:t>
            </a:r>
          </a:p>
          <a:p>
            <a:pPr lvl="1"/>
            <a:r>
              <a:rPr lang="en-US" dirty="0"/>
              <a:t>Assumes familiarity with previous communication</a:t>
            </a:r>
          </a:p>
          <a:p>
            <a:pPr lvl="1"/>
            <a:r>
              <a:rPr lang="en-US" dirty="0"/>
              <a:t>Getting authentic exemplars is difficult</a:t>
            </a:r>
          </a:p>
          <a:p>
            <a:pPr lvl="1"/>
            <a:r>
              <a:rPr lang="en-US" dirty="0"/>
              <a:t>Extremely varied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5E29B1-CA89-4311-B049-5A7F30CED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014E4DF-0E7A-45E1-9DE9-68653544AA47}"/>
              </a:ext>
            </a:extLst>
          </p:cNvPr>
          <p:cNvSpPr/>
          <p:nvPr/>
        </p:nvSpPr>
        <p:spPr>
          <a:xfrm>
            <a:off x="3721608" y="2642616"/>
            <a:ext cx="3584448" cy="13075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Within a department</a:t>
            </a:r>
          </a:p>
          <a:p>
            <a:pPr algn="ctr"/>
            <a:r>
              <a:rPr lang="en-US" sz="2400" dirty="0"/>
              <a:t>Within a research group</a:t>
            </a:r>
          </a:p>
          <a:p>
            <a:pPr algn="ctr"/>
            <a:r>
              <a:rPr lang="en-US" sz="2400" dirty="0"/>
              <a:t>Within a business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693F691-34C4-439D-9BB5-32350B4F83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0190108"/>
      </p:ext>
    </p:extLst>
  </p:cSld>
  <p:clrMapOvr>
    <a:masterClrMapping/>
  </p:clrMapOvr>
  <p:transition advTm="6045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Progress reports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14.2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ADF725D-2052-4B70-8FFC-65CFF81D16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20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178">
        <p:circle/>
      </p:transition>
    </mc:Choice>
    <mc:Fallback>
      <p:transition spd="slow" advTm="417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10178D-B7E3-4951-BF96-4D96D5E86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Goal, audience, criteria, claim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619B429-D243-4FC2-ADE1-5D566F435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5480"/>
            <a:ext cx="8476488" cy="4389120"/>
          </a:xfrm>
        </p:spPr>
        <p:txBody>
          <a:bodyPr/>
          <a:lstStyle/>
          <a:p>
            <a:r>
              <a:rPr lang="en-US" dirty="0"/>
              <a:t>Audience(s): Supervisor, (Colleagues)</a:t>
            </a:r>
          </a:p>
          <a:p>
            <a:r>
              <a:rPr lang="en-US" dirty="0"/>
              <a:t>Goal: Demonstrate progress</a:t>
            </a:r>
          </a:p>
          <a:p>
            <a:r>
              <a:rPr lang="en-US" dirty="0"/>
              <a:t>Criteria: Based on project goals</a:t>
            </a:r>
          </a:p>
          <a:p>
            <a:endParaRPr lang="en-US" dirty="0"/>
          </a:p>
          <a:p>
            <a:r>
              <a:rPr lang="en-US" dirty="0"/>
              <a:t>Implicit claim: </a:t>
            </a:r>
            <a:br>
              <a:rPr lang="en-US" dirty="0"/>
            </a:br>
            <a:r>
              <a:rPr lang="en-US" dirty="0"/>
              <a:t>you have made progress toward the goal(s)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221236-4824-4332-97E3-FACF62BEB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8B1DD34-5691-468D-83EB-2ACBB99443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4671713"/>
      </p:ext>
    </p:extLst>
  </p:cSld>
  <p:clrMapOvr>
    <a:masterClrMapping/>
  </p:clrMapOvr>
  <p:transition advTm="2750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4E9F1-02C4-4C4D-88E4-03ECC3586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include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4B8E5-C19C-4F11-806C-C37D56A686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Assumes familiarity with project</a:t>
            </a:r>
          </a:p>
          <a:p>
            <a:pPr lvl="1"/>
            <a:r>
              <a:rPr lang="en-US" dirty="0"/>
              <a:t>Changes since previous report</a:t>
            </a:r>
          </a:p>
          <a:p>
            <a:endParaRPr lang="en-US" dirty="0"/>
          </a:p>
          <a:p>
            <a:r>
              <a:rPr lang="en-US" dirty="0"/>
              <a:t>Depends on stage in the project</a:t>
            </a:r>
          </a:p>
          <a:p>
            <a:r>
              <a:rPr lang="en-US" dirty="0"/>
              <a:t>Depends on how much detail the supervisor wants!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00BD1F-DA37-4146-98D4-6E3A8729B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8140EFF-DCFC-433B-8A18-2D6204FD09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5801595"/>
      </p:ext>
    </p:extLst>
  </p:cSld>
  <p:clrMapOvr>
    <a:masterClrMapping/>
  </p:clrMapOvr>
  <p:transition advTm="2610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D3C66-27FE-4013-B10C-1A6A30C06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report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47BEE-C87F-44E1-82F8-D5FEFE24FC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Included but modified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055538-D65F-47E6-B0E4-F7FCBC6AF5BB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/>
              <a:t>Not included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CAAF45-D227-402D-BA69-C91B2938DE29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/>
              <a:t>Components</a:t>
            </a:r>
          </a:p>
          <a:p>
            <a:pPr lvl="1"/>
            <a:r>
              <a:rPr lang="en-US" dirty="0"/>
              <a:t>Research details</a:t>
            </a:r>
          </a:p>
          <a:p>
            <a:pPr lvl="1"/>
            <a:r>
              <a:rPr lang="en-US" dirty="0"/>
              <a:t>Testing methods</a:t>
            </a:r>
          </a:p>
          <a:p>
            <a:pPr lvl="1"/>
            <a:r>
              <a:rPr lang="en-US" dirty="0"/>
              <a:t>Data patterns</a:t>
            </a:r>
          </a:p>
          <a:p>
            <a:pPr lvl="1"/>
            <a:r>
              <a:rPr lang="en-US" dirty="0"/>
              <a:t>Comparisons (maybe)</a:t>
            </a:r>
          </a:p>
          <a:p>
            <a:pPr lvl="1"/>
            <a:r>
              <a:rPr lang="en-US" dirty="0"/>
              <a:t>Interpretations (maybe)</a:t>
            </a:r>
          </a:p>
          <a:p>
            <a:pPr lvl="1"/>
            <a:r>
              <a:rPr lang="en-US" dirty="0"/>
              <a:t>Conclusion (progress)</a:t>
            </a:r>
          </a:p>
          <a:p>
            <a:r>
              <a:rPr lang="en-US" dirty="0"/>
              <a:t>Support</a:t>
            </a:r>
          </a:p>
          <a:p>
            <a:pPr lvl="1"/>
            <a:r>
              <a:rPr lang="en-US" dirty="0"/>
              <a:t>Present research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FC0CA9-3411-48D5-950B-677CAF00C15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Components</a:t>
            </a:r>
          </a:p>
          <a:p>
            <a:pPr lvl="1"/>
            <a:r>
              <a:rPr lang="en-US" dirty="0"/>
              <a:t>Importance</a:t>
            </a:r>
          </a:p>
          <a:p>
            <a:pPr lvl="1"/>
            <a:r>
              <a:rPr lang="en-US" dirty="0"/>
              <a:t>Need</a:t>
            </a:r>
          </a:p>
          <a:p>
            <a:pPr lvl="1"/>
            <a:r>
              <a:rPr lang="en-US" dirty="0"/>
              <a:t>Research goal</a:t>
            </a:r>
          </a:p>
          <a:p>
            <a:pPr lvl="1"/>
            <a:r>
              <a:rPr lang="en-US" dirty="0"/>
              <a:t>Framework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Support</a:t>
            </a:r>
          </a:p>
          <a:p>
            <a:pPr lvl="1"/>
            <a:r>
              <a:rPr lang="en-US" dirty="0"/>
              <a:t>Past research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DB0C0-1A93-45EF-82A8-1A285D04F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0F9D8C5-0A6A-4793-B9A6-EA36B9A597CA}"/>
              </a:ext>
            </a:extLst>
          </p:cNvPr>
          <p:cNvSpPr/>
          <p:nvPr/>
        </p:nvSpPr>
        <p:spPr>
          <a:xfrm>
            <a:off x="4572000" y="1192770"/>
            <a:ext cx="4407408" cy="6116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Depends on stage in the project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27B7C5-3F61-4FED-A0EF-90D0C4C7DC3A}"/>
              </a:ext>
            </a:extLst>
          </p:cNvPr>
          <p:cNvSpPr/>
          <p:nvPr/>
        </p:nvSpPr>
        <p:spPr>
          <a:xfrm>
            <a:off x="722376" y="5790772"/>
            <a:ext cx="3648456" cy="100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200" dirty="0"/>
              <a:t>Additional possible</a:t>
            </a:r>
            <a:endParaRPr lang="en-US" sz="2000" dirty="0"/>
          </a:p>
          <a:p>
            <a:pPr>
              <a:tabLst>
                <a:tab pos="457200" algn="l"/>
                <a:tab pos="2057400" algn="l"/>
              </a:tabLst>
            </a:pPr>
            <a:r>
              <a:rPr lang="en-US" sz="2000" dirty="0"/>
              <a:t>	Timeframe	Problems</a:t>
            </a:r>
          </a:p>
          <a:p>
            <a:pPr>
              <a:tabLst>
                <a:tab pos="457200" algn="l"/>
                <a:tab pos="2057400" algn="l"/>
              </a:tabLst>
            </a:pPr>
            <a:r>
              <a:rPr lang="en-US" sz="2000" dirty="0"/>
              <a:t>	Accounting	Plans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FE0F1D1-5E0B-4858-B79B-1A5C7070F2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2257092"/>
      </p:ext>
    </p:extLst>
  </p:cSld>
  <p:clrMapOvr>
    <a:masterClrMapping/>
  </p:clrMapOvr>
  <p:transition advTm="6568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Technical reports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14.3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43EE1AF-488B-4C2A-B266-583EA45AA2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990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248">
        <p:circle/>
      </p:transition>
    </mc:Choice>
    <mc:Fallback>
      <p:transition spd="slow" advTm="324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7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9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3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15.9|2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26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5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Flow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4x3 Template</Template>
  <TotalTime>289</TotalTime>
  <Words>495</Words>
  <Application>Microsoft Office PowerPoint</Application>
  <PresentationFormat>On-screen Show (4:3)</PresentationFormat>
  <Paragraphs>183</Paragraphs>
  <Slides>21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Calibri</vt:lpstr>
      <vt:lpstr>Constantia</vt:lpstr>
      <vt:lpstr>Wingdings 2</vt:lpstr>
      <vt:lpstr>1_Flow</vt:lpstr>
      <vt:lpstr>Chapter 14 Technical writing</vt:lpstr>
      <vt:lpstr>Goals:</vt:lpstr>
      <vt:lpstr>Intertextuality</vt:lpstr>
      <vt:lpstr>Intertextuality</vt:lpstr>
      <vt:lpstr>Progress reports</vt:lpstr>
      <vt:lpstr>Goal, audience, criteria, claim</vt:lpstr>
      <vt:lpstr>What to include</vt:lpstr>
      <vt:lpstr>Progress report</vt:lpstr>
      <vt:lpstr>Technical reports</vt:lpstr>
      <vt:lpstr>Goal, audience, criteria, claim</vt:lpstr>
      <vt:lpstr>Technical report</vt:lpstr>
      <vt:lpstr>Management or consulting reports</vt:lpstr>
      <vt:lpstr>Management vs. Consulting</vt:lpstr>
      <vt:lpstr>Goal, audience, criteria, claim</vt:lpstr>
      <vt:lpstr>Management report</vt:lpstr>
      <vt:lpstr>SWOT analysis</vt:lpstr>
      <vt:lpstr>Goal, audience, criteria, claim</vt:lpstr>
      <vt:lpstr>SWOT analysis</vt:lpstr>
      <vt:lpstr>SWOT analysis</vt:lpstr>
      <vt:lpstr>Adaptations</vt:lpstr>
      <vt:lpstr>Evaluate your understanding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Staking your claim: Chapter 2</dc:title>
  <dc:creator>Gerry Rau</dc:creator>
  <cp:lastModifiedBy>Gerry Rau</cp:lastModifiedBy>
  <cp:revision>19</cp:revision>
  <dcterms:created xsi:type="dcterms:W3CDTF">2019-03-04T02:26:46Z</dcterms:created>
  <dcterms:modified xsi:type="dcterms:W3CDTF">2019-04-03T01:57:54Z</dcterms:modified>
</cp:coreProperties>
</file>