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602" r:id="rId2"/>
    <p:sldId id="571" r:id="rId3"/>
    <p:sldId id="592" r:id="rId4"/>
    <p:sldId id="606" r:id="rId5"/>
    <p:sldId id="623" r:id="rId6"/>
    <p:sldId id="624" r:id="rId7"/>
    <p:sldId id="625" r:id="rId8"/>
    <p:sldId id="639" r:id="rId9"/>
    <p:sldId id="626" r:id="rId10"/>
    <p:sldId id="628" r:id="rId11"/>
    <p:sldId id="627" r:id="rId12"/>
    <p:sldId id="629" r:id="rId13"/>
    <p:sldId id="631" r:id="rId14"/>
    <p:sldId id="630" r:id="rId15"/>
    <p:sldId id="640" r:id="rId16"/>
    <p:sldId id="632" r:id="rId17"/>
    <p:sldId id="634" r:id="rId18"/>
    <p:sldId id="633" r:id="rId19"/>
    <p:sldId id="635" r:id="rId20"/>
    <p:sldId id="638" r:id="rId21"/>
    <p:sldId id="637" r:id="rId22"/>
    <p:sldId id="636" r:id="rId23"/>
    <p:sldId id="603" r:id="rId24"/>
    <p:sldId id="622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7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B4F2-3380-4A44-A5E9-F416A5D716F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51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4F02-18B5-483B-AA05-4973C38353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68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6C00-52A3-4634-97A7-33A6B93AD3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264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C53E-DEFC-410B-A9E9-7968887D97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91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C3EB-7D01-492E-9D45-0A71A6C3E7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014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F049-9833-4F07-9613-6B3FF36BB5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38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7181-0CA1-43B7-B4F8-F978D6B957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76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35FE-C12F-480B-A31D-9803CC27E0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700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00EF-0198-4198-91C7-5EE767AC25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45107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CFA4-90A6-45EB-846F-B957A0ABF8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94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EC5CA-A74D-4DF5-9A16-798D753DA6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35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7BE3D6-3A94-4762-89AC-D0E39908F4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57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AE1996-E57E-4E0A-9880-1CD9820F8A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Chapter 12</a:t>
            </a:r>
            <a:br>
              <a:rPr lang="en-US" dirty="0"/>
            </a:br>
            <a:r>
              <a:rPr lang="en-US" sz="4000" dirty="0"/>
              <a:t>Graduate writing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AAA5504-3237-4D9B-9293-35CB332DF6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Writing for Engineering and Science Students:</a:t>
            </a:r>
            <a:br>
              <a:rPr lang="en-US" dirty="0"/>
            </a:br>
            <a:r>
              <a:rPr lang="en-US" dirty="0"/>
              <a:t>Staking your Claim</a:t>
            </a:r>
          </a:p>
          <a:p>
            <a:r>
              <a:rPr lang="en-US" dirty="0"/>
              <a:t>Gerald Rau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72919-D789-458F-BFD1-E3F0FB554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73A872-493B-4E17-A6E0-7DA97A5EA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18056"/>
      </p:ext>
    </p:extLst>
  </p:cSld>
  <p:clrMapOvr>
    <a:masterClrMapping/>
  </p:clrMapOvr>
  <p:transition advTm="577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10178D-B7E3-4951-BF96-4D96D5E86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Goal, audience, criteria, claim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619B429-D243-4FC2-ADE1-5D566F435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476488" cy="4389120"/>
          </a:xfrm>
        </p:spPr>
        <p:txBody>
          <a:bodyPr/>
          <a:lstStyle/>
          <a:p>
            <a:r>
              <a:rPr lang="en-US" dirty="0"/>
              <a:t>Audience: Advisor or committee</a:t>
            </a:r>
          </a:p>
          <a:p>
            <a:r>
              <a:rPr lang="en-US" dirty="0"/>
              <a:t>Goal and criteria: usually set by department</a:t>
            </a:r>
          </a:p>
          <a:p>
            <a:pPr lvl="1"/>
            <a:r>
              <a:rPr lang="en-US" dirty="0"/>
              <a:t>Expected length</a:t>
            </a:r>
          </a:p>
          <a:p>
            <a:endParaRPr lang="en-US" dirty="0"/>
          </a:p>
          <a:p>
            <a:r>
              <a:rPr lang="en-US" dirty="0"/>
              <a:t>Implicit claim: </a:t>
            </a:r>
            <a:br>
              <a:rPr lang="en-US" dirty="0"/>
            </a:br>
            <a:r>
              <a:rPr lang="en-US" dirty="0"/>
              <a:t>you are prepared to do the research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221236-4824-4332-97E3-FACF62BEB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E00DA76-6CF6-425F-8C7F-4DA8BA1B97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3513539"/>
      </p:ext>
    </p:extLst>
  </p:cSld>
  <p:clrMapOvr>
    <a:masterClrMapping/>
  </p:clrMapOvr>
  <p:transition advTm="254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D3C66-27FE-4013-B10C-1A6A30C06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proposal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47BEE-C87F-44E1-82F8-D5FEFE24FC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055538-D65F-47E6-B0E4-F7FCBC6AF5BB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Included but modified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CAAF45-D227-402D-BA69-C91B2938DE29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Components</a:t>
            </a:r>
          </a:p>
          <a:p>
            <a:pPr lvl="1"/>
            <a:r>
              <a:rPr lang="en-US" dirty="0"/>
              <a:t>Importance</a:t>
            </a:r>
          </a:p>
          <a:p>
            <a:pPr lvl="1"/>
            <a:r>
              <a:rPr lang="en-US" dirty="0"/>
              <a:t>Need</a:t>
            </a:r>
          </a:p>
          <a:p>
            <a:pPr lvl="1"/>
            <a:r>
              <a:rPr lang="en-US" dirty="0"/>
              <a:t>Research goal</a:t>
            </a:r>
          </a:p>
          <a:p>
            <a:pPr lvl="1"/>
            <a:r>
              <a:rPr lang="en-US" dirty="0"/>
              <a:t>Framework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Support</a:t>
            </a:r>
          </a:p>
          <a:p>
            <a:pPr lvl="1"/>
            <a:r>
              <a:rPr lang="en-US" dirty="0"/>
              <a:t>Past research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FC0CA9-3411-48D5-950B-677CAF00C15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Components</a:t>
            </a:r>
          </a:p>
          <a:p>
            <a:pPr lvl="1"/>
            <a:r>
              <a:rPr lang="en-US" dirty="0"/>
              <a:t>Research details (planned)</a:t>
            </a:r>
          </a:p>
          <a:p>
            <a:pPr lvl="1"/>
            <a:r>
              <a:rPr lang="en-US" dirty="0"/>
              <a:t>Testing methods (planned)</a:t>
            </a:r>
          </a:p>
          <a:p>
            <a:pPr lvl="1"/>
            <a:r>
              <a:rPr lang="en-US" dirty="0"/>
              <a:t>Data patterns (expected)</a:t>
            </a:r>
          </a:p>
          <a:p>
            <a:pPr lvl="1"/>
            <a:r>
              <a:rPr lang="en-US" dirty="0"/>
              <a:t>Comparisons (expected)</a:t>
            </a:r>
          </a:p>
          <a:p>
            <a:pPr lvl="1"/>
            <a:r>
              <a:rPr lang="en-US" dirty="0"/>
              <a:t>Interpretations (expected)</a:t>
            </a:r>
          </a:p>
          <a:p>
            <a:pPr lvl="1"/>
            <a:r>
              <a:rPr lang="en-US" dirty="0"/>
              <a:t>Conclusion (summary)</a:t>
            </a:r>
          </a:p>
          <a:p>
            <a:pPr lvl="1"/>
            <a:endParaRPr lang="en-US" dirty="0"/>
          </a:p>
          <a:p>
            <a:r>
              <a:rPr lang="en-US" dirty="0"/>
              <a:t>Support</a:t>
            </a:r>
          </a:p>
          <a:p>
            <a:pPr lvl="1"/>
            <a:r>
              <a:rPr lang="en-US" dirty="0"/>
              <a:t>Present research (pilot test)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DB0C0-1A93-45EF-82A8-1A285D04F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87272D-18D2-4C97-8387-C3D4DDAA4A4F}"/>
              </a:ext>
            </a:extLst>
          </p:cNvPr>
          <p:cNvSpPr/>
          <p:nvPr/>
        </p:nvSpPr>
        <p:spPr>
          <a:xfrm>
            <a:off x="621792" y="4437460"/>
            <a:ext cx="2834640" cy="10149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200" dirty="0"/>
              <a:t>Additional</a:t>
            </a:r>
          </a:p>
          <a:p>
            <a:r>
              <a:rPr lang="en-US" sz="2000" dirty="0"/>
              <a:t>	Resources</a:t>
            </a:r>
          </a:p>
          <a:p>
            <a:r>
              <a:rPr lang="en-US" sz="2000" dirty="0"/>
              <a:t>	Timeframe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BA3FD81-1D4F-49AC-850B-DF80300634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7705664"/>
      </p:ext>
    </p:extLst>
  </p:cSld>
  <p:clrMapOvr>
    <a:masterClrMapping/>
  </p:clrMapOvr>
  <p:transition advTm="6555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Conference papers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12.4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CECBE71-8803-4022-B8D7-3E1B6D2649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76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263">
        <p:circle/>
      </p:transition>
    </mc:Choice>
    <mc:Fallback>
      <p:transition spd="slow" advTm="326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10178D-B7E3-4951-BF96-4D96D5E86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Goal, audience, criteria, claim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619B429-D243-4FC2-ADE1-5D566F435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476488" cy="4389120"/>
          </a:xfrm>
        </p:spPr>
        <p:txBody>
          <a:bodyPr/>
          <a:lstStyle/>
          <a:p>
            <a:r>
              <a:rPr lang="en-US" dirty="0"/>
              <a:t>Goal: Attend the conference</a:t>
            </a:r>
          </a:p>
          <a:p>
            <a:pPr lvl="1"/>
            <a:r>
              <a:rPr lang="en-US" dirty="0"/>
              <a:t>Hear newest research</a:t>
            </a:r>
          </a:p>
          <a:p>
            <a:pPr lvl="1"/>
            <a:r>
              <a:rPr lang="en-US" dirty="0"/>
              <a:t>Meet others in the field</a:t>
            </a:r>
          </a:p>
          <a:p>
            <a:r>
              <a:rPr lang="en-US" dirty="0"/>
              <a:t>Audiences: Reviewers and attendees</a:t>
            </a:r>
          </a:p>
          <a:p>
            <a:r>
              <a:rPr lang="en-US" dirty="0"/>
              <a:t>Criteria: Fit scope of conference</a:t>
            </a:r>
          </a:p>
          <a:p>
            <a:pPr lvl="1"/>
            <a:r>
              <a:rPr lang="en-US" dirty="0"/>
              <a:t>Possible: Graduate student competition</a:t>
            </a:r>
          </a:p>
          <a:p>
            <a:endParaRPr lang="en-US" dirty="0"/>
          </a:p>
          <a:p>
            <a:r>
              <a:rPr lang="en-US" dirty="0"/>
              <a:t>Implicit claim: </a:t>
            </a:r>
            <a:br>
              <a:rPr lang="en-US" dirty="0"/>
            </a:br>
            <a:r>
              <a:rPr lang="en-US" dirty="0"/>
              <a:t>you have something worth hearing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221236-4824-4332-97E3-FACF62BEB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A020FA-FAA7-4A9F-94EB-896010E508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6134262"/>
      </p:ext>
    </p:extLst>
  </p:cSld>
  <p:clrMapOvr>
    <a:masterClrMapping/>
  </p:clrMapOvr>
  <p:transition advTm="6345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D3C66-27FE-4013-B10C-1A6A30C06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Conference paper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47BEE-C87F-44E1-82F8-D5FEFE24FC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055538-D65F-47E6-B0E4-F7FCBC6AF5BB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Included but modified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CAAF45-D227-402D-BA69-C91B2938DE29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Components</a:t>
            </a:r>
          </a:p>
          <a:p>
            <a:pPr lvl="1"/>
            <a:r>
              <a:rPr lang="en-US" dirty="0"/>
              <a:t>Importance</a:t>
            </a:r>
          </a:p>
          <a:p>
            <a:pPr lvl="1"/>
            <a:r>
              <a:rPr lang="en-US" dirty="0"/>
              <a:t>Need</a:t>
            </a:r>
          </a:p>
          <a:p>
            <a:pPr lvl="1"/>
            <a:r>
              <a:rPr lang="en-US" dirty="0"/>
              <a:t>Research goal</a:t>
            </a:r>
          </a:p>
          <a:p>
            <a:pPr lvl="1"/>
            <a:r>
              <a:rPr lang="en-US" dirty="0"/>
              <a:t>Framework</a:t>
            </a:r>
          </a:p>
          <a:p>
            <a:pPr lvl="1"/>
            <a:r>
              <a:rPr lang="en-US" dirty="0"/>
              <a:t>Research details </a:t>
            </a:r>
          </a:p>
          <a:p>
            <a:pPr lvl="1"/>
            <a:r>
              <a:rPr lang="en-US" dirty="0"/>
              <a:t>Testing methods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FC0CA9-3411-48D5-950B-677CAF00C15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Components</a:t>
            </a:r>
          </a:p>
          <a:p>
            <a:pPr lvl="1"/>
            <a:r>
              <a:rPr lang="en-US" dirty="0"/>
              <a:t>Data patterns (expected)</a:t>
            </a:r>
          </a:p>
          <a:p>
            <a:pPr lvl="1"/>
            <a:r>
              <a:rPr lang="en-US" dirty="0"/>
              <a:t>Comparisons (expected)</a:t>
            </a:r>
          </a:p>
          <a:p>
            <a:pPr lvl="1"/>
            <a:r>
              <a:rPr lang="en-US" dirty="0"/>
              <a:t>Interpretations (expected)</a:t>
            </a:r>
          </a:p>
          <a:p>
            <a:pPr lvl="1"/>
            <a:r>
              <a:rPr lang="en-US" dirty="0"/>
              <a:t>Conclusion (summary)</a:t>
            </a:r>
          </a:p>
          <a:p>
            <a:r>
              <a:rPr lang="en-US" dirty="0"/>
              <a:t>Support</a:t>
            </a:r>
          </a:p>
          <a:p>
            <a:pPr lvl="1"/>
            <a:r>
              <a:rPr lang="en-US" dirty="0"/>
              <a:t>Past research (less)</a:t>
            </a:r>
          </a:p>
          <a:p>
            <a:pPr lvl="1"/>
            <a:r>
              <a:rPr lang="en-US" dirty="0"/>
              <a:t>Present research (expected)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DB0C0-1A93-45EF-82A8-1A285D04F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C353D21-CEF3-4238-BD72-92CFF149C3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4151583"/>
      </p:ext>
    </p:extLst>
  </p:cSld>
  <p:clrMapOvr>
    <a:masterClrMapping/>
  </p:clrMapOvr>
  <p:transition advTm="501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BF4EC8E-3E43-411D-A3BD-2527126ED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differences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415C3C8-DD6F-428A-98E4-9A07205E3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Review is less rigorous</a:t>
            </a:r>
          </a:p>
          <a:p>
            <a:pPr lvl="1"/>
            <a:r>
              <a:rPr lang="en-US" dirty="0"/>
              <a:t>Accept or reject only</a:t>
            </a:r>
          </a:p>
          <a:p>
            <a:pPr lvl="1"/>
            <a:r>
              <a:rPr lang="en-US" dirty="0"/>
              <a:t>No rewriting</a:t>
            </a:r>
          </a:p>
          <a:p>
            <a:endParaRPr lang="en-US" dirty="0"/>
          </a:p>
          <a:p>
            <a:r>
              <a:rPr lang="en-US" dirty="0"/>
              <a:t>Narrower scope than research article</a:t>
            </a:r>
          </a:p>
          <a:p>
            <a:pPr lvl="1"/>
            <a:r>
              <a:rPr lang="en-US" dirty="0"/>
              <a:t>How much can you present in 15 minutes?</a:t>
            </a:r>
          </a:p>
          <a:p>
            <a:pPr lvl="1"/>
            <a:r>
              <a:rPr lang="en-US" dirty="0"/>
              <a:t>Allows you to attend multiple conferences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FF9BF8-B9DC-4B11-8F6A-ED244BC1F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DF4ECAE-9EE4-4DCE-85F1-A2B3C5850A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3394603"/>
      </p:ext>
    </p:extLst>
  </p:cSld>
  <p:clrMapOvr>
    <a:masterClrMapping/>
  </p:clrMapOvr>
  <p:transition advTm="3547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Industrial journal articles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12.5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E38EBC3-4D2A-4F9B-AF3B-7D41CDEB7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63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941">
        <p:circle/>
      </p:transition>
    </mc:Choice>
    <mc:Fallback>
      <p:transition spd="slow" advTm="494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10178D-B7E3-4951-BF96-4D96D5E86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Goal, audience, criteria, claim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619B429-D243-4FC2-ADE1-5D566F435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476488" cy="4389120"/>
          </a:xfrm>
        </p:spPr>
        <p:txBody>
          <a:bodyPr/>
          <a:lstStyle/>
          <a:p>
            <a:r>
              <a:rPr lang="en-US" dirty="0"/>
              <a:t>Audience: Industry</a:t>
            </a:r>
          </a:p>
          <a:p>
            <a:r>
              <a:rPr lang="en-US" dirty="0"/>
              <a:t>Goal: Adoption</a:t>
            </a:r>
          </a:p>
          <a:p>
            <a:r>
              <a:rPr lang="en-US" dirty="0"/>
              <a:t>Criteria: Comparison to current use</a:t>
            </a:r>
          </a:p>
          <a:p>
            <a:endParaRPr lang="en-US" dirty="0"/>
          </a:p>
          <a:p>
            <a:r>
              <a:rPr lang="en-US" dirty="0"/>
              <a:t>Implicit claim: </a:t>
            </a:r>
            <a:br>
              <a:rPr lang="en-US" dirty="0"/>
            </a:br>
            <a:r>
              <a:rPr lang="en-US" dirty="0"/>
              <a:t>the technique has immediate practical utility in industry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221236-4824-4332-97E3-FACF62BEB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A63E6CA-9714-447A-BF3C-05A7976FFB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7578631"/>
      </p:ext>
    </p:extLst>
  </p:cSld>
  <p:clrMapOvr>
    <a:masterClrMapping/>
  </p:clrMapOvr>
  <p:transition advTm="240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D3C66-27FE-4013-B10C-1A6A30C06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Industrial journal article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47BEE-C87F-44E1-82F8-D5FEFE24FC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055538-D65F-47E6-B0E4-F7FCBC6AF5BB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Included but modified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CAAF45-D227-402D-BA69-C91B2938DE29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/>
              <a:t>Components</a:t>
            </a:r>
          </a:p>
          <a:p>
            <a:pPr lvl="1"/>
            <a:r>
              <a:rPr lang="en-US" dirty="0"/>
              <a:t>Research goal</a:t>
            </a:r>
          </a:p>
          <a:p>
            <a:pPr lvl="1"/>
            <a:r>
              <a:rPr lang="en-US" dirty="0"/>
              <a:t>Research details</a:t>
            </a:r>
          </a:p>
          <a:p>
            <a:pPr lvl="1"/>
            <a:r>
              <a:rPr lang="en-US" dirty="0"/>
              <a:t>Testing methods</a:t>
            </a:r>
          </a:p>
          <a:p>
            <a:pPr lvl="1"/>
            <a:r>
              <a:rPr lang="en-US" dirty="0"/>
              <a:t>Data patterns</a:t>
            </a:r>
          </a:p>
          <a:p>
            <a:pPr lvl="1"/>
            <a:r>
              <a:rPr lang="en-US" dirty="0"/>
              <a:t>Comparisons</a:t>
            </a:r>
          </a:p>
          <a:p>
            <a:pPr lvl="1"/>
            <a:r>
              <a:rPr lang="en-US" dirty="0"/>
              <a:t>Conclusion</a:t>
            </a:r>
          </a:p>
          <a:p>
            <a:r>
              <a:rPr lang="en-US" dirty="0"/>
              <a:t>Support</a:t>
            </a:r>
          </a:p>
          <a:p>
            <a:pPr lvl="1"/>
            <a:r>
              <a:rPr lang="en-US" dirty="0"/>
              <a:t>Present research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FC0CA9-3411-48D5-950B-677CAF00C15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Components</a:t>
            </a:r>
          </a:p>
          <a:p>
            <a:pPr lvl="1"/>
            <a:r>
              <a:rPr lang="en-US" dirty="0"/>
              <a:t>Importance (to industry)</a:t>
            </a:r>
          </a:p>
          <a:p>
            <a:pPr lvl="1"/>
            <a:r>
              <a:rPr lang="en-US" dirty="0"/>
              <a:t>Need (to industry)</a:t>
            </a:r>
          </a:p>
          <a:p>
            <a:pPr lvl="1"/>
            <a:r>
              <a:rPr lang="en-US" dirty="0"/>
              <a:t>Framework (less)</a:t>
            </a:r>
          </a:p>
          <a:p>
            <a:pPr lvl="1"/>
            <a:r>
              <a:rPr lang="en-US" dirty="0"/>
              <a:t>Interpretations (less)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Support</a:t>
            </a:r>
          </a:p>
          <a:p>
            <a:pPr lvl="1"/>
            <a:r>
              <a:rPr lang="en-US" dirty="0"/>
              <a:t>Past research (less)</a:t>
            </a:r>
          </a:p>
          <a:p>
            <a:pPr lvl="1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DB0C0-1A93-45EF-82A8-1A285D04F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CC91F96-62AF-43EF-BB88-55DC2F73D2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0971204"/>
      </p:ext>
    </p:extLst>
  </p:cSld>
  <p:clrMapOvr>
    <a:masterClrMapping/>
  </p:clrMapOvr>
  <p:transition advTm="3260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Thesis or dissertation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12.6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F7D9C2-D2DF-46CE-ADAA-1FF52AD81D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22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75">
        <p:circle/>
      </p:transition>
    </mc:Choice>
    <mc:Fallback>
      <p:transition spd="slow" advTm="307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8B78-FB41-4ED2-A04B-EEED5139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Goal: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82CC-7528-47E5-8944-44072D6A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does each of the other genres of graduate writing differ from research articles?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CEC55-4D6D-4128-A21D-FA1E17D5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E5C0E61-904E-4C95-A385-BC1573A7E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43741"/>
      </p:ext>
    </p:extLst>
  </p:cSld>
  <p:clrMapOvr>
    <a:masterClrMapping/>
  </p:clrMapOvr>
  <p:transition advTm="106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104DB-78A1-4FF1-A0A1-9BA7FF4B9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British vs. American English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09CB6-0D74-4617-9027-A18A83978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British:</a:t>
            </a:r>
            <a:br>
              <a:rPr lang="en-US" dirty="0"/>
            </a:br>
            <a:r>
              <a:rPr lang="en-US" dirty="0"/>
              <a:t>Masters = dissertation</a:t>
            </a:r>
            <a:br>
              <a:rPr lang="en-US" dirty="0"/>
            </a:br>
            <a:r>
              <a:rPr lang="en-US" dirty="0"/>
              <a:t>Doctorate = thesis</a:t>
            </a:r>
          </a:p>
          <a:p>
            <a:endParaRPr lang="en-US" dirty="0"/>
          </a:p>
          <a:p>
            <a:r>
              <a:rPr lang="en-US" dirty="0"/>
              <a:t>American: </a:t>
            </a:r>
            <a:br>
              <a:rPr lang="en-US" dirty="0"/>
            </a:br>
            <a:r>
              <a:rPr lang="en-US" dirty="0"/>
              <a:t>Masters = thesis</a:t>
            </a:r>
            <a:br>
              <a:rPr lang="en-US" dirty="0"/>
            </a:br>
            <a:r>
              <a:rPr lang="en-US" dirty="0"/>
              <a:t>Doctorate = dissertation</a:t>
            </a:r>
          </a:p>
          <a:p>
            <a:endParaRPr lang="en-US" dirty="0"/>
          </a:p>
          <a:p>
            <a:r>
              <a:rPr lang="en-US" dirty="0"/>
              <a:t>For convenience: thesis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05434A-044B-40FD-94E5-0B5A4B738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D527862-F891-4B87-AA52-F959F945A5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8299957"/>
      </p:ext>
    </p:extLst>
  </p:cSld>
  <p:clrMapOvr>
    <a:masterClrMapping/>
  </p:clrMapOvr>
  <p:transition advTm="232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10178D-B7E3-4951-BF96-4D96D5E86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Goal, audience, criteria, claim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619B429-D243-4FC2-ADE1-5D566F435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476488" cy="4389120"/>
          </a:xfrm>
        </p:spPr>
        <p:txBody>
          <a:bodyPr/>
          <a:lstStyle/>
          <a:p>
            <a:r>
              <a:rPr lang="en-US" dirty="0"/>
              <a:t>Goal: Graduation</a:t>
            </a:r>
          </a:p>
          <a:p>
            <a:r>
              <a:rPr lang="en-US" dirty="0"/>
              <a:t>Audience: Committee</a:t>
            </a:r>
          </a:p>
          <a:p>
            <a:r>
              <a:rPr lang="en-US" dirty="0"/>
              <a:t>Criteria: Set by department or school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Implicit claim: </a:t>
            </a:r>
            <a:br>
              <a:rPr lang="en-US" dirty="0"/>
            </a:br>
            <a:r>
              <a:rPr lang="en-US" dirty="0"/>
              <a:t>you have done enough to earn the degree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221236-4824-4332-97E3-FACF62BEB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14C444-3668-4ED5-97E8-D977512598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8964421"/>
      </p:ext>
    </p:extLst>
  </p:cSld>
  <p:clrMapOvr>
    <a:masterClrMapping/>
  </p:clrMapOvr>
  <p:transition advTm="2155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D3C66-27FE-4013-B10C-1A6A30C06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47BEE-C87F-44E1-82F8-D5FEFE24FC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055538-D65F-47E6-B0E4-F7FCBC6AF5BB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en-US" dirty="0"/>
              <a:t>Also included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CAAF45-D227-402D-BA69-C91B2938DE29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/>
              <a:t>Components </a:t>
            </a:r>
          </a:p>
          <a:p>
            <a:pPr lvl="1"/>
            <a:r>
              <a:rPr lang="en-US" dirty="0"/>
              <a:t>All 10</a:t>
            </a:r>
          </a:p>
          <a:p>
            <a:pPr lvl="1"/>
            <a:endParaRPr lang="en-US" dirty="0"/>
          </a:p>
          <a:p>
            <a:r>
              <a:rPr lang="en-US" dirty="0"/>
              <a:t>Support</a:t>
            </a:r>
          </a:p>
          <a:p>
            <a:pPr lvl="1"/>
            <a:r>
              <a:rPr lang="en-US" dirty="0"/>
              <a:t>Present research</a:t>
            </a:r>
          </a:p>
          <a:p>
            <a:pPr lvl="1"/>
            <a:r>
              <a:rPr lang="en-US" dirty="0"/>
              <a:t>Past research (more)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FC0CA9-3411-48D5-950B-677CAF00C15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Literature review </a:t>
            </a:r>
            <a:br>
              <a:rPr lang="en-US" dirty="0"/>
            </a:br>
            <a:r>
              <a:rPr lang="en-US" dirty="0"/>
              <a:t>(Comprehensive)</a:t>
            </a:r>
          </a:p>
          <a:p>
            <a:r>
              <a:rPr lang="en-US" dirty="0"/>
              <a:t>Unpublished details, data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DB0C0-1A93-45EF-82A8-1A285D04F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1484098-25E7-434F-83EC-EBF59C1DEB08}"/>
              </a:ext>
            </a:extLst>
          </p:cNvPr>
          <p:cNvSpPr/>
          <p:nvPr/>
        </p:nvSpPr>
        <p:spPr>
          <a:xfrm>
            <a:off x="2980817" y="5010913"/>
            <a:ext cx="3328416" cy="731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Longer, organization may differ from articles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A589B0D-4B1F-4757-B8BA-8213AC1097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903938"/>
      </p:ext>
    </p:extLst>
  </p:cSld>
  <p:clrMapOvr>
    <a:masterClrMapping/>
  </p:clrMapOvr>
  <p:transition advTm="532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8B78-FB41-4ED2-A04B-EEED5139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Next steps (Homework)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82CC-7528-47E5-8944-44072D6A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Obtain exemplars and criteria for whatever you plan to write.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Write as you go, then revise, following the suggestions for research articles.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CEC55-4D6D-4128-A21D-FA1E17D5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1EAEE72-DCAB-4DF3-879F-FDEA23CF5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83178"/>
      </p:ext>
    </p:extLst>
  </p:cSld>
  <p:clrMapOvr>
    <a:masterClrMapping/>
  </p:clrMapOvr>
  <p:transition advTm="200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4612B-3946-40F2-B1AE-BD315AD24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CA3F2-9006-4F40-8047-7472BB9B8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MERIWETHER, J. B. &amp; MILLGATE, M. 1968. </a:t>
            </a:r>
            <a:r>
              <a:rPr lang="en-US" i="1" dirty="0"/>
              <a:t>Lion in the Garden: Interviews with William Faulkner, 1926-1962</a:t>
            </a:r>
            <a:r>
              <a:rPr lang="en-US" dirty="0"/>
              <a:t>, New York: Random House.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DFE278-B13F-40CF-8B38-38EEA3DA0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9B92673-5285-418B-B48C-746A3FBA7B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61704"/>
      </p:ext>
    </p:extLst>
  </p:cSld>
  <p:clrMapOvr>
    <a:masterClrMapping/>
  </p:clrMapOvr>
  <p:transition advTm="11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Apprenticeship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12.1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97B93C7-0E44-4F04-9ED2-E29A21EF38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66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792">
        <p:circle/>
      </p:transition>
    </mc:Choice>
    <mc:Fallback>
      <p:transition spd="slow" advTm="379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8F359-2295-4AD9-9328-A4B85016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I learn to write better?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3E000-CDEE-4698-801C-0C3F1D057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“Read, read, read. Read everything— </a:t>
            </a:r>
            <a:br>
              <a:rPr lang="en-US" dirty="0"/>
            </a:br>
            <a:r>
              <a:rPr lang="en-US" dirty="0"/>
              <a:t>trash, classics, good and bad, and see how they do it. </a:t>
            </a:r>
            <a:br>
              <a:rPr lang="en-US" dirty="0"/>
            </a:br>
            <a:r>
              <a:rPr lang="en-US" dirty="0"/>
              <a:t>Just like a carpenter who works as an apprentice </a:t>
            </a:r>
            <a:br>
              <a:rPr lang="en-US" dirty="0"/>
            </a:br>
            <a:r>
              <a:rPr lang="en-US" dirty="0"/>
              <a:t>and studies the master. </a:t>
            </a:r>
            <a:br>
              <a:rPr lang="en-US" dirty="0"/>
            </a:br>
            <a:r>
              <a:rPr lang="en-US" dirty="0"/>
              <a:t>Read! You'll absorb it. Then write. </a:t>
            </a:r>
            <a:br>
              <a:rPr lang="en-US" dirty="0"/>
            </a:br>
            <a:r>
              <a:rPr lang="en-US" dirty="0"/>
              <a:t>If it's good, you'll find out. </a:t>
            </a:r>
            <a:br>
              <a:rPr lang="en-US" dirty="0"/>
            </a:br>
            <a:r>
              <a:rPr lang="en-US" dirty="0"/>
              <a:t>If it's not, throw it out of the window.”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William Faulkner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E29B1-CA89-4311-B049-5A7F30CE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FA29FE-C55E-4595-B036-E4FCDBCEBE32}"/>
              </a:ext>
            </a:extLst>
          </p:cNvPr>
          <p:cNvSpPr txBox="1"/>
          <p:nvPr/>
        </p:nvSpPr>
        <p:spPr>
          <a:xfrm>
            <a:off x="4771884" y="6324600"/>
            <a:ext cx="3533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Meriwether and Millgate, 1968: 55</a:t>
            </a:r>
          </a:p>
        </p:txBody>
      </p:sp>
      <p:pic>
        <p:nvPicPr>
          <p:cNvPr id="7" name="Graphic 6" descr="Hammer">
            <a:extLst>
              <a:ext uri="{FF2B5EF4-FFF2-40B4-BE49-F238E27FC236}">
                <a16:creationId xmlns:a16="http://schemas.microsoft.com/office/drawing/2014/main" id="{CB82D9EE-60D9-45FD-8C89-5E00E4F460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57416" y="4426883"/>
            <a:ext cx="1548384" cy="1548384"/>
          </a:xfrm>
          <a:prstGeom prst="rect">
            <a:avLst/>
          </a:prstGeom>
        </p:spPr>
      </p:pic>
      <p:pic>
        <p:nvPicPr>
          <p:cNvPr id="9" name="Graphic 8" descr="Saw">
            <a:extLst>
              <a:ext uri="{FF2B5EF4-FFF2-40B4-BE49-F238E27FC236}">
                <a16:creationId xmlns:a16="http://schemas.microsoft.com/office/drawing/2014/main" id="{ABA87093-190F-4F27-8324-9D4D88B018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838200" y="4426883"/>
            <a:ext cx="1548384" cy="154838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2D1DBBC-B0EF-4E82-98AD-3B5611D59C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90108"/>
      </p:ext>
    </p:extLst>
  </p:cSld>
  <p:clrMapOvr>
    <a:masterClrMapping/>
  </p:clrMapOvr>
  <p:transition advTm="398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Research articles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12.2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8CE4511-B15F-4E30-A6A0-BDC981BF7B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72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365">
        <p:circle/>
      </p:transition>
    </mc:Choice>
    <mc:Fallback>
      <p:transition spd="slow" advTm="336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D3C66-27FE-4013-B10C-1A6A30C06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articles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47BEE-C87F-44E1-82F8-D5FEFE24FC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055538-D65F-47E6-B0E4-F7FCBC6AF5BB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CAAF45-D227-402D-BA69-C91B2938DE29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/>
              <a:t>Components</a:t>
            </a:r>
          </a:p>
          <a:p>
            <a:pPr lvl="1"/>
            <a:r>
              <a:rPr lang="en-US" dirty="0"/>
              <a:t>1-10</a:t>
            </a:r>
          </a:p>
          <a:p>
            <a:pPr lvl="1"/>
            <a:endParaRPr lang="en-US" dirty="0"/>
          </a:p>
          <a:p>
            <a:r>
              <a:rPr lang="en-US" dirty="0"/>
              <a:t>Support</a:t>
            </a:r>
          </a:p>
          <a:p>
            <a:pPr lvl="1"/>
            <a:r>
              <a:rPr lang="en-US" dirty="0"/>
              <a:t>Past research </a:t>
            </a:r>
          </a:p>
          <a:p>
            <a:pPr lvl="1"/>
            <a:r>
              <a:rPr lang="en-US" dirty="0"/>
              <a:t>Present research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FC0CA9-3411-48D5-950B-677CAF00C15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DB0C0-1A93-45EF-82A8-1A285D04F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9299864-7FF5-49B0-93A1-829F891C8E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89094"/>
      </p:ext>
    </p:extLst>
  </p:cSld>
  <p:clrMapOvr>
    <a:masterClrMapping/>
  </p:clrMapOvr>
  <p:transition advTm="1253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10178D-B7E3-4951-BF96-4D96D5E86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Goal, audience, criteria, claim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619B429-D243-4FC2-ADE1-5D566F435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476488" cy="4389120"/>
          </a:xfrm>
        </p:spPr>
        <p:txBody>
          <a:bodyPr/>
          <a:lstStyle/>
          <a:p>
            <a:r>
              <a:rPr lang="en-US" dirty="0"/>
              <a:t>Differ slightly for each journal/submission</a:t>
            </a:r>
          </a:p>
          <a:p>
            <a:pPr lvl="1"/>
            <a:r>
              <a:rPr lang="en-US" dirty="0"/>
              <a:t>What do you want to accomplish with this article?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221236-4824-4332-97E3-FACF62BEB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537E5D4-F952-4CEC-AD32-C10AC930C4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94926"/>
      </p:ext>
    </p:extLst>
  </p:cSld>
  <p:clrMapOvr>
    <a:masterClrMapping/>
  </p:clrMapOvr>
  <p:transition advTm="1257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D5978-EC3B-445D-996B-3661A2C69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24A74-FD0D-4E39-AF83-98F5848E0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publication must be different</a:t>
            </a:r>
          </a:p>
          <a:p>
            <a:pPr lvl="1"/>
            <a:r>
              <a:rPr lang="en-US" dirty="0"/>
              <a:t>Translations require approval of copyright holder</a:t>
            </a:r>
          </a:p>
          <a:p>
            <a:endParaRPr lang="en-US" dirty="0"/>
          </a:p>
          <a:p>
            <a:r>
              <a:rPr lang="en-US" dirty="0"/>
              <a:t>How much new material must be included?</a:t>
            </a:r>
          </a:p>
          <a:p>
            <a:pPr lvl="1"/>
            <a:r>
              <a:rPr lang="en-US" dirty="0"/>
              <a:t>Depends on the field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7AA081-247A-4AC9-A44E-450FA06C1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0E05009-1846-4388-ABAD-74B09E02C5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1021912"/>
      </p:ext>
    </p:extLst>
  </p:cSld>
  <p:clrMapOvr>
    <a:masterClrMapping/>
  </p:clrMapOvr>
  <p:transition advTm="3532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Research proposal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12.3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E475484-FF6B-4928-9452-9BA9E6CC7B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25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436">
        <p:circle/>
      </p:transition>
    </mc:Choice>
    <mc:Fallback>
      <p:transition spd="slow" advTm="543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.2|8|2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8.9|2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9.5|2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Flow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4x3 Template</Template>
  <TotalTime>286</TotalTime>
  <Words>536</Words>
  <Application>Microsoft Office PowerPoint</Application>
  <PresentationFormat>On-screen Show (4:3)</PresentationFormat>
  <Paragraphs>186</Paragraphs>
  <Slides>24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Calibri</vt:lpstr>
      <vt:lpstr>Constantia</vt:lpstr>
      <vt:lpstr>Wingdings 2</vt:lpstr>
      <vt:lpstr>1_Flow</vt:lpstr>
      <vt:lpstr>Chapter 12 Graduate writing</vt:lpstr>
      <vt:lpstr>Goal:</vt:lpstr>
      <vt:lpstr>Apprenticeship</vt:lpstr>
      <vt:lpstr>How can I learn to write better?</vt:lpstr>
      <vt:lpstr>Research articles</vt:lpstr>
      <vt:lpstr>Research articles</vt:lpstr>
      <vt:lpstr>Goal, audience, criteria, claim</vt:lpstr>
      <vt:lpstr>Other notes</vt:lpstr>
      <vt:lpstr>Research proposal</vt:lpstr>
      <vt:lpstr>Goal, audience, criteria, claim</vt:lpstr>
      <vt:lpstr>Research proposal</vt:lpstr>
      <vt:lpstr>Conference papers</vt:lpstr>
      <vt:lpstr>Goal, audience, criteria, claim</vt:lpstr>
      <vt:lpstr>Conference paper</vt:lpstr>
      <vt:lpstr>Other differences</vt:lpstr>
      <vt:lpstr>Industrial journal articles</vt:lpstr>
      <vt:lpstr>Goal, audience, criteria, claim</vt:lpstr>
      <vt:lpstr>Industrial journal article</vt:lpstr>
      <vt:lpstr>Thesis or dissertation</vt:lpstr>
      <vt:lpstr>British vs. American English </vt:lpstr>
      <vt:lpstr>Goal, audience, criteria, claim</vt:lpstr>
      <vt:lpstr>Thesis</vt:lpstr>
      <vt:lpstr>Next steps (Homework)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Staking your claim: Chapter 2</dc:title>
  <dc:creator>Gerry Rau</dc:creator>
  <cp:lastModifiedBy>Gerry Rau</cp:lastModifiedBy>
  <cp:revision>19</cp:revision>
  <dcterms:created xsi:type="dcterms:W3CDTF">2019-03-04T02:26:46Z</dcterms:created>
  <dcterms:modified xsi:type="dcterms:W3CDTF">2019-04-03T01:20:37Z</dcterms:modified>
</cp:coreProperties>
</file>