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611" r:id="rId4"/>
    <p:sldId id="612" r:id="rId5"/>
    <p:sldId id="592" r:id="rId6"/>
    <p:sldId id="606" r:id="rId7"/>
    <p:sldId id="622" r:id="rId8"/>
    <p:sldId id="614" r:id="rId9"/>
    <p:sldId id="616" r:id="rId10"/>
    <p:sldId id="607" r:id="rId11"/>
    <p:sldId id="608" r:id="rId12"/>
    <p:sldId id="623" r:id="rId13"/>
    <p:sldId id="619" r:id="rId14"/>
    <p:sldId id="609" r:id="rId15"/>
    <p:sldId id="610" r:id="rId16"/>
    <p:sldId id="621" r:id="rId17"/>
    <p:sldId id="603" r:id="rId18"/>
    <p:sldId id="61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11</a:t>
            </a:r>
            <a:br>
              <a:rPr lang="en-US" dirty="0"/>
            </a:br>
            <a:r>
              <a:rPr lang="en-US" sz="4000" dirty="0"/>
              <a:t>Undergraduate writing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33EB40-C51E-4944-8CBF-639C2F88E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53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Essays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11.3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0F1751-E7F9-4E90-80E9-28C20885D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8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652">
        <p:circle/>
      </p:transition>
    </mc:Choice>
    <mc:Fallback>
      <p:transition spd="slow" advTm="265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common in science than engineering</a:t>
            </a:r>
          </a:p>
          <a:p>
            <a:endParaRPr lang="en-US" dirty="0"/>
          </a:p>
          <a:p>
            <a:r>
              <a:rPr lang="en-US" dirty="0"/>
              <a:t>Many names:</a:t>
            </a:r>
          </a:p>
          <a:p>
            <a:pPr lvl="1"/>
            <a:r>
              <a:rPr lang="en-US" dirty="0"/>
              <a:t>Research paper (but secondary research)</a:t>
            </a:r>
          </a:p>
          <a:p>
            <a:endParaRPr lang="en-US" dirty="0"/>
          </a:p>
          <a:p>
            <a:r>
              <a:rPr lang="en-US" dirty="0"/>
              <a:t>More like survey or review article</a:t>
            </a:r>
          </a:p>
          <a:p>
            <a:pPr lvl="1"/>
            <a:r>
              <a:rPr lang="en-US" dirty="0"/>
              <a:t>But not comprehensive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AD6304-CA7E-4BFC-B9E3-3BE27ED960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261757"/>
      </p:ext>
    </p:extLst>
  </p:cSld>
  <p:clrMapOvr>
    <a:masterClrMapping/>
  </p:clrMapOvr>
  <p:transition advTm="326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4BFB4-F115-4562-A71D-306E12044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91D1E-759B-4E70-B845-6ED8BF52B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9267A-BF62-4D51-A235-12E02031D940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Not included or minimal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8E0B5F-36ED-4055-BCBD-6B3564D2B921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</a:t>
            </a:r>
          </a:p>
          <a:p>
            <a:pPr lvl="1"/>
            <a:r>
              <a:rPr lang="en-US" dirty="0"/>
              <a:t>Frameworks (of others)</a:t>
            </a:r>
          </a:p>
          <a:p>
            <a:pPr lvl="1"/>
            <a:r>
              <a:rPr lang="en-US" dirty="0"/>
              <a:t>Data patterns (of others)</a:t>
            </a:r>
          </a:p>
          <a:p>
            <a:pPr lvl="1"/>
            <a:r>
              <a:rPr lang="en-US" dirty="0"/>
              <a:t>Comparisons (of others)</a:t>
            </a:r>
          </a:p>
          <a:p>
            <a:pPr lvl="1"/>
            <a:r>
              <a:rPr lang="en-US" dirty="0"/>
              <a:t>Interpretations</a:t>
            </a:r>
          </a:p>
          <a:p>
            <a:pPr lvl="1"/>
            <a:r>
              <a:rPr lang="en-US" dirty="0"/>
              <a:t>Conclusion (summary)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2179A2-7039-4540-B5B5-0779193AF0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Need</a:t>
            </a:r>
          </a:p>
          <a:p>
            <a:pPr lvl="1"/>
            <a:r>
              <a:rPr lang="en-US" dirty="0"/>
              <a:t>Research goal</a:t>
            </a:r>
          </a:p>
          <a:p>
            <a:pPr lvl="1"/>
            <a:r>
              <a:rPr lang="en-US" dirty="0"/>
              <a:t>Research details</a:t>
            </a:r>
          </a:p>
          <a:p>
            <a:pPr lvl="1"/>
            <a:r>
              <a:rPr lang="en-US" dirty="0"/>
              <a:t>Testing methods</a:t>
            </a:r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2B589-E3F7-4CDC-9F7C-7D6673B0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02F246A-E4C6-4EF3-ADEE-B296D476C4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183009"/>
      </p:ext>
    </p:extLst>
  </p:cSld>
  <p:clrMapOvr>
    <a:masterClrMapping/>
  </p:clrMapOvr>
  <p:transition advTm="417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Audience: Professor</a:t>
            </a:r>
          </a:p>
          <a:p>
            <a:pPr lvl="1"/>
            <a:r>
              <a:rPr lang="en-US" dirty="0"/>
              <a:t>Sets goal and criteria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have a deeper understanding of one topic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3C705B-BFE7-4D6F-BB4E-3801EEB11A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698342"/>
      </p:ext>
    </p:extLst>
  </p:cSld>
  <p:clrMapOvr>
    <a:masterClrMapping/>
  </p:clrMapOvr>
  <p:transition advTm="191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Senior projects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11.4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8B4C90-1628-45F8-9C13-A442ADA62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0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51">
        <p:circle/>
      </p:transition>
    </mc:Choice>
    <mc:Fallback>
      <p:transition spd="slow" advTm="25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Honors projects</a:t>
            </a:r>
          </a:p>
          <a:p>
            <a:pPr lvl="1"/>
            <a:r>
              <a:rPr lang="en-US" dirty="0"/>
              <a:t>May involve original research</a:t>
            </a:r>
          </a:p>
          <a:p>
            <a:pPr lvl="1"/>
            <a:r>
              <a:rPr lang="en-US" dirty="0"/>
              <a:t>Similar to graduate thesis (chapter 12)</a:t>
            </a:r>
          </a:p>
          <a:p>
            <a:endParaRPr lang="en-US" dirty="0"/>
          </a:p>
          <a:p>
            <a:r>
              <a:rPr lang="en-US" dirty="0"/>
              <a:t>Senior seminar</a:t>
            </a:r>
          </a:p>
          <a:p>
            <a:pPr lvl="1"/>
            <a:r>
              <a:rPr lang="en-US" dirty="0"/>
              <a:t>May be more similar to Essay (previous section)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8E4646-08B3-4E94-82BA-AA8B2D1EE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51507"/>
      </p:ext>
    </p:extLst>
  </p:cSld>
  <p:clrMapOvr>
    <a:masterClrMapping/>
  </p:clrMapOvr>
  <p:transition advTm="318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Audience: Professor or committee</a:t>
            </a:r>
          </a:p>
          <a:p>
            <a:endParaRPr lang="en-US" dirty="0"/>
          </a:p>
          <a:p>
            <a:r>
              <a:rPr lang="en-US" dirty="0"/>
              <a:t>Department sets goal and criteria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depends on the type of project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BD7E5E-0935-4687-AB9F-FE57EE50DA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326032"/>
      </p:ext>
    </p:extLst>
  </p:cSld>
  <p:clrMapOvr>
    <a:masterClrMapping/>
  </p:clrMapOvr>
  <p:transition advTm="255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Next steps (Homework)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Obtain exemplars and criteria for whatever you plan to write.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Before you start to write, decide what claims and components you will need to include and how you will support the claims.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735CFD-C05A-4418-9F25-2FB67FC06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3178"/>
      </p:ext>
    </p:extLst>
  </p:cSld>
  <p:clrMapOvr>
    <a:masterClrMapping/>
  </p:clrMapOvr>
  <p:transition advTm="236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8BF6F-A2A7-4F8E-AC63-B604CC8A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B93EF-1C3A-4AF6-99C5-5F3BA6AF4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 4: 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69FCC-11B1-4DA2-B8D6-67BE07CE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D4488E-C8CB-41DA-BE42-783CB0DB6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5322"/>
      </p:ext>
    </p:extLst>
  </p:cSld>
  <p:clrMapOvr>
    <a:masterClrMapping/>
  </p:clrMapOvr>
  <p:transition advTm="9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each genre of undergraduate writing like and unlike research articles?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B81F2D-3278-4DE8-9434-BB566736D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100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So near and yet so far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11.1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25F48D-11D5-4EC7-A390-1261FBFA0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4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524">
        <p:circle/>
      </p:transition>
    </mc:Choice>
    <mc:Fallback>
      <p:transition spd="slow" advTm="852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near, and yet so far 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9B4490-8C68-4629-96F0-E71A72CFC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92" y="1935163"/>
            <a:ext cx="6608815" cy="4389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8B8D5F-AF98-473A-8FD2-1B201644F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71652"/>
      </p:ext>
    </p:extLst>
  </p:cSld>
  <p:clrMapOvr>
    <a:masterClrMapping/>
  </p:clrMapOvr>
  <p:transition advTm="237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Lab reports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11.2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44A2AB-BA33-4705-9FC8-2E00699CA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196">
        <p:circle/>
      </p:transition>
    </mc:Choice>
    <mc:Fallback>
      <p:transition spd="slow" advTm="41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Outwardly structured like research articles</a:t>
            </a:r>
          </a:p>
          <a:p>
            <a:pPr lvl="1"/>
            <a:r>
              <a:rPr lang="en-US" dirty="0"/>
              <a:t>Similar section titles</a:t>
            </a:r>
          </a:p>
          <a:p>
            <a:pPr lvl="1"/>
            <a:r>
              <a:rPr lang="en-US" dirty="0"/>
              <a:t>Not original research</a:t>
            </a:r>
          </a:p>
          <a:p>
            <a:endParaRPr lang="en-US" dirty="0"/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“Cookbook” labs</a:t>
            </a:r>
          </a:p>
          <a:p>
            <a:pPr lvl="1"/>
            <a:r>
              <a:rPr lang="en-US" dirty="0"/>
              <a:t>Inquiry labs</a:t>
            </a:r>
          </a:p>
          <a:p>
            <a:pPr lvl="1"/>
            <a:r>
              <a:rPr lang="en-US" dirty="0"/>
              <a:t>Design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7B7408-0A51-43EB-AE77-639E546AA7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190108"/>
      </p:ext>
    </p:extLst>
  </p:cSld>
  <p:clrMapOvr>
    <a:masterClrMapping/>
  </p:clrMapOvr>
  <p:transition advTm="237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DC5A-00EC-4A44-BA32-CD024B46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“Cookbook” labs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13015-E84E-4F2F-9380-4DD90AD20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789D4-0B55-44EF-A6B8-7CD1842D35E3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Not included or minimal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8A2061-C2B7-4852-B3BE-3A2A4A0DEB81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Data patterns</a:t>
            </a:r>
          </a:p>
          <a:p>
            <a:pPr lvl="1"/>
            <a:r>
              <a:rPr lang="en-US" dirty="0"/>
              <a:t>Comparison</a:t>
            </a:r>
          </a:p>
          <a:p>
            <a:pPr lvl="1"/>
            <a:r>
              <a:rPr lang="en-US" dirty="0"/>
              <a:t>Interpretation</a:t>
            </a:r>
          </a:p>
          <a:p>
            <a:pPr lvl="1"/>
            <a:r>
              <a:rPr lang="en-US" dirty="0"/>
              <a:t>Conclusion (summary)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“research”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3BF3A-34EA-4189-B246-6DD9AC99546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</a:t>
            </a:r>
          </a:p>
          <a:p>
            <a:pPr lvl="1"/>
            <a:r>
              <a:rPr lang="en-US" dirty="0"/>
              <a:t>Need</a:t>
            </a:r>
          </a:p>
          <a:p>
            <a:pPr lvl="1"/>
            <a:r>
              <a:rPr lang="en-US" dirty="0"/>
              <a:t>Research goal</a:t>
            </a:r>
          </a:p>
          <a:p>
            <a:pPr lvl="1"/>
            <a:r>
              <a:rPr lang="en-US" dirty="0"/>
              <a:t>Framework</a:t>
            </a:r>
          </a:p>
          <a:p>
            <a:pPr lvl="1"/>
            <a:r>
              <a:rPr lang="en-US" dirty="0"/>
              <a:t>Research details</a:t>
            </a:r>
          </a:p>
          <a:p>
            <a:pPr lvl="1"/>
            <a:r>
              <a:rPr lang="en-US" dirty="0"/>
              <a:t>Testing methods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11ED3-A13C-4AEC-921B-FCA21EDE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9C749E-1739-45E6-8F1A-C9EF8B6CD772}"/>
              </a:ext>
            </a:extLst>
          </p:cNvPr>
          <p:cNvSpPr/>
          <p:nvPr/>
        </p:nvSpPr>
        <p:spPr>
          <a:xfrm>
            <a:off x="5205984" y="877824"/>
            <a:ext cx="3099816" cy="969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Procedures specified, predictable outcome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870C9B-D8EF-4840-9A3E-F643BF90B4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904254"/>
      </p:ext>
    </p:extLst>
  </p:cSld>
  <p:clrMapOvr>
    <a:masterClrMapping/>
  </p:clrMapOvr>
  <p:transition advTm="721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51F1-31F1-4051-BA6A-7F04FA2C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Inquiry or design labs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7F9C52-A193-433F-A61C-B422447B3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E6379A-29FC-4D65-AF56-07C8B62968D7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Not included or minimal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90812-845E-4E1E-A9A7-FD29A17F35DE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Research details</a:t>
            </a:r>
          </a:p>
          <a:p>
            <a:pPr lvl="1"/>
            <a:r>
              <a:rPr lang="en-US" dirty="0"/>
              <a:t>Testing methods</a:t>
            </a:r>
          </a:p>
          <a:p>
            <a:pPr lvl="1"/>
            <a:r>
              <a:rPr lang="en-US" dirty="0"/>
              <a:t>Data patterns</a:t>
            </a:r>
          </a:p>
          <a:p>
            <a:pPr lvl="1"/>
            <a:r>
              <a:rPr lang="en-US" dirty="0"/>
              <a:t>Comparison</a:t>
            </a:r>
          </a:p>
          <a:p>
            <a:pPr lvl="1"/>
            <a:r>
              <a:rPr lang="en-US" dirty="0"/>
              <a:t>Interpretation</a:t>
            </a:r>
          </a:p>
          <a:p>
            <a:pPr lvl="1"/>
            <a:r>
              <a:rPr lang="en-US" dirty="0"/>
              <a:t>Conclusion (summary)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“research”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68FA55-9BD1-4451-8943-32E367B80B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</a:t>
            </a:r>
          </a:p>
          <a:p>
            <a:pPr lvl="1"/>
            <a:r>
              <a:rPr lang="en-US" dirty="0"/>
              <a:t>Need</a:t>
            </a:r>
          </a:p>
          <a:p>
            <a:pPr lvl="1"/>
            <a:r>
              <a:rPr lang="en-US" dirty="0"/>
              <a:t>Research goal</a:t>
            </a:r>
          </a:p>
          <a:p>
            <a:pPr lvl="1"/>
            <a:r>
              <a:rPr lang="en-US" dirty="0"/>
              <a:t>Framework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BB2D4-DB01-4E28-9272-0D5E0F62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597FD0-AED3-422A-9512-A1C502C687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579185"/>
      </p:ext>
    </p:extLst>
  </p:cSld>
  <p:clrMapOvr>
    <a:masterClrMapping/>
  </p:clrMapOvr>
  <p:transition advTm="786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Audience: Professor</a:t>
            </a:r>
          </a:p>
          <a:p>
            <a:pPr lvl="1"/>
            <a:r>
              <a:rPr lang="en-US" dirty="0"/>
              <a:t>Sets goal and criteria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have mastered methods or principles taught in class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BE6209-0CB8-437E-AD3C-E4A70537DE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683352"/>
      </p:ext>
    </p:extLst>
  </p:cSld>
  <p:clrMapOvr>
    <a:masterClrMapping/>
  </p:clrMapOvr>
  <p:transition advTm="199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6|23.9|12.7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3.7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7.4|7.9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241</TotalTime>
  <Words>373</Words>
  <Application>Microsoft Office PowerPoint</Application>
  <PresentationFormat>On-screen Show (4:3)</PresentationFormat>
  <Paragraphs>141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Constantia</vt:lpstr>
      <vt:lpstr>Wingdings 2</vt:lpstr>
      <vt:lpstr>1_Flow</vt:lpstr>
      <vt:lpstr>Chapter 11 Undergraduate writing</vt:lpstr>
      <vt:lpstr>Goal:</vt:lpstr>
      <vt:lpstr>So near and yet so far</vt:lpstr>
      <vt:lpstr>So near, and yet so far …</vt:lpstr>
      <vt:lpstr>Lab reports</vt:lpstr>
      <vt:lpstr>Lab reports</vt:lpstr>
      <vt:lpstr>“Cookbook” labs</vt:lpstr>
      <vt:lpstr>Inquiry or design labs</vt:lpstr>
      <vt:lpstr>Goal, audience, criteria, claim</vt:lpstr>
      <vt:lpstr>Essays</vt:lpstr>
      <vt:lpstr>Essays</vt:lpstr>
      <vt:lpstr>Essays</vt:lpstr>
      <vt:lpstr>Goal, audience, criteria, claim</vt:lpstr>
      <vt:lpstr>Senior projects</vt:lpstr>
      <vt:lpstr>Senior projects</vt:lpstr>
      <vt:lpstr>Goal, audience, criteria, claim</vt:lpstr>
      <vt:lpstr>Next steps (Homework)</vt:lpstr>
      <vt:lpstr>Photo credit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16</cp:revision>
  <dcterms:created xsi:type="dcterms:W3CDTF">2019-03-04T02:26:46Z</dcterms:created>
  <dcterms:modified xsi:type="dcterms:W3CDTF">2019-04-03T01:05:46Z</dcterms:modified>
</cp:coreProperties>
</file>