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602" r:id="rId2"/>
    <p:sldId id="571" r:id="rId3"/>
    <p:sldId id="592" r:id="rId4"/>
    <p:sldId id="606" r:id="rId5"/>
    <p:sldId id="608" r:id="rId6"/>
    <p:sldId id="609" r:id="rId7"/>
    <p:sldId id="614" r:id="rId8"/>
    <p:sldId id="615" r:id="rId9"/>
    <p:sldId id="610" r:id="rId10"/>
    <p:sldId id="611" r:id="rId11"/>
    <p:sldId id="607" r:id="rId12"/>
    <p:sldId id="612" r:id="rId13"/>
    <p:sldId id="613" r:id="rId14"/>
    <p:sldId id="55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7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EE160-402C-48B5-9E23-0B25ACAD9D95}" type="datetimeFigureOut">
              <a:rPr lang="en-US" smtClean="0"/>
              <a:t>4/4/2019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F6A75-6343-4A38-84E1-6C81BE3B0AF6}" type="slidenum">
              <a:rPr lang="en-US" smtClean="0"/>
              <a:t>‹#›</a:t>
            </a:fld>
            <a:endParaRPr lang="en-US"/>
          </a:p>
        </p:txBody>
      </p:sp>
    </p:spTree>
    <p:extLst>
      <p:ext uri="{BB962C8B-B14F-4D97-AF65-F5344CB8AC3E}">
        <p14:creationId xmlns:p14="http://schemas.microsoft.com/office/powerpoint/2010/main" val="16080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41F6D6D-43E7-45B9-9376-FE928F59FE42}" type="datetime1">
              <a:rPr lang="en-US" smtClean="0">
                <a:solidFill>
                  <a:prstClr val="black">
                    <a:tint val="75000"/>
                  </a:prstClr>
                </a:solidFill>
              </a:rPr>
              <a:t>4/4/2019</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0511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26366B-9C47-4A84-A12E-EC9E0AA20046}" type="datetime1">
              <a:rPr lang="en-US" smtClean="0">
                <a:solidFill>
                  <a:prstClr val="black">
                    <a:tint val="75000"/>
                  </a:prstClr>
                </a:solidFill>
              </a:r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26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A37209-D0AF-4223-A409-7FE9383E12C8}" type="datetime1">
              <a:rPr lang="en-US" smtClean="0">
                <a:solidFill>
                  <a:prstClr val="black">
                    <a:tint val="75000"/>
                  </a:prstClr>
                </a:solidFill>
              </a:r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26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05CDC0-487A-43A9-9F83-2D277728B8DC}" type="datetime1">
              <a:rPr lang="en-US" smtClean="0">
                <a:solidFill>
                  <a:prstClr val="black">
                    <a:tint val="75000"/>
                  </a:prstClr>
                </a:solidFill>
              </a:r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69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E897CE2-38D3-45CC-B696-9344CA0EE17B}" type="datetime1">
              <a:rPr lang="en-US" smtClean="0">
                <a:solidFill>
                  <a:prstClr val="black">
                    <a:tint val="75000"/>
                  </a:prstClr>
                </a:solidFill>
              </a:r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0144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FCF0556-9C6C-4E16-9942-5D58A309DACF}" type="datetime1">
              <a:rPr lang="en-US" smtClean="0">
                <a:solidFill>
                  <a:prstClr val="black">
                    <a:tint val="75000"/>
                  </a:prstClr>
                </a:solidFill>
              </a:r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23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25DC48-474C-4DB7-921B-5C62C8B291C6}" type="datetime1">
              <a:rPr lang="en-US" smtClean="0">
                <a:solidFill>
                  <a:prstClr val="black">
                    <a:tint val="75000"/>
                  </a:prstClr>
                </a:solidFill>
              </a:r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2ED80A4-A347-45B6-8CB9-3E2E4CA98EAB}" type="datetime1">
              <a:rPr lang="en-US" smtClean="0">
                <a:solidFill>
                  <a:prstClr val="black">
                    <a:tint val="75000"/>
                  </a:prstClr>
                </a:solidFill>
              </a:r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70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9CC6F-8C2E-48AF-887E-86820EE924B4}" type="datetime1">
              <a:rPr lang="en-US" smtClean="0">
                <a:solidFill>
                  <a:prstClr val="black">
                    <a:tint val="75000"/>
                  </a:prstClr>
                </a:solidFill>
              </a:r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4510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38A7C3-209B-426A-AD14-0378FB34C57E}" type="datetime1">
              <a:rPr lang="en-US" smtClean="0">
                <a:solidFill>
                  <a:prstClr val="black">
                    <a:tint val="75000"/>
                  </a:prstClr>
                </a:solidFill>
              </a:r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59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118575C-5353-4578-A3E0-66D4A46EC8BB}" type="datetime1">
              <a:rPr lang="en-US" smtClean="0">
                <a:solidFill>
                  <a:prstClr val="black">
                    <a:tint val="75000"/>
                  </a:prstClr>
                </a:solidFill>
              </a:r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195773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5FC826-A415-41B1-B245-37204144E374}" type="datetime1">
              <a:rPr lang="en-US" smtClean="0">
                <a:solidFill>
                  <a:prstClr val="black">
                    <a:tint val="75000"/>
                  </a:prstClr>
                </a:solidFill>
              </a:rPr>
              <a:t>4/4/2019</a:t>
            </a:fld>
            <a:endParaRPr lang="en-US">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99577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AE1996-E57E-4E0A-9880-1CD9820F8A17}"/>
              </a:ext>
            </a:extLst>
          </p:cNvPr>
          <p:cNvSpPr>
            <a:spLocks noGrp="1"/>
          </p:cNvSpPr>
          <p:nvPr>
            <p:ph type="ctrTitle"/>
          </p:nvPr>
        </p:nvSpPr>
        <p:spPr/>
        <p:txBody>
          <a:bodyPr>
            <a:normAutofit fontScale="90000"/>
          </a:bodyPr>
          <a:lstStyle/>
          <a:p>
            <a:r>
              <a:rPr lang="en-US" dirty="0"/>
              <a:t>Chapter 10</a:t>
            </a:r>
            <a:br>
              <a:rPr lang="en-US" dirty="0"/>
            </a:br>
            <a:r>
              <a:rPr lang="en-US" sz="4000" dirty="0"/>
              <a:t>Argument structure in different genres</a:t>
            </a:r>
          </a:p>
        </p:txBody>
      </p:sp>
      <p:sp>
        <p:nvSpPr>
          <p:cNvPr id="6" name="Subtitle 5">
            <a:extLst>
              <a:ext uri="{FF2B5EF4-FFF2-40B4-BE49-F238E27FC236}">
                <a16:creationId xmlns:a16="http://schemas.microsoft.com/office/drawing/2014/main" id="{3AAA5504-3237-4D9B-9293-35CB332DF658}"/>
              </a:ext>
            </a:extLst>
          </p:cNvPr>
          <p:cNvSpPr>
            <a:spLocks noGrp="1"/>
          </p:cNvSpPr>
          <p:nvPr>
            <p:ph type="subTitle" idx="1"/>
          </p:nvPr>
        </p:nvSpPr>
        <p:spPr/>
        <p:txBody>
          <a:bodyPr/>
          <a:lstStyle/>
          <a:p>
            <a:r>
              <a:rPr lang="en-US" dirty="0"/>
              <a:t>Writing for Engineering and Science Students:</a:t>
            </a:r>
            <a:br>
              <a:rPr lang="en-US" dirty="0"/>
            </a:br>
            <a:r>
              <a:rPr lang="en-US" dirty="0"/>
              <a:t>Staking your Claim</a:t>
            </a:r>
          </a:p>
          <a:p>
            <a:r>
              <a:rPr lang="en-US" dirty="0"/>
              <a:t>Gerald Rau</a:t>
            </a:r>
          </a:p>
        </p:txBody>
      </p:sp>
      <p:sp>
        <p:nvSpPr>
          <p:cNvPr id="4" name="Slide Number Placeholder 3">
            <a:extLst>
              <a:ext uri="{FF2B5EF4-FFF2-40B4-BE49-F238E27FC236}">
                <a16:creationId xmlns:a16="http://schemas.microsoft.com/office/drawing/2014/main" id="{BE472919-D789-458F-BFD1-E3F0FB55453E}"/>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1</a:t>
            </a:fld>
            <a:endParaRPr lang="en-US">
              <a:solidFill>
                <a:prstClr val="black">
                  <a:tint val="75000"/>
                </a:prstClr>
              </a:solidFill>
            </a:endParaRPr>
          </a:p>
        </p:txBody>
      </p:sp>
      <p:pic>
        <p:nvPicPr>
          <p:cNvPr id="7" name="Audio 6">
            <a:hlinkClick r:id="" action="ppaction://media"/>
            <a:extLst>
              <a:ext uri="{FF2B5EF4-FFF2-40B4-BE49-F238E27FC236}">
                <a16:creationId xmlns:a16="http://schemas.microsoft.com/office/drawing/2014/main" id="{8D2F13F2-953E-400C-8D3B-B07D3FEB8B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51318056"/>
      </p:ext>
    </p:extLst>
  </p:cSld>
  <p:clrMapOvr>
    <a:masterClrMapping/>
  </p:clrMapOvr>
  <p:transition advTm="129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F359-2295-4AD9-9328-A4B850167D00}"/>
              </a:ext>
            </a:extLst>
          </p:cNvPr>
          <p:cNvSpPr>
            <a:spLocks noGrp="1"/>
          </p:cNvSpPr>
          <p:nvPr>
            <p:ph type="title"/>
          </p:nvPr>
        </p:nvSpPr>
        <p:spPr/>
        <p:txBody>
          <a:bodyPr/>
          <a:lstStyle/>
          <a:p>
            <a:r>
              <a:rPr lang="en-US" dirty="0"/>
              <a:t>Consider before writing:</a:t>
            </a:r>
          </a:p>
        </p:txBody>
      </p:sp>
      <p:sp>
        <p:nvSpPr>
          <p:cNvPr id="3" name="Content Placeholder 2">
            <a:extLst>
              <a:ext uri="{FF2B5EF4-FFF2-40B4-BE49-F238E27FC236}">
                <a16:creationId xmlns:a16="http://schemas.microsoft.com/office/drawing/2014/main" id="{19F3E000-CDEE-4698-801C-0C3F1D0575F6}"/>
              </a:ext>
            </a:extLst>
          </p:cNvPr>
          <p:cNvSpPr>
            <a:spLocks noGrp="1"/>
          </p:cNvSpPr>
          <p:nvPr>
            <p:ph idx="1"/>
          </p:nvPr>
        </p:nvSpPr>
        <p:spPr/>
        <p:txBody>
          <a:bodyPr/>
          <a:lstStyle/>
          <a:p>
            <a:r>
              <a:rPr lang="en-US" dirty="0"/>
              <a:t>Goal(s)</a:t>
            </a:r>
          </a:p>
          <a:p>
            <a:pPr lvl="1"/>
            <a:r>
              <a:rPr lang="en-US" dirty="0"/>
              <a:t>What is your short and long term goal?</a:t>
            </a:r>
          </a:p>
          <a:p>
            <a:pPr lvl="1"/>
            <a:r>
              <a:rPr lang="en-US" dirty="0"/>
              <a:t>How does that affect your claims?</a:t>
            </a:r>
          </a:p>
          <a:p>
            <a:r>
              <a:rPr lang="en-US" dirty="0"/>
              <a:t>Audience(s)</a:t>
            </a:r>
          </a:p>
          <a:p>
            <a:pPr lvl="1"/>
            <a:r>
              <a:rPr lang="en-US" dirty="0"/>
              <a:t>Why will they read?</a:t>
            </a:r>
          </a:p>
          <a:p>
            <a:pPr lvl="1"/>
            <a:r>
              <a:rPr lang="en-US" dirty="0"/>
              <a:t>How much do they know?</a:t>
            </a:r>
          </a:p>
          <a:p>
            <a:r>
              <a:rPr lang="en-US" dirty="0"/>
              <a:t>Criteria</a:t>
            </a:r>
          </a:p>
          <a:p>
            <a:pPr lvl="1"/>
            <a:r>
              <a:rPr lang="en-US" dirty="0"/>
              <a:t>Who sets the criteria for success?</a:t>
            </a:r>
          </a:p>
          <a:p>
            <a:pPr lvl="1"/>
            <a:r>
              <a:rPr lang="en-US" dirty="0"/>
              <a:t>What are the criteria?</a:t>
            </a:r>
          </a:p>
        </p:txBody>
      </p:sp>
      <p:sp>
        <p:nvSpPr>
          <p:cNvPr id="4" name="Slide Number Placeholder 3">
            <a:extLst>
              <a:ext uri="{FF2B5EF4-FFF2-40B4-BE49-F238E27FC236}">
                <a16:creationId xmlns:a16="http://schemas.microsoft.com/office/drawing/2014/main" id="{5F5E29B1-CA89-4311-B049-5A7F30CEDEC5}"/>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10</a:t>
            </a:fld>
            <a:endParaRPr lang="en-US">
              <a:solidFill>
                <a:prstClr val="black">
                  <a:tint val="75000"/>
                </a:prstClr>
              </a:solidFill>
            </a:endParaRPr>
          </a:p>
        </p:txBody>
      </p:sp>
      <p:sp>
        <p:nvSpPr>
          <p:cNvPr id="5" name="Rectangle: Rounded Corners 4">
            <a:extLst>
              <a:ext uri="{FF2B5EF4-FFF2-40B4-BE49-F238E27FC236}">
                <a16:creationId xmlns:a16="http://schemas.microsoft.com/office/drawing/2014/main" id="{4DAC43B6-8AD5-4A3C-952E-1C11228F2254}"/>
              </a:ext>
            </a:extLst>
          </p:cNvPr>
          <p:cNvSpPr/>
          <p:nvPr/>
        </p:nvSpPr>
        <p:spPr>
          <a:xfrm>
            <a:off x="6565392" y="2337816"/>
            <a:ext cx="2121408" cy="969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Differ for each genre</a:t>
            </a:r>
          </a:p>
        </p:txBody>
      </p:sp>
      <p:sp>
        <p:nvSpPr>
          <p:cNvPr id="7" name="Rectangle: Rounded Corners 6">
            <a:extLst>
              <a:ext uri="{FF2B5EF4-FFF2-40B4-BE49-F238E27FC236}">
                <a16:creationId xmlns:a16="http://schemas.microsoft.com/office/drawing/2014/main" id="{C023F1D9-8D94-41D2-9E2A-608822D4F53A}"/>
              </a:ext>
            </a:extLst>
          </p:cNvPr>
          <p:cNvSpPr/>
          <p:nvPr/>
        </p:nvSpPr>
        <p:spPr>
          <a:xfrm>
            <a:off x="6565392" y="3550921"/>
            <a:ext cx="2121408" cy="969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Direct the implicit claim</a:t>
            </a:r>
          </a:p>
        </p:txBody>
      </p:sp>
      <p:pic>
        <p:nvPicPr>
          <p:cNvPr id="8" name="Audio 7">
            <a:hlinkClick r:id="" action="ppaction://media"/>
            <a:extLst>
              <a:ext uri="{FF2B5EF4-FFF2-40B4-BE49-F238E27FC236}">
                <a16:creationId xmlns:a16="http://schemas.microsoft.com/office/drawing/2014/main" id="{B3635D89-A106-4534-9DF0-AA542176C0A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27154383"/>
      </p:ext>
    </p:extLst>
  </p:cSld>
  <p:clrMapOvr>
    <a:masterClrMapping/>
  </p:clrMapOvr>
  <p:transition advTm="378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0" fill="hold" display="0">
                  <p:stCondLst>
                    <p:cond delay="indefinite"/>
                  </p:stCondLst>
                  <p:endCondLst>
                    <p:cond evt="onStopAudio" delay="0">
                      <p:tgtEl>
                        <p:sldTgt/>
                      </p:tgtEl>
                    </p:cond>
                  </p:endCondLst>
                </p:cTn>
                <p:tgtEl>
                  <p:spTgt spid="8"/>
                </p:tgtEl>
              </p:cMediaNode>
            </p:audio>
          </p:childTnLst>
        </p:cTn>
      </p:par>
    </p:tnLst>
    <p:bldLst>
      <p:bldP spid="3" grpId="0" build="p"/>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8B78-FB41-4ED2-A04B-EEED51393B0F}"/>
              </a:ext>
            </a:extLst>
          </p:cNvPr>
          <p:cNvSpPr>
            <a:spLocks noGrp="1"/>
          </p:cNvSpPr>
          <p:nvPr>
            <p:ph type="title"/>
          </p:nvPr>
        </p:nvSpPr>
        <p:spPr>
          <a:xfrm>
            <a:off x="457200" y="704088"/>
            <a:ext cx="8229600" cy="1143000"/>
          </a:xfrm>
        </p:spPr>
        <p:txBody>
          <a:bodyPr>
            <a:normAutofit/>
          </a:bodyPr>
          <a:lstStyle/>
          <a:p>
            <a:r>
              <a:rPr lang="en-US" dirty="0"/>
              <a:t>Evaluate your understanding</a:t>
            </a:r>
          </a:p>
        </p:txBody>
      </p:sp>
      <p:sp>
        <p:nvSpPr>
          <p:cNvPr id="3" name="Content Placeholder 2">
            <a:extLst>
              <a:ext uri="{FF2B5EF4-FFF2-40B4-BE49-F238E27FC236}">
                <a16:creationId xmlns:a16="http://schemas.microsoft.com/office/drawing/2014/main" id="{3AF382CC-7528-47E5-8944-44072D6A5A1A}"/>
              </a:ext>
            </a:extLst>
          </p:cNvPr>
          <p:cNvSpPr>
            <a:spLocks noGrp="1"/>
          </p:cNvSpPr>
          <p:nvPr>
            <p:ph idx="1"/>
          </p:nvPr>
        </p:nvSpPr>
        <p:spPr/>
        <p:txBody>
          <a:bodyPr>
            <a:normAutofit/>
          </a:bodyPr>
          <a:lstStyle/>
          <a:p>
            <a:pPr marL="514350" indent="-514350">
              <a:buFont typeface="+mj-lt"/>
              <a:buAutoNum type="arabicPeriod"/>
            </a:pPr>
            <a:r>
              <a:rPr lang="en-US" dirty="0"/>
              <a:t>How can adding a one-sentence summary of an article to a document you are writing improve your memory of that article?</a:t>
            </a:r>
          </a:p>
          <a:p>
            <a:pPr marL="514350" indent="-514350">
              <a:buFont typeface="+mj-lt"/>
              <a:buAutoNum type="arabicPeriod"/>
            </a:pPr>
            <a:r>
              <a:rPr lang="en-US" dirty="0"/>
              <a:t>Why is it important to write the details of your research as you do the work?</a:t>
            </a:r>
          </a:p>
          <a:p>
            <a:pPr marL="514350" indent="-514350">
              <a:buFont typeface="+mj-lt"/>
              <a:buAutoNum type="arabicPeriod"/>
            </a:pPr>
            <a:r>
              <a:rPr lang="en-US" dirty="0"/>
              <a:t>Why should you consider your goals, audience(s), and the criteria by which your work will be judged?</a:t>
            </a:r>
          </a:p>
        </p:txBody>
      </p:sp>
      <p:sp>
        <p:nvSpPr>
          <p:cNvPr id="4" name="Slide Number Placeholder 3">
            <a:extLst>
              <a:ext uri="{FF2B5EF4-FFF2-40B4-BE49-F238E27FC236}">
                <a16:creationId xmlns:a16="http://schemas.microsoft.com/office/drawing/2014/main" id="{75ACEC55-4D6D-4128-A21D-FA1E17D541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D3CB9-049B-4F4F-82D1-8A95299C975C}"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onstantia"/>
              <a:ea typeface="+mn-ea"/>
              <a:cs typeface="+mn-cs"/>
            </a:endParaRPr>
          </a:p>
        </p:txBody>
      </p:sp>
      <p:pic>
        <p:nvPicPr>
          <p:cNvPr id="6" name="Audio 5">
            <a:hlinkClick r:id="" action="ppaction://media"/>
            <a:extLst>
              <a:ext uri="{FF2B5EF4-FFF2-40B4-BE49-F238E27FC236}">
                <a16:creationId xmlns:a16="http://schemas.microsoft.com/office/drawing/2014/main" id="{2C22F53E-C074-4397-BB22-83A0108EEB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26672625"/>
      </p:ext>
    </p:extLst>
  </p:cSld>
  <p:clrMapOvr>
    <a:masterClrMapping/>
  </p:clrMapOvr>
  <p:transition advTm="63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F482-E995-4AC4-A81C-315BB6428125}"/>
              </a:ext>
            </a:extLst>
          </p:cNvPr>
          <p:cNvSpPr>
            <a:spLocks noGrp="1"/>
          </p:cNvSpPr>
          <p:nvPr>
            <p:ph type="title"/>
          </p:nvPr>
        </p:nvSpPr>
        <p:spPr/>
        <p:txBody>
          <a:bodyPr/>
          <a:lstStyle/>
          <a:p>
            <a:r>
              <a:rPr lang="en-US" dirty="0"/>
              <a:t>Looking ahead: genres</a:t>
            </a:r>
          </a:p>
        </p:txBody>
      </p:sp>
      <p:graphicFrame>
        <p:nvGraphicFramePr>
          <p:cNvPr id="5" name="Content Placeholder 4">
            <a:extLst>
              <a:ext uri="{FF2B5EF4-FFF2-40B4-BE49-F238E27FC236}">
                <a16:creationId xmlns:a16="http://schemas.microsoft.com/office/drawing/2014/main" id="{9A83F724-83FC-4864-8BBF-9CD593201A4A}"/>
              </a:ext>
            </a:extLst>
          </p:cNvPr>
          <p:cNvGraphicFramePr>
            <a:graphicFrameLocks noGrp="1"/>
          </p:cNvGraphicFramePr>
          <p:nvPr>
            <p:ph idx="1"/>
            <p:extLst>
              <p:ext uri="{D42A27DB-BD31-4B8C-83A1-F6EECF244321}">
                <p14:modId xmlns:p14="http://schemas.microsoft.com/office/powerpoint/2010/main" val="2075155187"/>
              </p:ext>
            </p:extLst>
          </p:nvPr>
        </p:nvGraphicFramePr>
        <p:xfrm>
          <a:off x="457200" y="1935163"/>
          <a:ext cx="8257032" cy="412496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1363678633"/>
                    </a:ext>
                  </a:extLst>
                </a:gridCol>
                <a:gridCol w="3054096">
                  <a:extLst>
                    <a:ext uri="{9D8B030D-6E8A-4147-A177-3AD203B41FA5}">
                      <a16:colId xmlns:a16="http://schemas.microsoft.com/office/drawing/2014/main" val="309228354"/>
                    </a:ext>
                  </a:extLst>
                </a:gridCol>
                <a:gridCol w="4105656">
                  <a:extLst>
                    <a:ext uri="{9D8B030D-6E8A-4147-A177-3AD203B41FA5}">
                      <a16:colId xmlns:a16="http://schemas.microsoft.com/office/drawing/2014/main" val="1322767634"/>
                    </a:ext>
                  </a:extLst>
                </a:gridCol>
              </a:tblGrid>
              <a:tr h="370840">
                <a:tc>
                  <a:txBody>
                    <a:bodyPr/>
                    <a:lstStyle/>
                    <a:p>
                      <a:r>
                        <a:rPr lang="en-US" dirty="0"/>
                        <a:t>Chapter</a:t>
                      </a:r>
                    </a:p>
                  </a:txBody>
                  <a:tcPr/>
                </a:tc>
                <a:tc>
                  <a:txBody>
                    <a:bodyPr/>
                    <a:lstStyle/>
                    <a:p>
                      <a:r>
                        <a:rPr lang="en-US" dirty="0"/>
                        <a:t>Topic</a:t>
                      </a:r>
                    </a:p>
                  </a:txBody>
                  <a:tcPr/>
                </a:tc>
                <a:tc>
                  <a:txBody>
                    <a:bodyPr/>
                    <a:lstStyle/>
                    <a:p>
                      <a:r>
                        <a:rPr lang="en-US" dirty="0"/>
                        <a:t>Examples</a:t>
                      </a:r>
                    </a:p>
                  </a:txBody>
                  <a:tcPr/>
                </a:tc>
                <a:extLst>
                  <a:ext uri="{0D108BD9-81ED-4DB2-BD59-A6C34878D82A}">
                    <a16:rowId xmlns:a16="http://schemas.microsoft.com/office/drawing/2014/main" val="1680821706"/>
                  </a:ext>
                </a:extLst>
              </a:tr>
              <a:tr h="370840">
                <a:tc>
                  <a:txBody>
                    <a:bodyPr/>
                    <a:lstStyle/>
                    <a:p>
                      <a:r>
                        <a:rPr lang="en-US" dirty="0"/>
                        <a:t>11</a:t>
                      </a:r>
                    </a:p>
                  </a:txBody>
                  <a:tcPr/>
                </a:tc>
                <a:tc>
                  <a:txBody>
                    <a:bodyPr/>
                    <a:lstStyle/>
                    <a:p>
                      <a:r>
                        <a:rPr lang="en-US" dirty="0"/>
                        <a:t>Undergraduate writing</a:t>
                      </a:r>
                    </a:p>
                  </a:txBody>
                  <a:tcPr/>
                </a:tc>
                <a:tc>
                  <a:txBody>
                    <a:bodyPr/>
                    <a:lstStyle/>
                    <a:p>
                      <a:r>
                        <a:rPr lang="en-US" dirty="0"/>
                        <a:t>Lab reports, Essays, Senior project</a:t>
                      </a:r>
                    </a:p>
                  </a:txBody>
                  <a:tcPr/>
                </a:tc>
                <a:extLst>
                  <a:ext uri="{0D108BD9-81ED-4DB2-BD59-A6C34878D82A}">
                    <a16:rowId xmlns:a16="http://schemas.microsoft.com/office/drawing/2014/main" val="969243530"/>
                  </a:ext>
                </a:extLst>
              </a:tr>
              <a:tr h="370840">
                <a:tc>
                  <a:txBody>
                    <a:bodyPr/>
                    <a:lstStyle/>
                    <a:p>
                      <a:r>
                        <a:rPr lang="en-US" dirty="0"/>
                        <a:t>12</a:t>
                      </a:r>
                    </a:p>
                  </a:txBody>
                  <a:tcPr/>
                </a:tc>
                <a:tc>
                  <a:txBody>
                    <a:bodyPr/>
                    <a:lstStyle/>
                    <a:p>
                      <a:r>
                        <a:rPr lang="en-US" dirty="0"/>
                        <a:t>Graduate writing</a:t>
                      </a:r>
                    </a:p>
                  </a:txBody>
                  <a:tcPr/>
                </a:tc>
                <a:tc>
                  <a:txBody>
                    <a:bodyPr/>
                    <a:lstStyle/>
                    <a:p>
                      <a:r>
                        <a:rPr lang="en-US" dirty="0"/>
                        <a:t>Research articles, Research proposal, </a:t>
                      </a:r>
                    </a:p>
                    <a:p>
                      <a:r>
                        <a:rPr lang="en-US" dirty="0"/>
                        <a:t>Conference papers, Industrial journal articles, Thesis or dissertation</a:t>
                      </a:r>
                    </a:p>
                  </a:txBody>
                  <a:tcPr/>
                </a:tc>
                <a:extLst>
                  <a:ext uri="{0D108BD9-81ED-4DB2-BD59-A6C34878D82A}">
                    <a16:rowId xmlns:a16="http://schemas.microsoft.com/office/drawing/2014/main" val="373155981"/>
                  </a:ext>
                </a:extLst>
              </a:tr>
              <a:tr h="370840">
                <a:tc>
                  <a:txBody>
                    <a:bodyPr/>
                    <a:lstStyle/>
                    <a:p>
                      <a:r>
                        <a:rPr lang="en-US" dirty="0"/>
                        <a:t>13</a:t>
                      </a:r>
                    </a:p>
                  </a:txBody>
                  <a:tcPr/>
                </a:tc>
                <a:tc>
                  <a:txBody>
                    <a:bodyPr/>
                    <a:lstStyle/>
                    <a:p>
                      <a:r>
                        <a:rPr lang="en-US" dirty="0"/>
                        <a:t>Academic writing</a:t>
                      </a:r>
                    </a:p>
                  </a:txBody>
                  <a:tcPr/>
                </a:tc>
                <a:tc>
                  <a:txBody>
                    <a:bodyPr/>
                    <a:lstStyle/>
                    <a:p>
                      <a:r>
                        <a:rPr lang="en-US" dirty="0"/>
                        <a:t>Grant proposals, Short papers, Survey or review articles, Book chapters, Popular writing</a:t>
                      </a:r>
                    </a:p>
                  </a:txBody>
                  <a:tcPr/>
                </a:tc>
                <a:extLst>
                  <a:ext uri="{0D108BD9-81ED-4DB2-BD59-A6C34878D82A}">
                    <a16:rowId xmlns:a16="http://schemas.microsoft.com/office/drawing/2014/main" val="1314152885"/>
                  </a:ext>
                </a:extLst>
              </a:tr>
              <a:tr h="370840">
                <a:tc>
                  <a:txBody>
                    <a:bodyPr/>
                    <a:lstStyle/>
                    <a:p>
                      <a:r>
                        <a:rPr lang="en-US" dirty="0"/>
                        <a:t>14</a:t>
                      </a:r>
                    </a:p>
                  </a:txBody>
                  <a:tcPr/>
                </a:tc>
                <a:tc>
                  <a:txBody>
                    <a:bodyPr/>
                    <a:lstStyle/>
                    <a:p>
                      <a:r>
                        <a:rPr lang="en-US" dirty="0"/>
                        <a:t>Technical writing</a:t>
                      </a:r>
                    </a:p>
                  </a:txBody>
                  <a:tcPr/>
                </a:tc>
                <a:tc>
                  <a:txBody>
                    <a:bodyPr/>
                    <a:lstStyle/>
                    <a:p>
                      <a:r>
                        <a:rPr lang="en-US" dirty="0"/>
                        <a:t>Progress reports, Technical reports, Management and consulting reports, SWOT analyses</a:t>
                      </a:r>
                    </a:p>
                  </a:txBody>
                  <a:tcPr/>
                </a:tc>
                <a:extLst>
                  <a:ext uri="{0D108BD9-81ED-4DB2-BD59-A6C34878D82A}">
                    <a16:rowId xmlns:a16="http://schemas.microsoft.com/office/drawing/2014/main" val="2611555095"/>
                  </a:ext>
                </a:extLst>
              </a:tr>
              <a:tr h="370840">
                <a:tc>
                  <a:txBody>
                    <a:bodyPr/>
                    <a:lstStyle/>
                    <a:p>
                      <a:r>
                        <a:rPr lang="en-US" dirty="0"/>
                        <a:t>15</a:t>
                      </a:r>
                    </a:p>
                  </a:txBody>
                  <a:tcPr/>
                </a:tc>
                <a:tc>
                  <a:txBody>
                    <a:bodyPr/>
                    <a:lstStyle/>
                    <a:p>
                      <a:r>
                        <a:rPr lang="en-US" dirty="0"/>
                        <a:t>Self and others</a:t>
                      </a:r>
                    </a:p>
                  </a:txBody>
                  <a:tcPr/>
                </a:tc>
                <a:tc>
                  <a:txBody>
                    <a:bodyPr/>
                    <a:lstStyle/>
                    <a:p>
                      <a:r>
                        <a:rPr lang="en-US" dirty="0"/>
                        <a:t>Entrance exams, Job applications, Resumes and CVs, Reference letters</a:t>
                      </a:r>
                    </a:p>
                  </a:txBody>
                  <a:tcPr/>
                </a:tc>
                <a:extLst>
                  <a:ext uri="{0D108BD9-81ED-4DB2-BD59-A6C34878D82A}">
                    <a16:rowId xmlns:a16="http://schemas.microsoft.com/office/drawing/2014/main" val="593132486"/>
                  </a:ext>
                </a:extLst>
              </a:tr>
            </a:tbl>
          </a:graphicData>
        </a:graphic>
      </p:graphicFrame>
      <p:sp>
        <p:nvSpPr>
          <p:cNvPr id="4" name="Slide Number Placeholder 3">
            <a:extLst>
              <a:ext uri="{FF2B5EF4-FFF2-40B4-BE49-F238E27FC236}">
                <a16:creationId xmlns:a16="http://schemas.microsoft.com/office/drawing/2014/main" id="{68D057E8-8D58-473E-BE69-CC71986A1C82}"/>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12</a:t>
            </a:fld>
            <a:endParaRPr lang="en-US">
              <a:solidFill>
                <a:prstClr val="black">
                  <a:tint val="75000"/>
                </a:prstClr>
              </a:solidFill>
            </a:endParaRPr>
          </a:p>
        </p:txBody>
      </p:sp>
      <p:pic>
        <p:nvPicPr>
          <p:cNvPr id="6" name="Audio 5">
            <a:hlinkClick r:id="" action="ppaction://media"/>
            <a:extLst>
              <a:ext uri="{FF2B5EF4-FFF2-40B4-BE49-F238E27FC236}">
                <a16:creationId xmlns:a16="http://schemas.microsoft.com/office/drawing/2014/main" id="{8E7C1CD4-E913-4012-844B-5245854404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63039808"/>
      </p:ext>
    </p:extLst>
  </p:cSld>
  <p:clrMapOvr>
    <a:masterClrMapping/>
  </p:clrMapOvr>
  <p:transition advTm="186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1276-31BC-423A-8A32-50C38C456118}"/>
              </a:ext>
            </a:extLst>
          </p:cNvPr>
          <p:cNvSpPr>
            <a:spLocks noGrp="1"/>
          </p:cNvSpPr>
          <p:nvPr>
            <p:ph type="title"/>
          </p:nvPr>
        </p:nvSpPr>
        <p:spPr/>
        <p:txBody>
          <a:bodyPr/>
          <a:lstStyle/>
          <a:p>
            <a:r>
              <a:rPr lang="en-US" dirty="0"/>
              <a:t>Looking ahead: genres</a:t>
            </a:r>
          </a:p>
        </p:txBody>
      </p:sp>
      <p:sp>
        <p:nvSpPr>
          <p:cNvPr id="4" name="Slide Number Placeholder 3">
            <a:extLst>
              <a:ext uri="{FF2B5EF4-FFF2-40B4-BE49-F238E27FC236}">
                <a16:creationId xmlns:a16="http://schemas.microsoft.com/office/drawing/2014/main" id="{BC572D4D-4D25-4ACE-8DED-FE28893E5174}"/>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13</a:t>
            </a:fld>
            <a:endParaRPr lang="en-US">
              <a:solidFill>
                <a:prstClr val="black">
                  <a:tint val="75000"/>
                </a:prstClr>
              </a:solidFill>
            </a:endParaRPr>
          </a:p>
        </p:txBody>
      </p:sp>
      <p:sp>
        <p:nvSpPr>
          <p:cNvPr id="8" name="Content Placeholder 7">
            <a:extLst>
              <a:ext uri="{FF2B5EF4-FFF2-40B4-BE49-F238E27FC236}">
                <a16:creationId xmlns:a16="http://schemas.microsoft.com/office/drawing/2014/main" id="{54C4C035-EE9C-49F3-A1D5-299D4F43DEFB}"/>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All are arguments</a:t>
            </a:r>
          </a:p>
          <a:p>
            <a:r>
              <a:rPr lang="en-US" dirty="0"/>
              <a:t>Goal, audience, criteria important for all</a:t>
            </a:r>
          </a:p>
          <a:p>
            <a:endParaRPr lang="en-US" dirty="0"/>
          </a:p>
        </p:txBody>
      </p:sp>
      <p:graphicFrame>
        <p:nvGraphicFramePr>
          <p:cNvPr id="9" name="Content Placeholder 4">
            <a:extLst>
              <a:ext uri="{FF2B5EF4-FFF2-40B4-BE49-F238E27FC236}">
                <a16:creationId xmlns:a16="http://schemas.microsoft.com/office/drawing/2014/main" id="{A36D1B91-1252-40C4-B6F0-FD79528D46DC}"/>
              </a:ext>
            </a:extLst>
          </p:cNvPr>
          <p:cNvGraphicFramePr>
            <a:graphicFrameLocks/>
          </p:cNvGraphicFramePr>
          <p:nvPr>
            <p:extLst>
              <p:ext uri="{D42A27DB-BD31-4B8C-83A1-F6EECF244321}">
                <p14:modId xmlns:p14="http://schemas.microsoft.com/office/powerpoint/2010/main" val="4216812471"/>
              </p:ext>
            </p:extLst>
          </p:nvPr>
        </p:nvGraphicFramePr>
        <p:xfrm>
          <a:off x="457200" y="1935163"/>
          <a:ext cx="8238744" cy="138176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3792155147"/>
                    </a:ext>
                  </a:extLst>
                </a:gridCol>
                <a:gridCol w="3035808">
                  <a:extLst>
                    <a:ext uri="{9D8B030D-6E8A-4147-A177-3AD203B41FA5}">
                      <a16:colId xmlns:a16="http://schemas.microsoft.com/office/drawing/2014/main" val="1912655854"/>
                    </a:ext>
                  </a:extLst>
                </a:gridCol>
                <a:gridCol w="4105656">
                  <a:extLst>
                    <a:ext uri="{9D8B030D-6E8A-4147-A177-3AD203B41FA5}">
                      <a16:colId xmlns:a16="http://schemas.microsoft.com/office/drawing/2014/main" val="4173151469"/>
                    </a:ext>
                  </a:extLst>
                </a:gridCol>
              </a:tblGrid>
              <a:tr h="370840">
                <a:tc>
                  <a:txBody>
                    <a:bodyPr/>
                    <a:lstStyle/>
                    <a:p>
                      <a:r>
                        <a:rPr lang="en-US" dirty="0"/>
                        <a:t>Chapter</a:t>
                      </a:r>
                    </a:p>
                  </a:txBody>
                  <a:tcPr/>
                </a:tc>
                <a:tc>
                  <a:txBody>
                    <a:bodyPr/>
                    <a:lstStyle/>
                    <a:p>
                      <a:r>
                        <a:rPr lang="en-US" dirty="0"/>
                        <a:t>Topic</a:t>
                      </a:r>
                    </a:p>
                  </a:txBody>
                  <a:tcPr/>
                </a:tc>
                <a:tc>
                  <a:txBody>
                    <a:bodyPr/>
                    <a:lstStyle/>
                    <a:p>
                      <a:r>
                        <a:rPr lang="en-US" dirty="0"/>
                        <a:t>Examples</a:t>
                      </a:r>
                    </a:p>
                  </a:txBody>
                  <a:tcPr/>
                </a:tc>
                <a:extLst>
                  <a:ext uri="{0D108BD9-81ED-4DB2-BD59-A6C34878D82A}">
                    <a16:rowId xmlns:a16="http://schemas.microsoft.com/office/drawing/2014/main" val="1929593752"/>
                  </a:ext>
                </a:extLst>
              </a:tr>
              <a:tr h="370840">
                <a:tc>
                  <a:txBody>
                    <a:bodyPr/>
                    <a:lstStyle/>
                    <a:p>
                      <a:r>
                        <a:rPr lang="en-US" dirty="0"/>
                        <a:t>16</a:t>
                      </a:r>
                    </a:p>
                  </a:txBody>
                  <a:tcPr/>
                </a:tc>
                <a:tc>
                  <a:txBody>
                    <a:bodyPr/>
                    <a:lstStyle/>
                    <a:p>
                      <a:r>
                        <a:rPr lang="en-US" dirty="0"/>
                        <a:t>Presentations</a:t>
                      </a:r>
                    </a:p>
                  </a:txBody>
                  <a:tcPr/>
                </a:tc>
                <a:tc>
                  <a:txBody>
                    <a:bodyPr/>
                    <a:lstStyle/>
                    <a:p>
                      <a:r>
                        <a:rPr lang="en-US" dirty="0"/>
                        <a:t>Academic oral, Academic poster, Technical</a:t>
                      </a:r>
                    </a:p>
                  </a:txBody>
                  <a:tcPr/>
                </a:tc>
                <a:extLst>
                  <a:ext uri="{0D108BD9-81ED-4DB2-BD59-A6C34878D82A}">
                    <a16:rowId xmlns:a16="http://schemas.microsoft.com/office/drawing/2014/main" val="288124676"/>
                  </a:ext>
                </a:extLst>
              </a:tr>
              <a:tr h="370840">
                <a:tc>
                  <a:txBody>
                    <a:bodyPr/>
                    <a:lstStyle/>
                    <a:p>
                      <a:r>
                        <a:rPr lang="en-US" dirty="0"/>
                        <a:t>17</a:t>
                      </a:r>
                    </a:p>
                  </a:txBody>
                  <a:tcPr/>
                </a:tc>
                <a:tc>
                  <a:txBody>
                    <a:bodyPr/>
                    <a:lstStyle/>
                    <a:p>
                      <a:r>
                        <a:rPr lang="en-US" dirty="0"/>
                        <a:t>Email</a:t>
                      </a:r>
                    </a:p>
                  </a:txBody>
                  <a:tcPr/>
                </a:tc>
                <a:tc>
                  <a:txBody>
                    <a:bodyPr/>
                    <a:lstStyle/>
                    <a:p>
                      <a:endParaRPr lang="en-US" dirty="0"/>
                    </a:p>
                  </a:txBody>
                  <a:tcPr/>
                </a:tc>
                <a:extLst>
                  <a:ext uri="{0D108BD9-81ED-4DB2-BD59-A6C34878D82A}">
                    <a16:rowId xmlns:a16="http://schemas.microsoft.com/office/drawing/2014/main" val="3587469239"/>
                  </a:ext>
                </a:extLst>
              </a:tr>
            </a:tbl>
          </a:graphicData>
        </a:graphic>
      </p:graphicFrame>
      <p:pic>
        <p:nvPicPr>
          <p:cNvPr id="5" name="Audio 4">
            <a:hlinkClick r:id="" action="ppaction://media"/>
            <a:extLst>
              <a:ext uri="{FF2B5EF4-FFF2-40B4-BE49-F238E27FC236}">
                <a16:creationId xmlns:a16="http://schemas.microsoft.com/office/drawing/2014/main" id="{F8AFE726-A088-4416-BFB8-5A024E5DCB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34033711"/>
      </p:ext>
    </p:extLst>
  </p:cSld>
  <p:clrMapOvr>
    <a:masterClrMapping/>
  </p:clrMapOvr>
  <p:transition advTm="197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5F28-985F-4908-9504-6D46FA547C38}"/>
              </a:ext>
            </a:extLst>
          </p:cNvPr>
          <p:cNvSpPr>
            <a:spLocks noGrp="1"/>
          </p:cNvSpPr>
          <p:nvPr>
            <p:ph type="title"/>
          </p:nvPr>
        </p:nvSpPr>
        <p:spPr>
          <a:xfrm>
            <a:off x="457200" y="704088"/>
            <a:ext cx="8229600" cy="1143000"/>
          </a:xfrm>
        </p:spPr>
        <p:txBody>
          <a:bodyPr>
            <a:normAutofit/>
          </a:bodyPr>
          <a:lstStyle/>
          <a:p>
            <a:r>
              <a:rPr lang="en-US" dirty="0"/>
              <a:t>Next steps (Homework)</a:t>
            </a:r>
            <a:endParaRPr lang="en-US" sz="2200" dirty="0"/>
          </a:p>
        </p:txBody>
      </p:sp>
      <p:sp>
        <p:nvSpPr>
          <p:cNvPr id="3" name="Content Placeholder 2">
            <a:extLst>
              <a:ext uri="{FF2B5EF4-FFF2-40B4-BE49-F238E27FC236}">
                <a16:creationId xmlns:a16="http://schemas.microsoft.com/office/drawing/2014/main" id="{3B203BA8-986C-4230-A94B-5118D4B169D1}"/>
              </a:ext>
            </a:extLst>
          </p:cNvPr>
          <p:cNvSpPr>
            <a:spLocks noGrp="1"/>
          </p:cNvSpPr>
          <p:nvPr>
            <p:ph idx="1"/>
          </p:nvPr>
        </p:nvSpPr>
        <p:spPr/>
        <p:txBody>
          <a:bodyPr>
            <a:normAutofit lnSpcReduction="10000"/>
          </a:bodyPr>
          <a:lstStyle/>
          <a:p>
            <a:pPr marL="514350" indent="-514350">
              <a:buFont typeface="+mj-lt"/>
              <a:buAutoNum type="arabicPeriod"/>
            </a:pPr>
            <a:r>
              <a:rPr lang="en-US" dirty="0"/>
              <a:t>What do you plan to write first? </a:t>
            </a:r>
          </a:p>
          <a:p>
            <a:pPr marL="514350" indent="-514350">
              <a:buFont typeface="+mj-lt"/>
              <a:buAutoNum type="arabicPeriod"/>
            </a:pPr>
            <a:r>
              <a:rPr lang="en-US" dirty="0"/>
              <a:t>What is the goal of your writing, both short and long-term? </a:t>
            </a:r>
          </a:p>
          <a:p>
            <a:pPr marL="514350" indent="-514350">
              <a:buFont typeface="+mj-lt"/>
              <a:buAutoNum type="arabicPeriod"/>
            </a:pPr>
            <a:r>
              <a:rPr lang="en-US" dirty="0"/>
              <a:t>Who is the audience for your writing? How much do they know about your topic? Why are they, or why should they be interested in it? </a:t>
            </a:r>
          </a:p>
          <a:p>
            <a:pPr marL="514350" indent="-514350">
              <a:buFont typeface="+mj-lt"/>
              <a:buAutoNum type="arabicPeriod"/>
            </a:pPr>
            <a:r>
              <a:rPr lang="en-US" dirty="0"/>
              <a:t>By what criteria will it be judged?</a:t>
            </a:r>
            <a:r>
              <a:rPr lang="en-US" i="1" dirty="0"/>
              <a:t> </a:t>
            </a:r>
          </a:p>
          <a:p>
            <a:pPr marL="0" indent="0">
              <a:buNone/>
            </a:pPr>
            <a:r>
              <a:rPr lang="en-US" i="1" dirty="0"/>
              <a:t>Hint: See the following chapters for various types of writing. Read whichever is appropriate to your current writing, then skip to chapter 18 to begin writing. Come back to the others as needed. </a:t>
            </a:r>
            <a:endParaRPr lang="en-US" dirty="0"/>
          </a:p>
          <a:p>
            <a:endParaRPr lang="en-US" dirty="0"/>
          </a:p>
        </p:txBody>
      </p:sp>
      <p:sp>
        <p:nvSpPr>
          <p:cNvPr id="4" name="Slide Number Placeholder 3">
            <a:extLst>
              <a:ext uri="{FF2B5EF4-FFF2-40B4-BE49-F238E27FC236}">
                <a16:creationId xmlns:a16="http://schemas.microsoft.com/office/drawing/2014/main" id="{64AD7E66-A12F-4A18-A3B3-BD974EC86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D3CB9-049B-4F4F-82D1-8A95299C975C}"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onstantia"/>
              <a:ea typeface="+mn-ea"/>
              <a:cs typeface="+mn-cs"/>
            </a:endParaRPr>
          </a:p>
        </p:txBody>
      </p:sp>
      <p:pic>
        <p:nvPicPr>
          <p:cNvPr id="6" name="Audio 5">
            <a:hlinkClick r:id="" action="ppaction://media"/>
            <a:extLst>
              <a:ext uri="{FF2B5EF4-FFF2-40B4-BE49-F238E27FC236}">
                <a16:creationId xmlns:a16="http://schemas.microsoft.com/office/drawing/2014/main" id="{77504D94-673D-43DC-8B6C-65C4963A88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72237476"/>
      </p:ext>
    </p:extLst>
  </p:cSld>
  <p:clrMapOvr>
    <a:masterClrMapping/>
  </p:clrMapOvr>
  <p:transition advTm="311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8B78-FB41-4ED2-A04B-EEED51393B0F}"/>
              </a:ext>
            </a:extLst>
          </p:cNvPr>
          <p:cNvSpPr>
            <a:spLocks noGrp="1"/>
          </p:cNvSpPr>
          <p:nvPr>
            <p:ph type="title"/>
          </p:nvPr>
        </p:nvSpPr>
        <p:spPr>
          <a:xfrm>
            <a:off x="457200" y="704088"/>
            <a:ext cx="8229600" cy="1143000"/>
          </a:xfrm>
        </p:spPr>
        <p:txBody>
          <a:bodyPr>
            <a:normAutofit/>
          </a:bodyPr>
          <a:lstStyle/>
          <a:p>
            <a:r>
              <a:rPr lang="en-US" dirty="0"/>
              <a:t>Goals:</a:t>
            </a:r>
          </a:p>
        </p:txBody>
      </p:sp>
      <p:sp>
        <p:nvSpPr>
          <p:cNvPr id="3" name="Content Placeholder 2">
            <a:extLst>
              <a:ext uri="{FF2B5EF4-FFF2-40B4-BE49-F238E27FC236}">
                <a16:creationId xmlns:a16="http://schemas.microsoft.com/office/drawing/2014/main" id="{3AF382CC-7528-47E5-8944-44072D6A5A1A}"/>
              </a:ext>
            </a:extLst>
          </p:cNvPr>
          <p:cNvSpPr>
            <a:spLocks noGrp="1"/>
          </p:cNvSpPr>
          <p:nvPr>
            <p:ph idx="1"/>
          </p:nvPr>
        </p:nvSpPr>
        <p:spPr/>
        <p:txBody>
          <a:bodyPr>
            <a:normAutofit/>
          </a:bodyPr>
          <a:lstStyle/>
          <a:p>
            <a:pPr marL="514350" indent="-514350">
              <a:buFont typeface="+mj-lt"/>
              <a:buAutoNum type="arabicPeriod"/>
            </a:pPr>
            <a:r>
              <a:rPr lang="en-US" dirty="0"/>
              <a:t>How can adding a one-sentence summary of an article to a document you are writing improve your memory of that article?</a:t>
            </a:r>
          </a:p>
          <a:p>
            <a:pPr marL="514350" indent="-514350">
              <a:buFont typeface="+mj-lt"/>
              <a:buAutoNum type="arabicPeriod"/>
            </a:pPr>
            <a:r>
              <a:rPr lang="en-US" dirty="0"/>
              <a:t>Why is it important to write the details of your research as you do the work?</a:t>
            </a:r>
          </a:p>
          <a:p>
            <a:pPr marL="514350" indent="-514350">
              <a:buFont typeface="+mj-lt"/>
              <a:buAutoNum type="arabicPeriod"/>
            </a:pPr>
            <a:r>
              <a:rPr lang="en-US" dirty="0"/>
              <a:t>Why should you consider your goals, audience(s), and the criteria by which your work will be judged?</a:t>
            </a:r>
          </a:p>
        </p:txBody>
      </p:sp>
      <p:sp>
        <p:nvSpPr>
          <p:cNvPr id="4" name="Slide Number Placeholder 3">
            <a:extLst>
              <a:ext uri="{FF2B5EF4-FFF2-40B4-BE49-F238E27FC236}">
                <a16:creationId xmlns:a16="http://schemas.microsoft.com/office/drawing/2014/main" id="{75ACEC55-4D6D-4128-A21D-FA1E17D541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D3CB9-049B-4F4F-82D1-8A95299C975C}"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onstantia"/>
              <a:ea typeface="+mn-ea"/>
              <a:cs typeface="+mn-cs"/>
            </a:endParaRPr>
          </a:p>
        </p:txBody>
      </p:sp>
      <p:pic>
        <p:nvPicPr>
          <p:cNvPr id="7" name="Audio 6">
            <a:hlinkClick r:id="" action="ppaction://media"/>
            <a:extLst>
              <a:ext uri="{FF2B5EF4-FFF2-40B4-BE49-F238E27FC236}">
                <a16:creationId xmlns:a16="http://schemas.microsoft.com/office/drawing/2014/main" id="{64CFA815-E41C-4936-AE0D-31206F3123C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62143741"/>
      </p:ext>
    </p:extLst>
  </p:cSld>
  <p:clrMapOvr>
    <a:masterClrMapping/>
  </p:clrMapOvr>
  <p:transition advTm="318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ctrTitle"/>
          </p:nvPr>
        </p:nvSpPr>
        <p:spPr/>
        <p:txBody>
          <a:bodyPr/>
          <a:lstStyle/>
          <a:p>
            <a:r>
              <a:rPr lang="en-US" altLang="zh-TW" dirty="0"/>
              <a:t>Variations on a theme</a:t>
            </a:r>
          </a:p>
        </p:txBody>
      </p:sp>
      <p:sp>
        <p:nvSpPr>
          <p:cNvPr id="3" name="Subtitle 2"/>
          <p:cNvSpPr>
            <a:spLocks noGrp="1"/>
          </p:cNvSpPr>
          <p:nvPr>
            <p:ph type="subTitle" idx="1"/>
          </p:nvPr>
        </p:nvSpPr>
        <p:spPr/>
        <p:txBody>
          <a:bodyPr/>
          <a:lstStyle/>
          <a:p>
            <a:r>
              <a:rPr lang="en-US" dirty="0"/>
              <a:t>Section 10.1</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D3CB9-049B-4F4F-82D1-8A95299C975C}"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onstantia"/>
              <a:ea typeface="+mn-ea"/>
              <a:cs typeface="+mn-cs"/>
            </a:endParaRPr>
          </a:p>
        </p:txBody>
      </p:sp>
      <p:pic>
        <p:nvPicPr>
          <p:cNvPr id="5" name="Audio 4">
            <a:hlinkClick r:id="" action="ppaction://media"/>
            <a:extLst>
              <a:ext uri="{FF2B5EF4-FFF2-40B4-BE49-F238E27FC236}">
                <a16:creationId xmlns:a16="http://schemas.microsoft.com/office/drawing/2014/main" id="{687389CB-5FBB-4C31-A701-91FD157722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00766277"/>
      </p:ext>
    </p:extLst>
  </p:cSld>
  <p:clrMapOvr>
    <a:masterClrMapping/>
  </p:clrMapOvr>
  <mc:AlternateContent xmlns:mc="http://schemas.openxmlformats.org/markup-compatibility/2006">
    <mc:Choice xmlns:p14="http://schemas.microsoft.com/office/powerpoint/2010/main" Requires="p14">
      <p:transition spd="slow" p14:dur="800" advTm="6205">
        <p:circle/>
      </p:transition>
    </mc:Choice>
    <mc:Fallback>
      <p:transition spd="slow" advTm="620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F359-2295-4AD9-9328-A4B850167D00}"/>
              </a:ext>
            </a:extLst>
          </p:cNvPr>
          <p:cNvSpPr>
            <a:spLocks noGrp="1"/>
          </p:cNvSpPr>
          <p:nvPr>
            <p:ph type="title"/>
          </p:nvPr>
        </p:nvSpPr>
        <p:spPr/>
        <p:txBody>
          <a:bodyPr/>
          <a:lstStyle/>
          <a:p>
            <a:r>
              <a:rPr lang="en-US" dirty="0"/>
              <a:t>Arguments</a:t>
            </a:r>
          </a:p>
        </p:txBody>
      </p:sp>
      <p:sp>
        <p:nvSpPr>
          <p:cNvPr id="3" name="Content Placeholder 2">
            <a:extLst>
              <a:ext uri="{FF2B5EF4-FFF2-40B4-BE49-F238E27FC236}">
                <a16:creationId xmlns:a16="http://schemas.microsoft.com/office/drawing/2014/main" id="{19F3E000-CDEE-4698-801C-0C3F1D0575F6}"/>
              </a:ext>
            </a:extLst>
          </p:cNvPr>
          <p:cNvSpPr>
            <a:spLocks noGrp="1"/>
          </p:cNvSpPr>
          <p:nvPr>
            <p:ph idx="1"/>
          </p:nvPr>
        </p:nvSpPr>
        <p:spPr/>
        <p:txBody>
          <a:bodyPr/>
          <a:lstStyle/>
          <a:p>
            <a:r>
              <a:rPr lang="en-US" dirty="0"/>
              <a:t>All science and engineering writing = argument</a:t>
            </a:r>
          </a:p>
          <a:p>
            <a:endParaRPr lang="en-US" dirty="0"/>
          </a:p>
          <a:p>
            <a:r>
              <a:rPr lang="en-US" dirty="0"/>
              <a:t>Principles of argument structure can be applied to all</a:t>
            </a:r>
          </a:p>
          <a:p>
            <a:pPr lvl="1"/>
            <a:r>
              <a:rPr lang="en-US" dirty="0"/>
              <a:t>All make claims related to goal of the writing</a:t>
            </a:r>
          </a:p>
          <a:p>
            <a:pPr lvl="1"/>
            <a:r>
              <a:rPr lang="en-US" dirty="0"/>
              <a:t>All support those claims</a:t>
            </a:r>
          </a:p>
          <a:p>
            <a:pPr lvl="1"/>
            <a:r>
              <a:rPr lang="en-US" dirty="0"/>
              <a:t>Different components, emphasis</a:t>
            </a:r>
          </a:p>
        </p:txBody>
      </p:sp>
      <p:sp>
        <p:nvSpPr>
          <p:cNvPr id="4" name="Slide Number Placeholder 3">
            <a:extLst>
              <a:ext uri="{FF2B5EF4-FFF2-40B4-BE49-F238E27FC236}">
                <a16:creationId xmlns:a16="http://schemas.microsoft.com/office/drawing/2014/main" id="{5F5E29B1-CA89-4311-B049-5A7F30CEDEC5}"/>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4</a:t>
            </a:fld>
            <a:endParaRPr lang="en-US">
              <a:solidFill>
                <a:prstClr val="black">
                  <a:tint val="75000"/>
                </a:prstClr>
              </a:solidFill>
            </a:endParaRPr>
          </a:p>
        </p:txBody>
      </p:sp>
      <p:pic>
        <p:nvPicPr>
          <p:cNvPr id="5" name="Audio 4">
            <a:hlinkClick r:id="" action="ppaction://media"/>
            <a:extLst>
              <a:ext uri="{FF2B5EF4-FFF2-40B4-BE49-F238E27FC236}">
                <a16:creationId xmlns:a16="http://schemas.microsoft.com/office/drawing/2014/main" id="{5E87D4A4-6B4A-4686-AEF0-C841E2A8645F}"/>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190190108"/>
      </p:ext>
    </p:extLst>
  </p:cSld>
  <p:clrMapOvr>
    <a:masterClrMapping/>
  </p:clrMapOvr>
  <p:transition advTm="284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ctrTitle"/>
          </p:nvPr>
        </p:nvSpPr>
        <p:spPr/>
        <p:txBody>
          <a:bodyPr/>
          <a:lstStyle/>
          <a:p>
            <a:r>
              <a:rPr lang="en-US" altLang="zh-TW" dirty="0"/>
              <a:t>Planning to overcome difficulties</a:t>
            </a:r>
          </a:p>
        </p:txBody>
      </p:sp>
      <p:sp>
        <p:nvSpPr>
          <p:cNvPr id="3" name="Subtitle 2"/>
          <p:cNvSpPr>
            <a:spLocks noGrp="1"/>
          </p:cNvSpPr>
          <p:nvPr>
            <p:ph type="subTitle" idx="1"/>
          </p:nvPr>
        </p:nvSpPr>
        <p:spPr/>
        <p:txBody>
          <a:bodyPr/>
          <a:lstStyle/>
          <a:p>
            <a:r>
              <a:rPr lang="en-US" dirty="0"/>
              <a:t>Section 10.2</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D3CB9-049B-4F4F-82D1-8A95299C975C}"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onstantia"/>
              <a:ea typeface="+mn-ea"/>
              <a:cs typeface="+mn-cs"/>
            </a:endParaRPr>
          </a:p>
        </p:txBody>
      </p:sp>
      <p:pic>
        <p:nvPicPr>
          <p:cNvPr id="5" name="Audio 4">
            <a:hlinkClick r:id="" action="ppaction://media"/>
            <a:extLst>
              <a:ext uri="{FF2B5EF4-FFF2-40B4-BE49-F238E27FC236}">
                <a16:creationId xmlns:a16="http://schemas.microsoft.com/office/drawing/2014/main" id="{0E7170DD-05EB-4710-B799-E515F70B35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19328375"/>
      </p:ext>
    </p:extLst>
  </p:cSld>
  <p:clrMapOvr>
    <a:masterClrMapping/>
  </p:clrMapOvr>
  <mc:AlternateContent xmlns:mc="http://schemas.openxmlformats.org/markup-compatibility/2006">
    <mc:Choice xmlns:p14="http://schemas.microsoft.com/office/powerpoint/2010/main" Requires="p14">
      <p:transition spd="slow" p14:dur="800" advTm="6702">
        <p:circle/>
      </p:transition>
    </mc:Choice>
    <mc:Fallback>
      <p:transition spd="slow" advTm="670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F359-2295-4AD9-9328-A4B850167D00}"/>
              </a:ext>
            </a:extLst>
          </p:cNvPr>
          <p:cNvSpPr>
            <a:spLocks noGrp="1"/>
          </p:cNvSpPr>
          <p:nvPr>
            <p:ph type="title"/>
          </p:nvPr>
        </p:nvSpPr>
        <p:spPr/>
        <p:txBody>
          <a:bodyPr/>
          <a:lstStyle/>
          <a:p>
            <a:r>
              <a:rPr lang="en-US" dirty="0"/>
              <a:t>Difficulties: Past research</a:t>
            </a:r>
          </a:p>
        </p:txBody>
      </p:sp>
      <p:sp>
        <p:nvSpPr>
          <p:cNvPr id="3" name="Content Placeholder 2">
            <a:extLst>
              <a:ext uri="{FF2B5EF4-FFF2-40B4-BE49-F238E27FC236}">
                <a16:creationId xmlns:a16="http://schemas.microsoft.com/office/drawing/2014/main" id="{19F3E000-CDEE-4698-801C-0C3F1D0575F6}"/>
              </a:ext>
            </a:extLst>
          </p:cNvPr>
          <p:cNvSpPr>
            <a:spLocks noGrp="1"/>
          </p:cNvSpPr>
          <p:nvPr>
            <p:ph idx="1"/>
          </p:nvPr>
        </p:nvSpPr>
        <p:spPr>
          <a:xfrm>
            <a:off x="457200" y="1935480"/>
            <a:ext cx="8558784" cy="4389120"/>
          </a:xfrm>
        </p:spPr>
        <p:txBody>
          <a:bodyPr>
            <a:normAutofit/>
          </a:bodyPr>
          <a:lstStyle/>
          <a:p>
            <a:r>
              <a:rPr lang="en-US" dirty="0"/>
              <a:t>Problem</a:t>
            </a:r>
          </a:p>
          <a:p>
            <a:pPr lvl="1"/>
            <a:r>
              <a:rPr lang="en-US" dirty="0"/>
              <a:t>Need to read many articles</a:t>
            </a:r>
          </a:p>
          <a:p>
            <a:r>
              <a:rPr lang="en-US" dirty="0"/>
              <a:t>Overcoming</a:t>
            </a:r>
          </a:p>
          <a:p>
            <a:pPr lvl="1"/>
            <a:r>
              <a:rPr lang="en-US" dirty="0"/>
              <a:t>Find the information you need</a:t>
            </a:r>
          </a:p>
          <a:p>
            <a:pPr lvl="2"/>
            <a:r>
              <a:rPr lang="en-US" sz="2400" dirty="0"/>
              <a:t>Use component markers</a:t>
            </a:r>
          </a:p>
          <a:p>
            <a:pPr lvl="2"/>
            <a:r>
              <a:rPr lang="en-US" sz="2400" dirty="0"/>
              <a:t>Read only what is important to your work</a:t>
            </a:r>
            <a:endParaRPr lang="en-US" dirty="0"/>
          </a:p>
          <a:p>
            <a:pPr lvl="1"/>
            <a:r>
              <a:rPr lang="en-US" dirty="0"/>
              <a:t>Don’t forget what you find</a:t>
            </a:r>
          </a:p>
          <a:p>
            <a:pPr lvl="2"/>
            <a:r>
              <a:rPr lang="en-US" sz="2400" dirty="0"/>
              <a:t>Write a one-sentence summary</a:t>
            </a:r>
          </a:p>
          <a:p>
            <a:pPr lvl="2"/>
            <a:r>
              <a:rPr lang="en-US" sz="2400" dirty="0"/>
              <a:t>Connect with known information (draft of Introduction)</a:t>
            </a:r>
          </a:p>
        </p:txBody>
      </p:sp>
      <p:sp>
        <p:nvSpPr>
          <p:cNvPr id="4" name="Slide Number Placeholder 3">
            <a:extLst>
              <a:ext uri="{FF2B5EF4-FFF2-40B4-BE49-F238E27FC236}">
                <a16:creationId xmlns:a16="http://schemas.microsoft.com/office/drawing/2014/main" id="{5F5E29B1-CA89-4311-B049-5A7F30CEDEC5}"/>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6</a:t>
            </a:fld>
            <a:endParaRPr lang="en-US">
              <a:solidFill>
                <a:prstClr val="black">
                  <a:tint val="75000"/>
                </a:prstClr>
              </a:solidFill>
            </a:endParaRPr>
          </a:p>
        </p:txBody>
      </p:sp>
      <p:pic>
        <p:nvPicPr>
          <p:cNvPr id="5" name="Audio 4">
            <a:hlinkClick r:id="" action="ppaction://media"/>
            <a:extLst>
              <a:ext uri="{FF2B5EF4-FFF2-40B4-BE49-F238E27FC236}">
                <a16:creationId xmlns:a16="http://schemas.microsoft.com/office/drawing/2014/main" id="{7F86BAFD-C727-48BB-8B52-E49CBF90638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145537153"/>
      </p:ext>
    </p:extLst>
  </p:cSld>
  <p:clrMapOvr>
    <a:masterClrMapping/>
  </p:clrMapOvr>
  <p:transition advTm="622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5"/>
                </p:tgtEl>
              </p:cMediaNode>
            </p:audio>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F359-2295-4AD9-9328-A4B850167D00}"/>
              </a:ext>
            </a:extLst>
          </p:cNvPr>
          <p:cNvSpPr>
            <a:spLocks noGrp="1"/>
          </p:cNvSpPr>
          <p:nvPr>
            <p:ph type="title"/>
          </p:nvPr>
        </p:nvSpPr>
        <p:spPr/>
        <p:txBody>
          <a:bodyPr/>
          <a:lstStyle/>
          <a:p>
            <a:r>
              <a:rPr lang="en-US" dirty="0"/>
              <a:t>Difficulties: Present research</a:t>
            </a:r>
          </a:p>
        </p:txBody>
      </p:sp>
      <p:sp>
        <p:nvSpPr>
          <p:cNvPr id="3" name="Content Placeholder 2">
            <a:extLst>
              <a:ext uri="{FF2B5EF4-FFF2-40B4-BE49-F238E27FC236}">
                <a16:creationId xmlns:a16="http://schemas.microsoft.com/office/drawing/2014/main" id="{19F3E000-CDEE-4698-801C-0C3F1D0575F6}"/>
              </a:ext>
            </a:extLst>
          </p:cNvPr>
          <p:cNvSpPr>
            <a:spLocks noGrp="1"/>
          </p:cNvSpPr>
          <p:nvPr>
            <p:ph idx="1"/>
          </p:nvPr>
        </p:nvSpPr>
        <p:spPr/>
        <p:txBody>
          <a:bodyPr/>
          <a:lstStyle/>
          <a:p>
            <a:r>
              <a:rPr lang="en-US" dirty="0"/>
              <a:t>Problem</a:t>
            </a:r>
          </a:p>
          <a:p>
            <a:pPr lvl="1"/>
            <a:r>
              <a:rPr lang="en-US" dirty="0"/>
              <a:t>Too many details</a:t>
            </a:r>
          </a:p>
          <a:p>
            <a:r>
              <a:rPr lang="en-US" dirty="0"/>
              <a:t>Overcoming</a:t>
            </a:r>
          </a:p>
          <a:p>
            <a:pPr lvl="1"/>
            <a:r>
              <a:rPr lang="en-US" dirty="0"/>
              <a:t>Write as you go</a:t>
            </a:r>
          </a:p>
          <a:p>
            <a:pPr lvl="2"/>
            <a:r>
              <a:rPr lang="en-US" sz="2400" dirty="0"/>
              <a:t>Write all the details, set aside</a:t>
            </a:r>
          </a:p>
          <a:p>
            <a:pPr lvl="2"/>
            <a:r>
              <a:rPr lang="en-US" sz="2400" dirty="0"/>
              <a:t>Revise later</a:t>
            </a:r>
          </a:p>
          <a:p>
            <a:pPr lvl="1"/>
            <a:r>
              <a:rPr lang="en-US" dirty="0"/>
              <a:t>Consider different sequences</a:t>
            </a:r>
          </a:p>
          <a:p>
            <a:pPr lvl="2"/>
            <a:r>
              <a:rPr lang="en-US" sz="2400" dirty="0"/>
              <a:t>Use summaries to explain the sequence</a:t>
            </a:r>
          </a:p>
          <a:p>
            <a:pPr lvl="2"/>
            <a:r>
              <a:rPr lang="en-US" sz="2400" dirty="0"/>
              <a:t>Helps you as well as the reader</a:t>
            </a:r>
          </a:p>
        </p:txBody>
      </p:sp>
      <p:sp>
        <p:nvSpPr>
          <p:cNvPr id="4" name="Slide Number Placeholder 3">
            <a:extLst>
              <a:ext uri="{FF2B5EF4-FFF2-40B4-BE49-F238E27FC236}">
                <a16:creationId xmlns:a16="http://schemas.microsoft.com/office/drawing/2014/main" id="{5F5E29B1-CA89-4311-B049-5A7F30CEDEC5}"/>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7</a:t>
            </a:fld>
            <a:endParaRPr lang="en-US">
              <a:solidFill>
                <a:prstClr val="black">
                  <a:tint val="75000"/>
                </a:prstClr>
              </a:solidFill>
            </a:endParaRPr>
          </a:p>
        </p:txBody>
      </p:sp>
      <p:pic>
        <p:nvPicPr>
          <p:cNvPr id="6" name="Audio 5">
            <a:hlinkClick r:id="" action="ppaction://media"/>
            <a:extLst>
              <a:ext uri="{FF2B5EF4-FFF2-40B4-BE49-F238E27FC236}">
                <a16:creationId xmlns:a16="http://schemas.microsoft.com/office/drawing/2014/main" id="{A61E8767-3151-4EF7-B73F-395243BDFD8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020946373"/>
      </p:ext>
    </p:extLst>
  </p:cSld>
  <p:clrMapOvr>
    <a:masterClrMapping/>
  </p:clrMapOvr>
  <p:transition advTm="496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F359-2295-4AD9-9328-A4B850167D00}"/>
              </a:ext>
            </a:extLst>
          </p:cNvPr>
          <p:cNvSpPr>
            <a:spLocks noGrp="1"/>
          </p:cNvSpPr>
          <p:nvPr>
            <p:ph type="title"/>
          </p:nvPr>
        </p:nvSpPr>
        <p:spPr/>
        <p:txBody>
          <a:bodyPr/>
          <a:lstStyle/>
          <a:p>
            <a:r>
              <a:rPr lang="en-US" dirty="0"/>
              <a:t>Difficulties: Research goal</a:t>
            </a:r>
          </a:p>
        </p:txBody>
      </p:sp>
      <p:sp>
        <p:nvSpPr>
          <p:cNvPr id="3" name="Content Placeholder 2">
            <a:extLst>
              <a:ext uri="{FF2B5EF4-FFF2-40B4-BE49-F238E27FC236}">
                <a16:creationId xmlns:a16="http://schemas.microsoft.com/office/drawing/2014/main" id="{19F3E000-CDEE-4698-801C-0C3F1D0575F6}"/>
              </a:ext>
            </a:extLst>
          </p:cNvPr>
          <p:cNvSpPr>
            <a:spLocks noGrp="1"/>
          </p:cNvSpPr>
          <p:nvPr>
            <p:ph idx="1"/>
          </p:nvPr>
        </p:nvSpPr>
        <p:spPr/>
        <p:txBody>
          <a:bodyPr/>
          <a:lstStyle/>
          <a:p>
            <a:r>
              <a:rPr lang="en-US" dirty="0"/>
              <a:t>Problem</a:t>
            </a:r>
          </a:p>
          <a:p>
            <a:pPr lvl="1"/>
            <a:r>
              <a:rPr lang="en-US" dirty="0"/>
              <a:t>Changes during research</a:t>
            </a:r>
          </a:p>
          <a:p>
            <a:r>
              <a:rPr lang="en-US" dirty="0"/>
              <a:t>Overcoming</a:t>
            </a:r>
          </a:p>
          <a:p>
            <a:pPr lvl="1"/>
            <a:r>
              <a:rPr lang="en-US" dirty="0"/>
              <a:t>Rewrite when the research is done</a:t>
            </a:r>
          </a:p>
          <a:p>
            <a:pPr lvl="1"/>
            <a:r>
              <a:rPr lang="en-US" dirty="0"/>
              <a:t>Rewrite the rest of the paper around the new goal</a:t>
            </a:r>
          </a:p>
        </p:txBody>
      </p:sp>
      <p:sp>
        <p:nvSpPr>
          <p:cNvPr id="4" name="Slide Number Placeholder 3">
            <a:extLst>
              <a:ext uri="{FF2B5EF4-FFF2-40B4-BE49-F238E27FC236}">
                <a16:creationId xmlns:a16="http://schemas.microsoft.com/office/drawing/2014/main" id="{5F5E29B1-CA89-4311-B049-5A7F30CEDEC5}"/>
              </a:ext>
            </a:extLst>
          </p:cNvPr>
          <p:cNvSpPr>
            <a:spLocks noGrp="1"/>
          </p:cNvSpPr>
          <p:nvPr>
            <p:ph type="sldNum" sz="quarter" idx="12"/>
          </p:nvPr>
        </p:nvSpPr>
        <p:spPr/>
        <p:txBody>
          <a:bodyPr/>
          <a:lstStyle/>
          <a:p>
            <a:fld id="{EFED3CB9-049B-4F4F-82D1-8A95299C975C}" type="slidenum">
              <a:rPr lang="en-US" smtClean="0">
                <a:solidFill>
                  <a:prstClr val="black">
                    <a:tint val="75000"/>
                  </a:prstClr>
                </a:solidFill>
              </a:rPr>
              <a:pPr/>
              <a:t>8</a:t>
            </a:fld>
            <a:endParaRPr lang="en-US">
              <a:solidFill>
                <a:prstClr val="black">
                  <a:tint val="75000"/>
                </a:prstClr>
              </a:solidFill>
            </a:endParaRPr>
          </a:p>
        </p:txBody>
      </p:sp>
      <p:pic>
        <p:nvPicPr>
          <p:cNvPr id="6" name="Audio 5">
            <a:hlinkClick r:id="" action="ppaction://media"/>
            <a:extLst>
              <a:ext uri="{FF2B5EF4-FFF2-40B4-BE49-F238E27FC236}">
                <a16:creationId xmlns:a16="http://schemas.microsoft.com/office/drawing/2014/main" id="{8645BF07-9463-431E-BE6E-A968551159F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5701658"/>
      </p:ext>
    </p:extLst>
  </p:cSld>
  <p:clrMapOvr>
    <a:masterClrMapping/>
  </p:clrMapOvr>
  <p:transition advTm="237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ctrTitle"/>
          </p:nvPr>
        </p:nvSpPr>
        <p:spPr/>
        <p:txBody>
          <a:bodyPr/>
          <a:lstStyle/>
          <a:p>
            <a:r>
              <a:rPr lang="en-US" altLang="zh-TW" dirty="0"/>
              <a:t>Goal, audience, criteria</a:t>
            </a:r>
          </a:p>
        </p:txBody>
      </p:sp>
      <p:sp>
        <p:nvSpPr>
          <p:cNvPr id="3" name="Subtitle 2"/>
          <p:cNvSpPr>
            <a:spLocks noGrp="1"/>
          </p:cNvSpPr>
          <p:nvPr>
            <p:ph type="subTitle" idx="1"/>
          </p:nvPr>
        </p:nvSpPr>
        <p:spPr/>
        <p:txBody>
          <a:bodyPr/>
          <a:lstStyle/>
          <a:p>
            <a:r>
              <a:rPr lang="en-US" dirty="0"/>
              <a:t>Section 10.3</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D3CB9-049B-4F4F-82D1-8A95299C975C}" type="slidenum">
              <a:rPr kumimoji="0" lang="en-US" sz="1200" b="0" i="0" u="none" strike="noStrike" kern="1200" cap="none" spc="0" normalizeH="0" baseline="0" noProof="0" smtClean="0">
                <a:ln>
                  <a:noFill/>
                </a:ln>
                <a:solidFill>
                  <a:prstClr val="black">
                    <a:tint val="75000"/>
                  </a:prst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onstantia"/>
              <a:ea typeface="+mn-ea"/>
              <a:cs typeface="+mn-cs"/>
            </a:endParaRPr>
          </a:p>
        </p:txBody>
      </p:sp>
      <p:pic>
        <p:nvPicPr>
          <p:cNvPr id="5" name="Audio 4">
            <a:hlinkClick r:id="" action="ppaction://media"/>
            <a:extLst>
              <a:ext uri="{FF2B5EF4-FFF2-40B4-BE49-F238E27FC236}">
                <a16:creationId xmlns:a16="http://schemas.microsoft.com/office/drawing/2014/main" id="{B6929CFE-B5FB-402F-8B27-BF50F28693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9804343"/>
      </p:ext>
    </p:extLst>
  </p:cSld>
  <p:clrMapOvr>
    <a:masterClrMapping/>
  </p:clrMapOvr>
  <mc:AlternateContent xmlns:mc="http://schemas.openxmlformats.org/markup-compatibility/2006">
    <mc:Choice xmlns:p14="http://schemas.microsoft.com/office/powerpoint/2010/main" Requires="p14">
      <p:transition spd="slow" p14:dur="800" advTm="5285">
        <p:circle/>
      </p:transition>
    </mc:Choice>
    <mc:Fallback>
      <p:transition spd="slow" advTm="528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3.7|7.1"/>
</p:tagLst>
</file>

<file path=ppt/tags/tag2.xml><?xml version="1.0" encoding="utf-8"?>
<p:tagLst xmlns:a="http://schemas.openxmlformats.org/drawingml/2006/main" xmlns:r="http://schemas.openxmlformats.org/officeDocument/2006/relationships" xmlns:p="http://schemas.openxmlformats.org/presentationml/2006/main">
  <p:tag name="TIMING" val="|5.7"/>
</p:tagLst>
</file>

<file path=ppt/tags/tag3.xml><?xml version="1.0" encoding="utf-8"?>
<p:tagLst xmlns:a="http://schemas.openxmlformats.org/drawingml/2006/main" xmlns:r="http://schemas.openxmlformats.org/officeDocument/2006/relationships" xmlns:p="http://schemas.openxmlformats.org/presentationml/2006/main">
  <p:tag name="TIMING" val="|4.7|12.3|16.6"/>
</p:tagLst>
</file>

<file path=ppt/tags/tag4.xml><?xml version="1.0" encoding="utf-8"?>
<p:tagLst xmlns:a="http://schemas.openxmlformats.org/drawingml/2006/main" xmlns:r="http://schemas.openxmlformats.org/officeDocument/2006/relationships" xmlns:p="http://schemas.openxmlformats.org/presentationml/2006/main">
  <p:tag name="TIMING" val="|3.4|3.4|22.6"/>
</p:tagLst>
</file>

<file path=ppt/tags/tag5.xml><?xml version="1.0" encoding="utf-8"?>
<p:tagLst xmlns:a="http://schemas.openxmlformats.org/drawingml/2006/main" xmlns:r="http://schemas.openxmlformats.org/officeDocument/2006/relationships" xmlns:p="http://schemas.openxmlformats.org/presentationml/2006/main">
  <p:tag name="TIMING" val="|2.7|8.8"/>
</p:tagLst>
</file>

<file path=ppt/tags/tag6.xml><?xml version="1.0" encoding="utf-8"?>
<p:tagLst xmlns:a="http://schemas.openxmlformats.org/drawingml/2006/main" xmlns:r="http://schemas.openxmlformats.org/officeDocument/2006/relationships" xmlns:p="http://schemas.openxmlformats.org/presentationml/2006/main">
  <p:tag name="TIMING" val="|1.6|9.9|7.6|5.7|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4x3 Template</Template>
  <TotalTime>148</TotalTime>
  <Words>589</Words>
  <Application>Microsoft Office PowerPoint</Application>
  <PresentationFormat>On-screen Show (4:3)</PresentationFormat>
  <Paragraphs>117</Paragraphs>
  <Slides>14</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Constantia</vt:lpstr>
      <vt:lpstr>Wingdings 2</vt:lpstr>
      <vt:lpstr>1_Flow</vt:lpstr>
      <vt:lpstr>Chapter 10 Argument structure in different genres</vt:lpstr>
      <vt:lpstr>Goals:</vt:lpstr>
      <vt:lpstr>Variations on a theme</vt:lpstr>
      <vt:lpstr>Arguments</vt:lpstr>
      <vt:lpstr>Planning to overcome difficulties</vt:lpstr>
      <vt:lpstr>Difficulties: Past research</vt:lpstr>
      <vt:lpstr>Difficulties: Present research</vt:lpstr>
      <vt:lpstr>Difficulties: Research goal</vt:lpstr>
      <vt:lpstr>Goal, audience, criteria</vt:lpstr>
      <vt:lpstr>Consider before writing:</vt:lpstr>
      <vt:lpstr>Evaluate your understanding</vt:lpstr>
      <vt:lpstr>Looking ahead: genres</vt:lpstr>
      <vt:lpstr>Looking ahead: genres</vt:lpstr>
      <vt:lpstr>Next steps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Staking your claim: Chapter 2</dc:title>
  <dc:creator>Gerry Rau</dc:creator>
  <cp:lastModifiedBy>Gerry Rau</cp:lastModifiedBy>
  <cp:revision>18</cp:revision>
  <dcterms:created xsi:type="dcterms:W3CDTF">2019-03-04T02:26:46Z</dcterms:created>
  <dcterms:modified xsi:type="dcterms:W3CDTF">2019-04-04T12:27:09Z</dcterms:modified>
</cp:coreProperties>
</file>