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602" r:id="rId2"/>
    <p:sldId id="571" r:id="rId3"/>
    <p:sldId id="613" r:id="rId4"/>
    <p:sldId id="614" r:id="rId5"/>
    <p:sldId id="261" r:id="rId6"/>
    <p:sldId id="592" r:id="rId7"/>
    <p:sldId id="606" r:id="rId8"/>
    <p:sldId id="607" r:id="rId9"/>
    <p:sldId id="608" r:id="rId10"/>
    <p:sldId id="609" r:id="rId11"/>
    <p:sldId id="610" r:id="rId12"/>
    <p:sldId id="616" r:id="rId13"/>
    <p:sldId id="619" r:id="rId14"/>
    <p:sldId id="611" r:id="rId15"/>
    <p:sldId id="612" r:id="rId16"/>
    <p:sldId id="617" r:id="rId17"/>
    <p:sldId id="618" r:id="rId18"/>
    <p:sldId id="620" r:id="rId19"/>
    <p:sldId id="621" r:id="rId20"/>
    <p:sldId id="575" r:id="rId21"/>
    <p:sldId id="603" r:id="rId22"/>
    <p:sldId id="555" r:id="rId23"/>
    <p:sldId id="61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B4F2-3380-4A44-A5E9-F416A5D716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1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4F02-18B5-483B-AA05-4973C38353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6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C00-52A3-4634-97A7-33A6B93AD3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64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C53E-DEFC-410B-A9E9-7968887D97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9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C3EB-7D01-492E-9D45-0A71A6C3E7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14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F049-9833-4F07-9613-6B3FF36BB5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7181-0CA1-43B7-B4F8-F978D6B957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6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35FE-C12F-480B-A31D-9803CC27E0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0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0EF-0198-4198-91C7-5EE767AC25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5107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CFA4-90A6-45EB-846F-B957A0ABF8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9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C5CA-A74D-4DF5-9A16-798D753DA6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3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7BE3D6-3A94-4762-89AC-D0E39908F4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5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3.tmp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4.tmp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5.tmp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5.tmp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5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AE1996-E57E-4E0A-9880-1CD9820F8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Chapter 9</a:t>
            </a:r>
            <a:br>
              <a:rPr lang="en-US" dirty="0"/>
            </a:br>
            <a:r>
              <a:rPr lang="en-US" sz="4000" dirty="0"/>
              <a:t>Clear reasoning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AAA5504-3237-4D9B-9293-35CB332DF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for Engineering and Science Students:</a:t>
            </a:r>
            <a:br>
              <a:rPr lang="en-US" dirty="0"/>
            </a:br>
            <a:r>
              <a:rPr lang="en-US" dirty="0"/>
              <a:t>Staking your Claim</a:t>
            </a:r>
          </a:p>
          <a:p>
            <a:r>
              <a:rPr lang="en-US" dirty="0"/>
              <a:t>Gerald Rau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72919-D789-458F-BFD1-E3F0FB55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3CBDEC-712B-435D-AFCF-3CC17A7CE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18056"/>
      </p:ext>
    </p:extLst>
  </p:cSld>
  <p:clrMapOvr>
    <a:masterClrMapping/>
  </p:clrMapOvr>
  <p:transition advTm="82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Extended vs. condensed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9.4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7308C9F-8C01-4424-AFBB-672ECD8B3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6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997">
        <p:circle/>
      </p:transition>
    </mc:Choice>
    <mc:Fallback xmlns="">
      <p:transition spd="slow" advTm="599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8B6B19E5-A9AF-47ED-AE8C-0B19E403B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31" y="2332355"/>
            <a:ext cx="7817743" cy="2505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Extended vs. Condensed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B72CD38D-1C88-4EEA-8792-C70EBAC3FCCD}"/>
              </a:ext>
            </a:extLst>
          </p:cNvPr>
          <p:cNvSpPr/>
          <p:nvPr/>
        </p:nvSpPr>
        <p:spPr>
          <a:xfrm>
            <a:off x="603504" y="2812368"/>
            <a:ext cx="7754112" cy="580056"/>
          </a:xfrm>
          <a:prstGeom prst="frame">
            <a:avLst>
              <a:gd name="adj1" fmla="val 61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6A663CD-74FF-463D-B500-DCC5DA53D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B2A11D-6077-4BDB-A102-0E7F43C987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8759489"/>
      </p:ext>
    </p:extLst>
  </p:cSld>
  <p:clrMapOvr>
    <a:masterClrMapping/>
  </p:clrMapOvr>
  <p:transition advTm="111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03855-04C5-4C8D-93BD-ABCD5D6BC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Extended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4E648-67C7-4B88-BB60-06F0B7C3B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 paragraph</a:t>
            </a:r>
          </a:p>
          <a:p>
            <a:pPr lvl="1"/>
            <a:r>
              <a:rPr lang="en-US" dirty="0"/>
              <a:t>Initial summary at beginning of a section</a:t>
            </a:r>
          </a:p>
          <a:p>
            <a:pPr lvl="1"/>
            <a:r>
              <a:rPr lang="en-US" dirty="0"/>
              <a:t>Like GPS: “In 100 meters, turn left”</a:t>
            </a:r>
          </a:p>
          <a:p>
            <a:pPr lvl="1"/>
            <a:endParaRPr lang="en-US" dirty="0"/>
          </a:p>
          <a:p>
            <a:r>
              <a:rPr lang="en-US" dirty="0"/>
              <a:t>Topic sentences</a:t>
            </a:r>
          </a:p>
          <a:p>
            <a:pPr lvl="1"/>
            <a:r>
              <a:rPr lang="en-US" dirty="0"/>
              <a:t>First sentence summarizes the paragraph</a:t>
            </a:r>
          </a:p>
          <a:p>
            <a:pPr lvl="1"/>
            <a:r>
              <a:rPr lang="en-US" dirty="0"/>
              <a:t>Like GPS: “Turn left”</a:t>
            </a:r>
          </a:p>
          <a:p>
            <a:pPr lvl="1"/>
            <a:endParaRPr lang="en-US" dirty="0"/>
          </a:p>
          <a:p>
            <a:r>
              <a:rPr lang="en-US" dirty="0"/>
              <a:t>Help readers follow the argument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D2953-BE15-4051-BE1C-86C24EB75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F650B7-A644-48FF-8CDD-42F908FBB7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5381103"/>
      </p:ext>
    </p:extLst>
  </p:cSld>
  <p:clrMapOvr>
    <a:masterClrMapping/>
  </p:clrMapOvr>
  <p:transition advTm="401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3E84C-BFE9-4764-BD6E-8E8146B9F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Condensed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C37E1-889D-432D-94C7-32A0E6632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summary, no topic sentence</a:t>
            </a:r>
          </a:p>
          <a:p>
            <a:pPr lvl="1"/>
            <a:r>
              <a:rPr lang="en-US" dirty="0"/>
              <a:t>Every sentence has different information</a:t>
            </a:r>
          </a:p>
          <a:p>
            <a:pPr lvl="1"/>
            <a:r>
              <a:rPr lang="en-US" dirty="0"/>
              <a:t>Like turning off GPS in familiar territory – not needed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A1409-5535-4C77-A43A-5F6C10712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A6739D-3BCB-4CE9-9684-8D22C0AFBA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50197"/>
      </p:ext>
    </p:extLst>
  </p:cSld>
  <p:clrMapOvr>
    <a:masterClrMapping/>
  </p:clrMapOvr>
  <p:transition advTm="202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Sequencing strategies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9.5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749CF2-6467-477A-B0AF-9A210491F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8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180">
        <p:circle/>
      </p:transition>
    </mc:Choice>
    <mc:Fallback xmlns="">
      <p:transition spd="slow" advTm="318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really reasoning</a:t>
            </a:r>
          </a:p>
          <a:p>
            <a:r>
              <a:rPr lang="en-US" dirty="0"/>
              <a:t>Help reader follow the reasoning</a:t>
            </a:r>
          </a:p>
          <a:p>
            <a:endParaRPr lang="en-US" dirty="0"/>
          </a:p>
          <a:p>
            <a:r>
              <a:rPr lang="en-US" dirty="0"/>
              <a:t>Unlike components or evidence</a:t>
            </a:r>
          </a:p>
          <a:p>
            <a:pPr lvl="1"/>
            <a:r>
              <a:rPr lang="en-US" dirty="0"/>
              <a:t>Not recognized by words (e.g. component markers)</a:t>
            </a:r>
          </a:p>
          <a:p>
            <a:pPr lvl="1"/>
            <a:r>
              <a:rPr lang="en-US" dirty="0"/>
              <a:t>Recognized by sequence of components or evidence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E711C81-AC65-4141-BF8B-5762589058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2996156"/>
      </p:ext>
    </p:extLst>
  </p:cSld>
  <p:clrMapOvr>
    <a:masterClrMapping/>
  </p:clrMapOvr>
  <p:transition advTm="212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03D37-7C2A-441A-B64E-8BE4A0E5D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sequencing strategies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AEAD0B-6BE3-47C1-85EB-EA38969DC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26" y="1943589"/>
            <a:ext cx="6782747" cy="437258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6E43D-3AA1-4DC5-9858-7960610A6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623DC1-38E9-4065-B96E-D4680D7F0DEC}"/>
              </a:ext>
            </a:extLst>
          </p:cNvPr>
          <p:cNvSpPr/>
          <p:nvPr/>
        </p:nvSpPr>
        <p:spPr>
          <a:xfrm>
            <a:off x="5413248" y="3429000"/>
            <a:ext cx="2167128" cy="1124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Often used in second or third division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0CBCC4-8DF7-41BA-B6AD-EC5D921638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5978451"/>
      </p:ext>
    </p:extLst>
  </p:cSld>
  <p:clrMapOvr>
    <a:masterClrMapping/>
  </p:clrMapOvr>
  <p:transition advTm="129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B3787-9F40-46BC-838D-DE6A8431F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or cyclical strategies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E20DA0-2665-4258-B981-945AE833A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23" b="13759"/>
          <a:stretch/>
        </p:blipFill>
        <p:spPr>
          <a:xfrm>
            <a:off x="640080" y="1979141"/>
            <a:ext cx="2121408" cy="3482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B1300-DFDC-4709-A3E1-629B8DF7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5FDA6374-EE97-494B-9789-D89720E1BA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42"/>
          <a:stretch/>
        </p:blipFill>
        <p:spPr>
          <a:xfrm>
            <a:off x="640080" y="5462016"/>
            <a:ext cx="7863840" cy="55563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E335A37-3DC3-4451-8EB6-CFD5A154B1AF}"/>
              </a:ext>
            </a:extLst>
          </p:cNvPr>
          <p:cNvSpPr/>
          <p:nvPr/>
        </p:nvSpPr>
        <p:spPr>
          <a:xfrm>
            <a:off x="493776" y="5066673"/>
            <a:ext cx="2267712" cy="3387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Components linear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5D873D-597F-47FC-97DA-864D2698D2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2858688"/>
      </p:ext>
    </p:extLst>
  </p:cSld>
  <p:clrMapOvr>
    <a:masterClrMapping/>
  </p:clrMapOvr>
  <p:transition advTm="281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B3787-9F40-46BC-838D-DE6A8431F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or cyclical strategies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E20DA0-2665-4258-B981-945AE833A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14" b="13759"/>
          <a:stretch/>
        </p:blipFill>
        <p:spPr>
          <a:xfrm>
            <a:off x="640080" y="1979141"/>
            <a:ext cx="4261104" cy="3482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B1300-DFDC-4709-A3E1-629B8DF7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EE4A8558-6972-4614-B92A-D0764B9535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42"/>
          <a:stretch/>
        </p:blipFill>
        <p:spPr>
          <a:xfrm>
            <a:off x="640080" y="5462016"/>
            <a:ext cx="7863840" cy="5556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AAC063-607A-41D8-9067-FFC2B1853ACA}"/>
              </a:ext>
            </a:extLst>
          </p:cNvPr>
          <p:cNvSpPr/>
          <p:nvPr/>
        </p:nvSpPr>
        <p:spPr>
          <a:xfrm>
            <a:off x="493776" y="5066673"/>
            <a:ext cx="2267712" cy="3387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Components linear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B08AB01-487A-4A70-99B8-429FB9BF9B24}"/>
              </a:ext>
            </a:extLst>
          </p:cNvPr>
          <p:cNvSpPr/>
          <p:nvPr/>
        </p:nvSpPr>
        <p:spPr>
          <a:xfrm>
            <a:off x="2761488" y="5066672"/>
            <a:ext cx="2267712" cy="3387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Components cycle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D0D0A7-B76A-4BED-A561-E4DEED7366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13864"/>
      </p:ext>
    </p:extLst>
  </p:cSld>
  <p:clrMapOvr>
    <a:masterClrMapping/>
  </p:clrMapOvr>
  <p:transition advTm="279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B3787-9F40-46BC-838D-DE6A8431F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or cyclical strategies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E20DA0-2665-4258-B981-945AE833A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1979141"/>
            <a:ext cx="7863840" cy="403850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B1300-DFDC-4709-A3E1-629B8DF7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D228E17-1AE9-4E3F-9DE1-3F8D84E41EF1}"/>
              </a:ext>
            </a:extLst>
          </p:cNvPr>
          <p:cNvSpPr/>
          <p:nvPr/>
        </p:nvSpPr>
        <p:spPr>
          <a:xfrm>
            <a:off x="493776" y="5066673"/>
            <a:ext cx="2267712" cy="3387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Components linear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6677821-F5B9-49F7-89EE-7581A5D82B9F}"/>
              </a:ext>
            </a:extLst>
          </p:cNvPr>
          <p:cNvSpPr/>
          <p:nvPr/>
        </p:nvSpPr>
        <p:spPr>
          <a:xfrm>
            <a:off x="2761488" y="5066672"/>
            <a:ext cx="2267712" cy="3387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Components cycle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0AA708-4D4A-47B8-8CFA-ACB96A596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13834"/>
      </p:ext>
    </p:extLst>
  </p:cSld>
  <p:clrMapOvr>
    <a:masterClrMapping/>
  </p:clrMapOvr>
  <p:transition advTm="306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Goals: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Describe the difference between deductive, inductive, and abductive reasoning in scientific research.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evaluation differ in engineering and science?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main differences between extended and condensed style, and why would an author choose to use different styles in different sections?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are there sometimes cycles of the same components?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0EC4345-F36C-411C-92FE-6A3D9C648E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143741"/>
      </p:ext>
    </p:extLst>
  </p:cSld>
  <p:clrMapOvr>
    <a:masterClrMapping/>
  </p:clrMapOvr>
  <p:transition advTm="287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B5EA9C-C227-4000-BB16-33B4884DAD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3FCA335-36BB-4962-B874-B8000C1FB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3F961-6D2C-4062-9788-9B08D1C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86C40B-96BA-4F21-8387-AFB7FF94D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3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328">
        <p:circle/>
      </p:transition>
    </mc:Choice>
    <mc:Fallback xmlns="">
      <p:transition spd="slow" advTm="332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Describe the difference between deductive, inductive, and abductive reasoning in scientific research.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evaluation differ in engineering and science?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main differences between extended and condensed style, and why would an author choose to use different styles in different sections?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are there sometimes cycles of the same components?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48DF5BC-4828-44AB-BC58-C9BF66759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83178"/>
      </p:ext>
    </p:extLst>
  </p:cSld>
  <p:clrMapOvr>
    <a:masterClrMapping/>
  </p:clrMapOvr>
  <p:transition advTm="39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B5F28-985F-4908-9504-6D46FA54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Exercises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03BA8-986C-4230-A94B-5118D4B16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9.1	Extended and condensed styles</a:t>
            </a:r>
          </a:p>
          <a:p>
            <a:pPr lvl="1"/>
            <a:r>
              <a:rPr lang="en-US" dirty="0"/>
              <a:t>Which style is used in each division</a:t>
            </a:r>
          </a:p>
          <a:p>
            <a:endParaRPr lang="en-US" dirty="0"/>
          </a:p>
          <a:p>
            <a:r>
              <a:rPr lang="en-US" dirty="0"/>
              <a:t>9.2	Sequencing strategies</a:t>
            </a:r>
          </a:p>
          <a:p>
            <a:pPr lvl="1"/>
            <a:r>
              <a:rPr lang="en-US" dirty="0"/>
              <a:t>Linear or cyclical, which division determines the order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D7E66-A12F-4A18-A3B3-BD974EC86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8CADAD-51C8-47A3-B6C1-6E73D799A8F7}"/>
              </a:ext>
            </a:extLst>
          </p:cNvPr>
          <p:cNvSpPr/>
          <p:nvPr/>
        </p:nvSpPr>
        <p:spPr>
          <a:xfrm>
            <a:off x="6233160" y="3425190"/>
            <a:ext cx="1484376" cy="298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Writing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EAE8DF-A866-49CE-9E74-BF3049278FCC}"/>
              </a:ext>
            </a:extLst>
          </p:cNvPr>
          <p:cNvSpPr/>
          <p:nvPr/>
        </p:nvSpPr>
        <p:spPr>
          <a:xfrm>
            <a:off x="6233160" y="1973580"/>
            <a:ext cx="1484376" cy="298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Exemplars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E637899-0592-4834-BF5D-C54CB11DE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37476"/>
      </p:ext>
    </p:extLst>
  </p:cSld>
  <p:clrMapOvr>
    <a:masterClrMapping/>
  </p:clrMapOvr>
  <p:transition advTm="494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6D24D-2D35-4FC9-ABCA-619573F98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D3DB9-3B04-46D5-955F-AAB095EAF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SWALES, J. M. &amp; FEAK, C. B. 2004. </a:t>
            </a:r>
            <a:r>
              <a:rPr lang="en-US" i="1" dirty="0"/>
              <a:t>Academic writing for graduate students: Essential tasks and skills (Vol. 1)</a:t>
            </a:r>
            <a:r>
              <a:rPr lang="en-US" dirty="0"/>
              <a:t>, Univ. of Michigan Press.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FFDFF-E056-4E9A-A31D-E0F775D65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7EAEB7-439F-475D-A851-9E4FD431F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39617"/>
      </p:ext>
    </p:extLst>
  </p:cSld>
  <p:clrMapOvr>
    <a:masterClrMapping/>
  </p:clrMapOvr>
  <p:transition advTm="11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>
          <a:xfrm>
            <a:off x="182880" y="1325880"/>
            <a:ext cx="8385048" cy="1828800"/>
          </a:xfrm>
        </p:spPr>
        <p:txBody>
          <a:bodyPr/>
          <a:lstStyle/>
          <a:p>
            <a:r>
              <a:rPr lang="en-US" altLang="zh-TW" dirty="0"/>
              <a:t>Follow the yellow brick road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9.1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A6188A0-4970-44A7-AAA0-52C6AB564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992">
        <p:circle/>
      </p:transition>
    </mc:Choice>
    <mc:Fallback xmlns="">
      <p:transition spd="slow" advTm="399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Wizard of Oz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>
            <a:normAutofit/>
          </a:bodyPr>
          <a:lstStyle/>
          <a:p>
            <a:r>
              <a:rPr lang="en-US" dirty="0"/>
              <a:t>How do I get to the Emerald city to see the wizard?</a:t>
            </a:r>
          </a:p>
          <a:p>
            <a:endParaRPr lang="en-US" dirty="0"/>
          </a:p>
          <a:p>
            <a:r>
              <a:rPr lang="en-US" dirty="0"/>
              <a:t>“Follow the yellow brick road”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Readers need to be able to follow an article</a:t>
            </a:r>
          </a:p>
          <a:p>
            <a:pPr lvl="1"/>
            <a:r>
              <a:rPr lang="en-US" dirty="0"/>
              <a:t>No unexpected turns</a:t>
            </a:r>
          </a:p>
          <a:p>
            <a:pPr lvl="1"/>
            <a:r>
              <a:rPr lang="en-US" dirty="0"/>
              <a:t>No missing segments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AC1E1E-53FE-4513-B314-7C1BBDE85634}"/>
              </a:ext>
            </a:extLst>
          </p:cNvPr>
          <p:cNvGrpSpPr/>
          <p:nvPr/>
        </p:nvGrpSpPr>
        <p:grpSpPr>
          <a:xfrm>
            <a:off x="2295144" y="2538984"/>
            <a:ext cx="5029200" cy="1591056"/>
            <a:chOff x="1719072" y="4562856"/>
            <a:chExt cx="5029200" cy="1591056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09F75A5C-37F2-4662-8928-8768EA5E6102}"/>
                </a:ext>
              </a:extLst>
            </p:cNvPr>
            <p:cNvSpPr/>
            <p:nvPr/>
          </p:nvSpPr>
          <p:spPr>
            <a:xfrm>
              <a:off x="1719072" y="4562856"/>
              <a:ext cx="4242816" cy="1591056"/>
            </a:xfrm>
            <a:prstGeom prst="arc">
              <a:avLst>
                <a:gd name="adj1" fmla="val 149146"/>
                <a:gd name="adj2" fmla="val 9360306"/>
              </a:avLst>
            </a:prstGeom>
            <a:ln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5CBD59-6626-47D7-811C-85D4025694E5}"/>
                </a:ext>
              </a:extLst>
            </p:cNvPr>
            <p:cNvCxnSpPr>
              <a:stCxn id="9" idx="0"/>
            </p:cNvCxnSpPr>
            <p:nvPr/>
          </p:nvCxnSpPr>
          <p:spPr>
            <a:xfrm flipH="1" flipV="1">
              <a:off x="5431536" y="4562856"/>
              <a:ext cx="516278" cy="88701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4E4E81-A1F6-416E-8225-81AB7E748AA5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V="1">
              <a:off x="5947814" y="4837176"/>
              <a:ext cx="800458" cy="61269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A10D51-82C0-40A9-99A0-B2B6B90FD0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3264049"/>
      </p:ext>
    </p:extLst>
  </p:cSld>
  <p:clrMapOvr>
    <a:masterClrMapping/>
  </p:clrMapOvr>
  <p:transition advTm="321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6BBEA-75B8-4C31-8B37-895E105D4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286000"/>
            <a:ext cx="8686800" cy="44313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“There are also two kinds of truths: </a:t>
            </a:r>
            <a:br>
              <a:rPr lang="en-US" sz="2400" dirty="0"/>
            </a:br>
            <a:r>
              <a:rPr lang="en-US" sz="2400" dirty="0"/>
              <a:t>those of [mathematical] reasoning and those of [empirical] fact. </a:t>
            </a:r>
          </a:p>
          <a:p>
            <a:pPr marL="0" indent="0">
              <a:buNone/>
            </a:pPr>
            <a:r>
              <a:rPr lang="en-US" sz="2400" dirty="0"/>
              <a:t>Truths of [mathematical] reasoning are necessary and their opposite is impossible; </a:t>
            </a:r>
          </a:p>
          <a:p>
            <a:pPr marL="0" indent="0">
              <a:buNone/>
              <a:tabLst>
                <a:tab pos="2286000" algn="ctr"/>
                <a:tab pos="6172200" algn="ctr"/>
              </a:tabLst>
            </a:pPr>
            <a:r>
              <a:rPr lang="en-US" sz="2400" dirty="0"/>
              <a:t>	a</a:t>
            </a:r>
            <a:r>
              <a:rPr lang="en-US" sz="2400" baseline="30000" dirty="0"/>
              <a:t>2</a:t>
            </a:r>
            <a:r>
              <a:rPr lang="en-US" sz="2400" dirty="0"/>
              <a:t>+b</a:t>
            </a:r>
            <a:r>
              <a:rPr lang="en-US" sz="2400" baseline="30000" dirty="0"/>
              <a:t>2</a:t>
            </a:r>
            <a:r>
              <a:rPr lang="en-US" sz="2400" dirty="0"/>
              <a:t>=c</a:t>
            </a:r>
            <a:r>
              <a:rPr lang="en-US" sz="2400" baseline="30000" dirty="0"/>
              <a:t>2	</a:t>
            </a:r>
            <a:r>
              <a:rPr lang="en-US" sz="2400" dirty="0"/>
              <a:t>a</a:t>
            </a:r>
            <a:r>
              <a:rPr lang="en-US" sz="2400" baseline="30000" dirty="0"/>
              <a:t>2</a:t>
            </a:r>
            <a:r>
              <a:rPr lang="en-US" sz="2400" dirty="0"/>
              <a:t>+b</a:t>
            </a:r>
            <a:r>
              <a:rPr lang="en-US" sz="2400" baseline="30000" dirty="0"/>
              <a:t>2</a:t>
            </a:r>
            <a:r>
              <a:rPr lang="en-US" sz="2400" dirty="0"/>
              <a:t>≠c</a:t>
            </a:r>
            <a:r>
              <a:rPr lang="en-US" sz="2400" baseline="30000" dirty="0"/>
              <a:t>2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truths of [empirical] fact are contingent and their opposite is possible.”</a:t>
            </a:r>
          </a:p>
          <a:p>
            <a:pPr marL="0" indent="0">
              <a:buNone/>
              <a:tabLst>
                <a:tab pos="2286000" algn="ctr"/>
                <a:tab pos="6172200" algn="ctr"/>
              </a:tabLst>
            </a:pPr>
            <a:r>
              <a:rPr lang="en-US" sz="2400" dirty="0"/>
              <a:t>	water boils = 100 degrees	water boils ≠ 100 degrees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B13EF2-1D0C-40C8-94B2-B922AB9CE6EC}"/>
              </a:ext>
            </a:extLst>
          </p:cNvPr>
          <p:cNvSpPr/>
          <p:nvPr/>
        </p:nvSpPr>
        <p:spPr>
          <a:xfrm>
            <a:off x="5525965" y="4289062"/>
            <a:ext cx="1925515" cy="430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Impossible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22D5A7-7B2F-4C9D-8B59-664216900994}"/>
              </a:ext>
            </a:extLst>
          </p:cNvPr>
          <p:cNvSpPr/>
          <p:nvPr/>
        </p:nvSpPr>
        <p:spPr>
          <a:xfrm>
            <a:off x="5525965" y="5979647"/>
            <a:ext cx="1925515" cy="430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Possible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D20B3A-72DE-458A-A655-36EED49CA54A}"/>
              </a:ext>
            </a:extLst>
          </p:cNvPr>
          <p:cNvSpPr/>
          <p:nvPr/>
        </p:nvSpPr>
        <p:spPr>
          <a:xfrm>
            <a:off x="1577210" y="4286250"/>
            <a:ext cx="1925515" cy="430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Necessary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FEE986-0DD2-412F-ACF0-C22D8CF06FF6}"/>
              </a:ext>
            </a:extLst>
          </p:cNvPr>
          <p:cNvSpPr/>
          <p:nvPr/>
        </p:nvSpPr>
        <p:spPr>
          <a:xfrm>
            <a:off x="1577210" y="5979648"/>
            <a:ext cx="1925515" cy="430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Contingent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AF8B6F-D547-49FD-A4D1-0AECFBB4BD28}"/>
              </a:ext>
            </a:extLst>
          </p:cNvPr>
          <p:cNvSpPr txBox="1">
            <a:spLocks/>
          </p:cNvSpPr>
          <p:nvPr/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dirty="0"/>
              <a:t>Gottfried </a:t>
            </a:r>
            <a:r>
              <a:rPr lang="en-US" sz="4800" dirty="0"/>
              <a:t>Leibnitz ~1700</a:t>
            </a:r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175880A-9E7B-4A3C-9BF5-7D8593592E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244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715">
        <p:fade/>
      </p:transition>
    </mc:Choice>
    <mc:Fallback>
      <p:transition spd="med" advTm="69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Logical reasoning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9.2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EE8840-14CA-40C3-82E3-0310EBADD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6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529">
        <p:circle/>
      </p:transition>
    </mc:Choice>
    <mc:Fallback xmlns="">
      <p:transition spd="slow" advTm="952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reasoning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Deductive: Tests predictions made by a hypothesis</a:t>
            </a:r>
          </a:p>
          <a:p>
            <a:r>
              <a:rPr lang="en-US" dirty="0"/>
              <a:t>Inductive: Develops a new model or theory</a:t>
            </a:r>
          </a:p>
          <a:p>
            <a:r>
              <a:rPr lang="en-US" dirty="0"/>
              <a:t>Abductive: Identifies the best explanation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 research articles are predominantly one type</a:t>
            </a:r>
          </a:p>
          <a:p>
            <a:pPr lvl="1"/>
            <a:r>
              <a:rPr lang="en-US" dirty="0"/>
              <a:t>Experimental – deductive</a:t>
            </a:r>
          </a:p>
          <a:p>
            <a:pPr lvl="1"/>
            <a:r>
              <a:rPr lang="en-US" dirty="0"/>
              <a:t>Theoretical – inductive</a:t>
            </a:r>
          </a:p>
          <a:p>
            <a:pPr lvl="1"/>
            <a:r>
              <a:rPr lang="en-US" dirty="0"/>
              <a:t>Observational – abductive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18E5577-A5F5-48D5-9E2D-16BF9A3020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0190108"/>
      </p:ext>
    </p:extLst>
  </p:cSld>
  <p:clrMapOvr>
    <a:masterClrMapping/>
  </p:clrMapOvr>
  <p:transition advTm="407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Evaluative reasoning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9.3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9EBE62-4883-4F82-84CE-6DF386BE7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8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179">
        <p:circle/>
      </p:transition>
    </mc:Choice>
    <mc:Fallback xmlns="">
      <p:transition spd="slow" advTm="317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Evaluative reasoning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of previous research</a:t>
            </a:r>
          </a:p>
          <a:p>
            <a:pPr lvl="1"/>
            <a:r>
              <a:rPr lang="en-US" dirty="0"/>
              <a:t>Introduction</a:t>
            </a:r>
          </a:p>
          <a:p>
            <a:r>
              <a:rPr lang="en-US" dirty="0"/>
              <a:t>Evaluation of present data</a:t>
            </a:r>
          </a:p>
          <a:p>
            <a:pPr lvl="1"/>
            <a:r>
              <a:rPr lang="en-US" dirty="0"/>
              <a:t>Later divisions</a:t>
            </a:r>
          </a:p>
          <a:p>
            <a:endParaRPr lang="en-US" dirty="0"/>
          </a:p>
          <a:p>
            <a:r>
              <a:rPr lang="en-US" dirty="0"/>
              <a:t>Data never speak for themselves</a:t>
            </a:r>
          </a:p>
          <a:p>
            <a:pPr lvl="1"/>
            <a:r>
              <a:rPr lang="en-US" dirty="0"/>
              <a:t>Guide reader how to view the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A13BF53-4840-4A87-B6F4-FBD95C368AA0}"/>
              </a:ext>
            </a:extLst>
          </p:cNvPr>
          <p:cNvSpPr/>
          <p:nvPr/>
        </p:nvSpPr>
        <p:spPr>
          <a:xfrm>
            <a:off x="4974336" y="2478024"/>
            <a:ext cx="3621024" cy="1115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Determine:</a:t>
            </a:r>
          </a:p>
          <a:p>
            <a:pPr algn="ctr"/>
            <a:r>
              <a:rPr lang="en-US" sz="2000" dirty="0"/>
              <a:t>Best explanation (science)</a:t>
            </a:r>
          </a:p>
          <a:p>
            <a:pPr algn="ctr"/>
            <a:r>
              <a:rPr lang="en-US" sz="2000" dirty="0"/>
              <a:t>Best solution (engineering)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AED79C-A5B1-4CDE-B4F0-883A2CFA63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3670260"/>
      </p:ext>
    </p:extLst>
  </p:cSld>
  <p:clrMapOvr>
    <a:masterClrMapping/>
  </p:clrMapOvr>
  <p:transition advTm="340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7|6.4|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6.7|4.5|9.6|3|7.3|6.5|1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5.6|9.5|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4x3 Template</Template>
  <TotalTime>125</TotalTime>
  <Words>490</Words>
  <Application>Microsoft Office PowerPoint</Application>
  <PresentationFormat>On-screen Show (4:3)</PresentationFormat>
  <Paragraphs>129</Paragraphs>
  <Slides>23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Constantia</vt:lpstr>
      <vt:lpstr>Wingdings 2</vt:lpstr>
      <vt:lpstr>1_Flow</vt:lpstr>
      <vt:lpstr>Chapter 9 Clear reasoning</vt:lpstr>
      <vt:lpstr>Goals:</vt:lpstr>
      <vt:lpstr>Follow the yellow brick road</vt:lpstr>
      <vt:lpstr>Wizard of Oz</vt:lpstr>
      <vt:lpstr>PowerPoint Presentation</vt:lpstr>
      <vt:lpstr>Logical reasoning</vt:lpstr>
      <vt:lpstr>Logical reasoning</vt:lpstr>
      <vt:lpstr>Evaluative reasoning</vt:lpstr>
      <vt:lpstr>Evaluative reasoning</vt:lpstr>
      <vt:lpstr>Extended vs. condensed style</vt:lpstr>
      <vt:lpstr>Extended vs. Condensed style</vt:lpstr>
      <vt:lpstr>Extended style</vt:lpstr>
      <vt:lpstr>Condensed style</vt:lpstr>
      <vt:lpstr>Sequencing strategies</vt:lpstr>
      <vt:lpstr>Sequencing strategies</vt:lpstr>
      <vt:lpstr>Common sequencing strategies</vt:lpstr>
      <vt:lpstr>Nested or cyclical strategies</vt:lpstr>
      <vt:lpstr>Nested or cyclical strategies</vt:lpstr>
      <vt:lpstr>Nested or cyclical strategies</vt:lpstr>
      <vt:lpstr>Evaluate your understanding</vt:lpstr>
      <vt:lpstr>Evaluate your understanding</vt:lpstr>
      <vt:lpstr>Exercises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Staking your claim: Chapter 2</dc:title>
  <dc:creator>Gerry Rau</dc:creator>
  <cp:lastModifiedBy>Gerry Rau</cp:lastModifiedBy>
  <cp:revision>16</cp:revision>
  <dcterms:created xsi:type="dcterms:W3CDTF">2019-03-04T02:26:46Z</dcterms:created>
  <dcterms:modified xsi:type="dcterms:W3CDTF">2019-04-04T09:32:35Z</dcterms:modified>
</cp:coreProperties>
</file>