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51" r:id="rId2"/>
    <p:sldId id="370" r:id="rId3"/>
    <p:sldId id="353" r:id="rId4"/>
    <p:sldId id="329" r:id="rId5"/>
    <p:sldId id="330" r:id="rId6"/>
    <p:sldId id="331" r:id="rId7"/>
    <p:sldId id="366" r:id="rId8"/>
    <p:sldId id="354" r:id="rId9"/>
    <p:sldId id="355" r:id="rId10"/>
    <p:sldId id="373" r:id="rId11"/>
    <p:sldId id="362" r:id="rId12"/>
    <p:sldId id="363" r:id="rId13"/>
    <p:sldId id="356" r:id="rId14"/>
    <p:sldId id="357" r:id="rId15"/>
    <p:sldId id="358" r:id="rId16"/>
    <p:sldId id="368" r:id="rId17"/>
    <p:sldId id="359" r:id="rId18"/>
    <p:sldId id="369" r:id="rId19"/>
    <p:sldId id="376" r:id="rId20"/>
    <p:sldId id="377" r:id="rId21"/>
    <p:sldId id="378" r:id="rId22"/>
    <p:sldId id="360" r:id="rId23"/>
    <p:sldId id="361" r:id="rId24"/>
    <p:sldId id="374" r:id="rId25"/>
    <p:sldId id="375" r:id="rId26"/>
    <p:sldId id="364" r:id="rId27"/>
    <p:sldId id="365" r:id="rId28"/>
    <p:sldId id="371" r:id="rId29"/>
    <p:sldId id="372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DF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5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D59D9-13DE-4569-94CF-02BC116A975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0097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52645-E66B-4B8C-B072-16D493F6608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124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20D7-60BA-49E0-BA04-7906BF4A02B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704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701AF7-231D-4520-BD61-9C862CB04B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9467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7CEDE-9E3F-4780-AA8F-10E4F1E686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6862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964C1B-4DEA-4332-B6F1-3EC9845BAC6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421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8E2B6-82BB-4EEC-A8E5-70399D103A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53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606FB4-609F-42F1-961F-44C6A6AFF48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461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E4EC2F-62FA-4FEC-8B27-741CE999354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92654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5B9A-0A52-4AFC-BDA1-97F524C4FAC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72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D91C8-9035-45AB-99CA-FD6DC180211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6515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769B796-9936-4FD2-B001-6E7989797C3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3/18/2019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  <p:extLst>
      <p:ext uri="{BB962C8B-B14F-4D97-AF65-F5344CB8AC3E}">
        <p14:creationId xmlns:p14="http://schemas.microsoft.com/office/powerpoint/2010/main" val="543859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>
    <p:fad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1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image" Target="../media/image3.tmp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8</a:t>
            </a:r>
            <a:br>
              <a:rPr lang="en-US" dirty="0"/>
            </a:br>
            <a:r>
              <a:rPr lang="en-US" sz="4000" dirty="0"/>
              <a:t>Evidence from current research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Writing for Engineering and Science Students:</a:t>
            </a:r>
            <a:br>
              <a:rPr lang="en-US" dirty="0"/>
            </a:br>
            <a:r>
              <a:rPr lang="en-US" dirty="0"/>
              <a:t>Staking your Claim</a:t>
            </a:r>
          </a:p>
          <a:p>
            <a:r>
              <a:rPr lang="en-US" dirty="0"/>
              <a:t>Gerald Rau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61A05E4-15D3-4397-B56E-0C1FC4E186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355434"/>
      </p:ext>
    </p:extLst>
  </p:cSld>
  <p:clrMapOvr>
    <a:masterClrMapping/>
  </p:clrMapOvr>
  <p:transition advTm="710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2A923A-287E-4FD0-A880-EF70A4077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Overlap with components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C1D5EE-95F1-4611-B4BC-080E7492C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written in the article is largely support</a:t>
            </a:r>
          </a:p>
          <a:p>
            <a:endParaRPr lang="en-US" dirty="0"/>
          </a:p>
          <a:p>
            <a:r>
              <a:rPr lang="en-US" dirty="0"/>
              <a:t>Underlying component claims are implicit:</a:t>
            </a:r>
          </a:p>
          <a:p>
            <a:pPr lvl="1"/>
            <a:r>
              <a:rPr lang="en-US" dirty="0"/>
              <a:t>5: Data were collected in a valid and reliable way</a:t>
            </a:r>
          </a:p>
          <a:p>
            <a:pPr lvl="1"/>
            <a:r>
              <a:rPr lang="en-US" dirty="0"/>
              <a:t>6: Testing was done in a valid and reliable way</a:t>
            </a:r>
          </a:p>
          <a:p>
            <a:pPr lvl="1"/>
            <a:r>
              <a:rPr lang="en-US" dirty="0"/>
              <a:t>7: A pattern can be discerned in the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CE6D4-B406-4BA8-AE2F-4CF1F1310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93FD922-5754-4FE5-898C-7E8840A8D3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34389"/>
      </p:ext>
    </p:extLst>
  </p:cSld>
  <p:clrMapOvr>
    <a:masterClrMapping/>
  </p:clrMapOvr>
  <p:transition advTm="3426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31FFAA-4E38-4842-8482-987609ADFE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Examples and Equations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2B46E9-94B9-4291-8CF5-027FB65FC9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8.3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62897-D5B8-4E39-8267-98D599AF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4D200C0-EE73-43E6-BF91-3B1B314453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987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651">
        <p:circle/>
      </p:transition>
    </mc:Choice>
    <mc:Fallback>
      <p:transition spd="slow" advTm="4651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724A-4267-4B02-B37F-BBB9B42DE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in math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C695A-702B-4528-B239-24C0CEAFF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Numbered equations</a:t>
            </a:r>
          </a:p>
          <a:p>
            <a:pPr lvl="1"/>
            <a:r>
              <a:rPr lang="en-US" dirty="0"/>
              <a:t>Easy to refer to</a:t>
            </a:r>
          </a:p>
          <a:p>
            <a:endParaRPr lang="en-US" dirty="0"/>
          </a:p>
          <a:p>
            <a:r>
              <a:rPr lang="en-US" dirty="0"/>
              <a:t>Common in framework and research details</a:t>
            </a:r>
          </a:p>
          <a:p>
            <a:r>
              <a:rPr lang="en-US" dirty="0"/>
              <a:t>May be found with other components as well</a:t>
            </a:r>
          </a:p>
          <a:p>
            <a:endParaRPr lang="en-US" dirty="0"/>
          </a:p>
          <a:p>
            <a:r>
              <a:rPr lang="en-US" dirty="0"/>
              <a:t>Similar numbered examples in linguistics, education</a:t>
            </a:r>
          </a:p>
          <a:p>
            <a:r>
              <a:rPr lang="en-US" dirty="0"/>
              <a:t>Rare in science and non-mathematical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B4B25-18A2-4A77-9979-B90B0609F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1DF14C9-8588-4033-85D0-6043AEB800D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6832036"/>
      </p:ext>
    </p:extLst>
  </p:cSld>
  <p:clrMapOvr>
    <a:masterClrMapping/>
  </p:clrMapOvr>
  <p:transition advTm="4809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31FFAA-4E38-4842-8482-987609ADF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371600"/>
            <a:ext cx="8385048" cy="1828800"/>
          </a:xfrm>
        </p:spPr>
        <p:txBody>
          <a:bodyPr/>
          <a:lstStyle/>
          <a:p>
            <a:r>
              <a:rPr lang="en-US" dirty="0"/>
              <a:t>Research and testing details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2B46E9-94B9-4291-8CF5-027FB65FC9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8.4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62897-D5B8-4E39-8267-98D599AF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A39828-12CE-4B44-9294-BD7EED6179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915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650">
        <p:circle/>
      </p:transition>
    </mc:Choice>
    <mc:Fallback>
      <p:transition spd="slow" advTm="365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724A-4267-4B02-B37F-BBB9B42DE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details (5)/Testing (6)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C695A-702B-4528-B239-24C0CEAFF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5a: Materials</a:t>
            </a:r>
          </a:p>
          <a:p>
            <a:r>
              <a:rPr lang="en-US" dirty="0"/>
              <a:t>5b: Methods</a:t>
            </a:r>
          </a:p>
          <a:p>
            <a:r>
              <a:rPr lang="en-US" dirty="0"/>
              <a:t>5c: New design</a:t>
            </a:r>
          </a:p>
          <a:p>
            <a:r>
              <a:rPr lang="en-US" dirty="0"/>
              <a:t>5d: New math</a:t>
            </a:r>
          </a:p>
          <a:p>
            <a:endParaRPr lang="en-US" dirty="0"/>
          </a:p>
          <a:p>
            <a:r>
              <a:rPr lang="en-US" dirty="0"/>
              <a:t>6:  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B4B25-18A2-4A77-9979-B90B0609F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234740A-1E98-4645-93C5-77F33BB6F92E}"/>
              </a:ext>
            </a:extLst>
          </p:cNvPr>
          <p:cNvSpPr/>
          <p:nvPr/>
        </p:nvSpPr>
        <p:spPr>
          <a:xfrm>
            <a:off x="4242816" y="2125980"/>
            <a:ext cx="3681984" cy="1636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Details support claim 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Reliable, valid data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Workable solution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2CDBA29-D0AF-48C6-9E2A-91551637C4DB}"/>
              </a:ext>
            </a:extLst>
          </p:cNvPr>
          <p:cNvSpPr/>
          <p:nvPr/>
        </p:nvSpPr>
        <p:spPr>
          <a:xfrm>
            <a:off x="4224528" y="4317492"/>
            <a:ext cx="3681984" cy="10408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white"/>
                </a:solidFill>
                <a:latin typeface="Constantia"/>
              </a:rPr>
              <a:t>Type of evidence cited more similar than in 5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13DA8AD-B258-4054-9377-35C36260097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8788519"/>
      </p:ext>
    </p:extLst>
  </p:cSld>
  <p:clrMapOvr>
    <a:masterClrMapping/>
  </p:clrMapOvr>
  <p:transition advTm="5169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31FFAA-4E38-4842-8482-987609ADFE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Data: Text and Graphics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2B46E9-94B9-4291-8CF5-027FB65FC9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8.5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62897-D5B8-4E39-8267-98D599AF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0F2F46D-1FCB-4FE5-AE0B-8A2263955F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47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364">
        <p:circle/>
      </p:transition>
    </mc:Choice>
    <mc:Fallback>
      <p:transition spd="slow" advTm="4364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0B5BA-FB83-4993-B44E-5BB0E7EB5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</a:t>
            </a:r>
            <a:r>
              <a:rPr lang="en-US" u="sng" dirty="0"/>
              <a:t>ics</a:t>
            </a:r>
            <a:r>
              <a:rPr lang="en-US" dirty="0"/>
              <a:t> ≠ Graph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5167C-BCC3-4D62-9673-7459737AC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229600" cy="4389120"/>
          </a:xfrm>
        </p:spPr>
        <p:txBody>
          <a:bodyPr/>
          <a:lstStyle/>
          <a:p>
            <a:r>
              <a:rPr lang="en-US" dirty="0"/>
              <a:t>Graphics</a:t>
            </a:r>
          </a:p>
          <a:p>
            <a:pPr lvl="1"/>
            <a:r>
              <a:rPr lang="en-US" dirty="0"/>
              <a:t>Tables</a:t>
            </a:r>
          </a:p>
          <a:p>
            <a:pPr lvl="2"/>
            <a:r>
              <a:rPr lang="en-US" dirty="0"/>
              <a:t>Numerical – mostly numbers, often comparing down columns</a:t>
            </a:r>
          </a:p>
          <a:p>
            <a:pPr lvl="2"/>
            <a:r>
              <a:rPr lang="en-US" dirty="0"/>
              <a:t>Non-numerical – mostly words, often comparing across rows</a:t>
            </a:r>
          </a:p>
          <a:p>
            <a:pPr lvl="1"/>
            <a:r>
              <a:rPr lang="en-US" dirty="0"/>
              <a:t>Figures</a:t>
            </a:r>
          </a:p>
          <a:p>
            <a:pPr lvl="2"/>
            <a:r>
              <a:rPr lang="en-US" dirty="0"/>
              <a:t>Graphs</a:t>
            </a:r>
          </a:p>
          <a:p>
            <a:pPr lvl="3"/>
            <a:r>
              <a:rPr lang="en-US" dirty="0"/>
              <a:t>Line – used for time or other continuous variables</a:t>
            </a:r>
          </a:p>
          <a:p>
            <a:pPr lvl="3"/>
            <a:r>
              <a:rPr lang="en-US" dirty="0"/>
              <a:t>Bar – used for non-continuous variables</a:t>
            </a:r>
          </a:p>
          <a:p>
            <a:pPr lvl="2"/>
            <a:r>
              <a:rPr lang="en-US" dirty="0"/>
              <a:t>Illustrations</a:t>
            </a:r>
          </a:p>
          <a:p>
            <a:pPr lvl="3"/>
            <a:r>
              <a:rPr lang="en-US" dirty="0"/>
              <a:t>Photograph – including digital microscopic images</a:t>
            </a:r>
          </a:p>
          <a:p>
            <a:pPr lvl="3"/>
            <a:r>
              <a:rPr lang="en-US" dirty="0"/>
              <a:t>Diagram – many different types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9C779-2A92-4D0B-95A5-C9BD07C8B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0291CA1-139C-4FE7-941C-A257CE326D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950630"/>
      </p:ext>
    </p:extLst>
  </p:cSld>
  <p:clrMapOvr>
    <a:masterClrMapping/>
  </p:clrMapOvr>
  <p:transition advTm="3544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724A-4267-4B02-B37F-BBB9B42DE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AND Graphics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C695A-702B-4528-B239-24C0CEAFF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Tables and Figures must be referred to in text</a:t>
            </a:r>
          </a:p>
          <a:p>
            <a:pPr lvl="1"/>
            <a:r>
              <a:rPr lang="en-US" dirty="0"/>
              <a:t>“As shown in Table 1, …”</a:t>
            </a:r>
          </a:p>
          <a:p>
            <a:endParaRPr lang="en-US" dirty="0"/>
          </a:p>
          <a:p>
            <a:r>
              <a:rPr lang="en-US" dirty="0"/>
              <a:t>Preferable: Summarize important features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B4B25-18A2-4A77-9979-B90B0609F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5C958DA-63F1-460E-AD2E-F165518EE0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81407"/>
      </p:ext>
    </p:extLst>
  </p:cSld>
  <p:clrMapOvr>
    <a:masterClrMapping/>
  </p:clrMapOvr>
  <p:transition advTm="2713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91216-41B9-4D88-A75B-7E7BDAE15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of graphics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3005B-878D-413F-AEBE-166623593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Comparison of sample articles</a:t>
            </a:r>
          </a:p>
          <a:p>
            <a:pPr lvl="1"/>
            <a:r>
              <a:rPr lang="en-US" dirty="0"/>
              <a:t>Tables and Graphs common in 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D8D59-6A08-48D2-9F9C-2DBD5675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B9E8118-43DD-40A7-9CE5-7A4B6276E9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881378"/>
              </p:ext>
            </p:extLst>
          </p:nvPr>
        </p:nvGraphicFramePr>
        <p:xfrm>
          <a:off x="856828" y="3373755"/>
          <a:ext cx="4721012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161340676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66690002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424117585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90298537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6161794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IMRD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423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99574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Tables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29D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581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indent="0"/>
                      <a:r>
                        <a:rPr lang="en-US" dirty="0"/>
                        <a:t>Numerical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958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Figures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29D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713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indent="0"/>
                      <a:r>
                        <a:rPr lang="en-US" dirty="0"/>
                        <a:t>Graphs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86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indent="0"/>
                      <a:r>
                        <a:rPr lang="en-US" dirty="0"/>
                        <a:t>Illustrations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42676578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959E0BEE-EA1C-4CED-9F9F-D0B0BDBFAE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79332"/>
      </p:ext>
    </p:extLst>
  </p:cSld>
  <p:clrMapOvr>
    <a:masterClrMapping/>
  </p:clrMapOvr>
  <p:transition advTm="2046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91216-41B9-4D88-A75B-7E7BDAE15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of graphics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3005B-878D-413F-AEBE-166623593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Comparison of sample articles</a:t>
            </a:r>
          </a:p>
          <a:p>
            <a:pPr lvl="1"/>
            <a:r>
              <a:rPr lang="en-US" dirty="0"/>
              <a:t>Tables and Graphs common in 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D8D59-6A08-48D2-9F9C-2DBD5675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B9E8118-43DD-40A7-9CE5-7A4B6276E9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7987357"/>
              </p:ext>
            </p:extLst>
          </p:nvPr>
        </p:nvGraphicFramePr>
        <p:xfrm>
          <a:off x="856828" y="3373755"/>
          <a:ext cx="4721012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161340676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66690002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424117585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90298537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6161794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IMRD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423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prst="relaxedIns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899574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Tables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29D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581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indent="0"/>
                      <a:r>
                        <a:rPr lang="en-US" dirty="0"/>
                        <a:t>Numerical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958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Figures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29D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713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indent="0"/>
                      <a:r>
                        <a:rPr lang="en-US" dirty="0"/>
                        <a:t>Graphs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86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indent="0"/>
                      <a:r>
                        <a:rPr lang="en-US" dirty="0"/>
                        <a:t>Illustrations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Map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prst="relaxedIns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942676578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AC7C316-0750-4500-9419-0F0626891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279712"/>
      </p:ext>
    </p:extLst>
  </p:cSld>
  <p:clrMapOvr>
    <a:masterClrMapping/>
  </p:clrMapOvr>
  <p:transition advTm="107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31401-1B33-4D31-A81E-37619BBF6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E754E-AE53-4F69-ACB4-C3C06448E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Why does science tend to switch suddenly from past to present evidence at the beginning of the Methods division, whereas the switch may be more gradual in engineering?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the purpose of highlighting examples or equations with numbers or bullets?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 science and engineering differ in the location and type of graphics, and why?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statistical tests are conducted, what information needs to be included in describing the experimental design?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the difference between locating and highlighting graphics?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is present tense always used with pointing verbs?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D90F5-635D-44C5-8BC1-0515F4137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5B5DD82-A2C6-41C9-B5B9-B3A7519785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9915147"/>
      </p:ext>
    </p:extLst>
  </p:cSld>
  <p:clrMapOvr>
    <a:masterClrMapping/>
  </p:clrMapOvr>
  <p:transition advTm="3916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91216-41B9-4D88-A75B-7E7BDAE15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of graphics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3005B-878D-413F-AEBE-166623593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Comparison of sample articles</a:t>
            </a:r>
          </a:p>
          <a:p>
            <a:pPr lvl="1"/>
            <a:r>
              <a:rPr lang="en-US" dirty="0"/>
              <a:t>Tables and Graphs common in R or 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D8D59-6A08-48D2-9F9C-2DBD5675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B9E8118-43DD-40A7-9CE5-7A4B6276E9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630928"/>
              </p:ext>
            </p:extLst>
          </p:nvPr>
        </p:nvGraphicFramePr>
        <p:xfrm>
          <a:off x="856828" y="3373755"/>
          <a:ext cx="7430344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161340676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66690002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424117585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90298537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61617945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34024795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77610922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6120351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4263749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IMRD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IPTC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423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prst="relaxedIns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</a:p>
                  </a:txBody>
                  <a:tcP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574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Tables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629D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581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indent="0"/>
                      <a:r>
                        <a:rPr lang="en-US" dirty="0"/>
                        <a:t>Numerical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A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958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Figures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629D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713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indent="0"/>
                      <a:r>
                        <a:rPr lang="en-US" dirty="0"/>
                        <a:t>Graphs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86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indent="0"/>
                      <a:r>
                        <a:rPr lang="en-US" dirty="0"/>
                        <a:t>Illustrations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Map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prst="relaxedIns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676578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9417F73-7388-4074-BBDE-CC231E065A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96538"/>
      </p:ext>
    </p:extLst>
  </p:cSld>
  <p:clrMapOvr>
    <a:masterClrMapping/>
  </p:clrMapOvr>
  <p:transition advTm="1767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91216-41B9-4D88-A75B-7E7BDAE15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Location of graphics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3005B-878D-413F-AEBE-1666235932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Comparison of sample articles</a:t>
            </a:r>
          </a:p>
          <a:p>
            <a:pPr lvl="1"/>
            <a:r>
              <a:rPr lang="en-US" dirty="0"/>
              <a:t>Tables and Graphs common in R or T</a:t>
            </a:r>
          </a:p>
          <a:p>
            <a:pPr lvl="1"/>
            <a:r>
              <a:rPr lang="en-US" dirty="0"/>
              <a:t>Far more illustrations in I, P of IPTC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D8D59-6A08-48D2-9F9C-2DBD5675D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B9E8118-43DD-40A7-9CE5-7A4B6276E9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828513"/>
              </p:ext>
            </p:extLst>
          </p:nvPr>
        </p:nvGraphicFramePr>
        <p:xfrm>
          <a:off x="856828" y="3373755"/>
          <a:ext cx="7430344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1680">
                  <a:extLst>
                    <a:ext uri="{9D8B030D-6E8A-4147-A177-3AD203B41FA5}">
                      <a16:colId xmlns:a16="http://schemas.microsoft.com/office/drawing/2014/main" val="1613406764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66690002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4241175858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902985370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3616179452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340247955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2776109227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1612035106"/>
                    </a:ext>
                  </a:extLst>
                </a:gridCol>
                <a:gridCol w="677333">
                  <a:extLst>
                    <a:ext uri="{9D8B030D-6E8A-4147-A177-3AD203B41FA5}">
                      <a16:colId xmlns:a16="http://schemas.microsoft.com/office/drawing/2014/main" val="42637492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IMRD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/>
                        <a:t>IPTC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5423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prst="relaxedIns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I 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prst="relaxedIns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5748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Tables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629D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5813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indent="0"/>
                      <a:r>
                        <a:rPr lang="en-US" dirty="0"/>
                        <a:t>Numerical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A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79586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Figures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629DD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629DD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37135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indent="0"/>
                      <a:r>
                        <a:rPr lang="en-US" dirty="0"/>
                        <a:t>Graphs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11</a:t>
                      </a:r>
                    </a:p>
                  </a:txBody>
                  <a:tcPr>
                    <a:cell3D prstMaterial="dkEdge">
                      <a:bevel/>
                      <a:lightRig rig="flood" dir="t"/>
                    </a:cell3D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D3DFE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586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indent="0"/>
                      <a:r>
                        <a:rPr lang="en-US" dirty="0"/>
                        <a:t>Illustrations</a:t>
                      </a:r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Map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prst="relaxedIns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cell3D prstMaterial="dkEdge">
                      <a:bevel prst="relaxedIns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>
                    <a:cell3D prstMaterial="dkEdge">
                      <a:bevel prst="relaxedInset"/>
                      <a:lightRig rig="flood" dir="t"/>
                    </a:cell3D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2676578"/>
                  </a:ext>
                </a:extLst>
              </a:tr>
            </a:tbl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3CF7B28-C1BB-41CF-BFEC-F03598F99D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564245"/>
      </p:ext>
    </p:extLst>
  </p:cSld>
  <p:clrMapOvr>
    <a:masterClrMapping/>
  </p:clrMapOvr>
  <p:transition advTm="2662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31FFAA-4E38-4842-8482-987609ADFE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Data: Statistics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2B46E9-94B9-4291-8CF5-027FB65FC9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8.6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62897-D5B8-4E39-8267-98D599AF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60B2E35-3167-4442-8BAF-42641625F3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87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9617">
        <p:circle/>
      </p:transition>
    </mc:Choice>
    <mc:Fallback>
      <p:transition spd="slow" advTm="961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724A-4267-4B02-B37F-BBB9B42DE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C695A-702B-4528-B239-24C0CEAFF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Descriptive statistics</a:t>
            </a:r>
          </a:p>
          <a:p>
            <a:pPr lvl="1"/>
            <a:r>
              <a:rPr lang="en-US" dirty="0"/>
              <a:t>Mean, standard deviation</a:t>
            </a:r>
          </a:p>
          <a:p>
            <a:endParaRPr lang="en-US" dirty="0"/>
          </a:p>
          <a:p>
            <a:r>
              <a:rPr lang="en-US" dirty="0"/>
              <a:t>Inferential statistics</a:t>
            </a:r>
          </a:p>
          <a:p>
            <a:pPr lvl="1"/>
            <a:r>
              <a:rPr lang="en-US" dirty="0"/>
              <a:t>Based on hypothesis testing</a:t>
            </a:r>
          </a:p>
          <a:p>
            <a:pPr lvl="1"/>
            <a:r>
              <a:rPr lang="en-US" dirty="0"/>
              <a:t>Allow inference about how well data fit a pattern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B4B25-18A2-4A77-9979-B90B0609F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52B1317-272B-40CD-BD63-515793AB066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2160069"/>
      </p:ext>
    </p:extLst>
  </p:cSld>
  <p:clrMapOvr>
    <a:masterClrMapping/>
  </p:clrMapOvr>
  <p:transition advTm="240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CA21D-DFB3-4F9E-A572-FA1ABB376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BD245-E335-400D-B53E-26FA94139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MUST be included if research involves statistics:</a:t>
            </a:r>
          </a:p>
          <a:p>
            <a:pPr lvl="1"/>
            <a:r>
              <a:rPr lang="en-US" dirty="0"/>
              <a:t>test subjects, treatments; </a:t>
            </a:r>
          </a:p>
          <a:p>
            <a:pPr lvl="1"/>
            <a:r>
              <a:rPr lang="en-US" dirty="0"/>
              <a:t>the experimental (independent) </a:t>
            </a:r>
            <a:br>
              <a:rPr lang="en-US" dirty="0"/>
            </a:br>
            <a:r>
              <a:rPr lang="en-US" dirty="0"/>
              <a:t>and response (dependent) variables; </a:t>
            </a:r>
          </a:p>
          <a:p>
            <a:pPr lvl="1"/>
            <a:r>
              <a:rPr lang="en-US" dirty="0"/>
              <a:t>repetitions, degrees of freedom;</a:t>
            </a:r>
          </a:p>
          <a:p>
            <a:pPr lvl="1"/>
            <a:r>
              <a:rPr lang="en-US" dirty="0"/>
              <a:t>the statistical package or procedure used.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978E3E-C188-4EBF-ACF0-A52B090ED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AC2CDC8-2D1A-4BC4-9A90-5CE6498A2E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460743"/>
      </p:ext>
    </p:extLst>
  </p:cSld>
  <p:clrMapOvr>
    <a:masterClrMapping/>
  </p:clrMapOvr>
  <p:transition advTm="348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05889-FBCE-4AF1-800D-A9E152A6E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Commonly misused words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C3588F-3300-4192-BD14-61F52E1A7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  <a:p>
            <a:r>
              <a:rPr lang="en-US" dirty="0"/>
              <a:t>Hypothesis/Prediction</a:t>
            </a:r>
          </a:p>
          <a:p>
            <a:endParaRPr lang="en-US" dirty="0"/>
          </a:p>
          <a:p>
            <a:r>
              <a:rPr lang="en-US" dirty="0"/>
              <a:t>Significant [chapter 22]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354A7D-2F22-4A31-8643-827CAA9F1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59EF6E2-05CC-468A-864B-96FB455BEA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53086"/>
      </p:ext>
    </p:extLst>
  </p:cSld>
  <p:clrMapOvr>
    <a:masterClrMapping/>
  </p:clrMapOvr>
  <p:transition advTm="2135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31FFAA-4E38-4842-8482-987609ADFE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Pointing verbs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2B46E9-94B9-4291-8CF5-027FB65FC9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8.7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62897-D5B8-4E39-8267-98D599AF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C5EC5F-88BE-45C7-BEF8-0117CD200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89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749">
        <p:circle/>
      </p:transition>
    </mc:Choice>
    <mc:Fallback>
      <p:transition spd="slow" advTm="274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1724A-4267-4B02-B37F-BBB9B42DE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Used to point to graphics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C695A-702B-4528-B239-24C0CEAFF5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locate: direct readers to a graphic</a:t>
            </a:r>
          </a:p>
          <a:p>
            <a:r>
              <a:rPr lang="en-US" dirty="0"/>
              <a:t>Can highlight: information to note in the graphic</a:t>
            </a:r>
          </a:p>
          <a:p>
            <a:endParaRPr lang="en-US" dirty="0"/>
          </a:p>
          <a:p>
            <a:r>
              <a:rPr lang="en-US" dirty="0"/>
              <a:t>Uses present tense</a:t>
            </a:r>
          </a:p>
          <a:p>
            <a:pPr lvl="1"/>
            <a:r>
              <a:rPr lang="en-US" dirty="0"/>
              <a:t>Visible to reader in the present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B4B25-18A2-4A77-9979-B90B0609F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F61A48E-01E5-49E9-AE57-AF68476C3A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1287498"/>
      </p:ext>
    </p:extLst>
  </p:cSld>
  <p:clrMapOvr>
    <a:masterClrMapping/>
  </p:clrMapOvr>
  <p:transition advTm="3388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31401-1B33-4D31-A81E-37619BBF6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Evaluate your understanding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E754E-AE53-4F69-ACB4-C3C06448E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Why does science tend to switch suddenly from past to present evidence at the beginning of the Methods division, whereas the switch may be more gradual in engineering?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the purpose of highlighting examples or equations with numbers or bullets?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How do science and engineering differ in the location and type of graphics, and why?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If statistical tests are conducted, what information needs to be included in describing the experimental design?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What is the difference between locating and highlighting graphics?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Why is present tense always used with pointing verbs?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D90F5-635D-44C5-8BC1-0515F4137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87CE613-AD8F-4B58-9B8E-5264E4541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06308"/>
      </p:ext>
    </p:extLst>
  </p:cSld>
  <p:clrMapOvr>
    <a:masterClrMapping/>
  </p:clrMapOvr>
  <p:transition advTm="58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42BBB-C357-42AB-AA28-7C5F64B7A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2ECAEB-DFCD-4B0D-9D59-1CA9C0576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35480"/>
            <a:ext cx="8522208" cy="4389120"/>
          </a:xfrm>
        </p:spPr>
        <p:txBody>
          <a:bodyPr/>
          <a:lstStyle/>
          <a:p>
            <a:r>
              <a:rPr lang="en-US" dirty="0"/>
              <a:t>8.1 Past to present research</a:t>
            </a:r>
          </a:p>
          <a:p>
            <a:pPr lvl="1"/>
            <a:r>
              <a:rPr lang="en-US" dirty="0"/>
              <a:t>Where is the break, how clear?</a:t>
            </a:r>
          </a:p>
          <a:p>
            <a:r>
              <a:rPr lang="en-US" dirty="0"/>
              <a:t>8.2-4 Type and location of support from present research</a:t>
            </a:r>
          </a:p>
          <a:p>
            <a:pPr lvl="1"/>
            <a:r>
              <a:rPr lang="en-US" dirty="0"/>
              <a:t>Examples and equations</a:t>
            </a:r>
          </a:p>
          <a:p>
            <a:pPr lvl="1"/>
            <a:r>
              <a:rPr lang="en-US" dirty="0"/>
              <a:t>Graphics</a:t>
            </a:r>
          </a:p>
          <a:p>
            <a:pPr lvl="1"/>
            <a:r>
              <a:rPr lang="en-US" dirty="0"/>
              <a:t>Statistics</a:t>
            </a:r>
          </a:p>
          <a:p>
            <a:endParaRPr lang="en-US" dirty="0"/>
          </a:p>
          <a:p>
            <a:r>
              <a:rPr lang="en-US" dirty="0"/>
              <a:t>8.5 Pointing verbs</a:t>
            </a:r>
          </a:p>
          <a:p>
            <a:pPr lvl="1"/>
            <a:r>
              <a:rPr lang="en-US" dirty="0"/>
              <a:t>Verbs, 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C8C7DB-7D6F-4B6F-B53F-24040305C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D3CB9-049B-4F4F-82D1-8A95299C97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DAED269-7F4E-4B9F-AAFF-39FD42A09574}"/>
              </a:ext>
            </a:extLst>
          </p:cNvPr>
          <p:cNvSpPr/>
          <p:nvPr/>
        </p:nvSpPr>
        <p:spPr>
          <a:xfrm>
            <a:off x="6233160" y="5175504"/>
            <a:ext cx="1484376" cy="2987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Writing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47D294-0AE7-4C7C-A4A6-3405C509C2D2}"/>
              </a:ext>
            </a:extLst>
          </p:cNvPr>
          <p:cNvSpPr/>
          <p:nvPr/>
        </p:nvSpPr>
        <p:spPr>
          <a:xfrm>
            <a:off x="6233160" y="2088515"/>
            <a:ext cx="1484376" cy="2987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Exemplars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57945BC0-AF79-4A61-9175-18803CB855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733310"/>
      </p:ext>
    </p:extLst>
  </p:cSld>
  <p:clrMapOvr>
    <a:masterClrMapping/>
  </p:clrMapOvr>
  <p:transition advTm="324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31FFAA-4E38-4842-8482-987609ADFE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From Past to Present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2B46E9-94B9-4291-8CF5-027FB65FC9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8.1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62897-D5B8-4E39-8267-98D599AF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2D476D5-7716-4541-B75F-0A6FAFEDA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29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395">
        <p:circle/>
      </p:transition>
    </mc:Choice>
    <mc:Fallback>
      <p:transition spd="slow" advTm="339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Connect past/present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Typical communication pattern</a:t>
            </a:r>
          </a:p>
          <a:p>
            <a:pPr lvl="1"/>
            <a:r>
              <a:rPr lang="en-US" dirty="0"/>
              <a:t>Begin with shared knowledge</a:t>
            </a:r>
          </a:p>
          <a:p>
            <a:pPr lvl="1"/>
            <a:r>
              <a:rPr lang="en-US" dirty="0"/>
              <a:t>Connect new knowledge to shared knowledge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905000"/>
            <a:ext cx="4114800" cy="10668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Past Research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0" y="1905000"/>
            <a:ext cx="4114800" cy="10668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Present Research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4D4369E-CC07-4DE8-A739-D113F67DE4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781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788">
        <p:fade/>
      </p:transition>
    </mc:Choice>
    <mc:Fallback>
      <p:transition spd="med" advTm="207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 – IMRD vs. IPTC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Past</a:t>
            </a:r>
          </a:p>
          <a:p>
            <a:r>
              <a:rPr lang="en-US" dirty="0"/>
              <a:t>Method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Present </a:t>
            </a:r>
            <a:r>
              <a:rPr lang="en-US" dirty="0">
                <a:solidFill>
                  <a:srgbClr val="0070C0"/>
                </a:solidFill>
              </a:rPr>
              <a:t>(based on past)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/>
              <a:t>Results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Present</a:t>
            </a:r>
          </a:p>
          <a:p>
            <a:r>
              <a:rPr lang="en-US" dirty="0"/>
              <a:t>Discussion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Present </a:t>
            </a:r>
            <a:r>
              <a:rPr lang="en-US" dirty="0">
                <a:solidFill>
                  <a:srgbClr val="0070C0"/>
                </a:solidFill>
              </a:rPr>
              <a:t>(compare past)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Past</a:t>
            </a:r>
          </a:p>
          <a:p>
            <a:r>
              <a:rPr lang="en-US" dirty="0"/>
              <a:t>Process</a:t>
            </a:r>
          </a:p>
          <a:p>
            <a:pPr lvl="1"/>
            <a:r>
              <a:rPr lang="en-US" dirty="0">
                <a:solidFill>
                  <a:srgbClr val="0070C0"/>
                </a:solidFill>
              </a:rPr>
              <a:t>Past </a:t>
            </a:r>
            <a:r>
              <a:rPr lang="en-US" dirty="0"/>
              <a:t>/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dirty="0">
                <a:solidFill>
                  <a:srgbClr val="00B050"/>
                </a:solidFill>
              </a:rPr>
              <a:t>Present</a:t>
            </a:r>
            <a:endParaRPr lang="en-US" dirty="0">
              <a:solidFill>
                <a:srgbClr val="0070C0"/>
              </a:solidFill>
            </a:endParaRPr>
          </a:p>
          <a:p>
            <a:r>
              <a:rPr lang="en-US" dirty="0"/>
              <a:t>Testing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Present </a:t>
            </a:r>
            <a:r>
              <a:rPr lang="en-US" dirty="0">
                <a:solidFill>
                  <a:srgbClr val="0070C0"/>
                </a:solidFill>
              </a:rPr>
              <a:t>(compare past)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/>
              <a:t>Conclusion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Present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6E457DF-36CD-40B4-B801-07E9A912AB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7817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60713">
        <p:fade/>
      </p:transition>
    </mc:Choice>
    <mc:Fallback>
      <p:transition spd="med" advTm="60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Transition – Past/Present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1905000"/>
            <a:ext cx="4114800" cy="106680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Past Research</a:t>
            </a:r>
          </a:p>
        </p:txBody>
      </p:sp>
      <p:sp>
        <p:nvSpPr>
          <p:cNvPr id="8" name="Rectangle 7"/>
          <p:cNvSpPr/>
          <p:nvPr/>
        </p:nvSpPr>
        <p:spPr>
          <a:xfrm>
            <a:off x="457200" y="3255264"/>
            <a:ext cx="8229600" cy="1066800"/>
          </a:xfrm>
          <a:prstGeom prst="rect">
            <a:avLst/>
          </a:prstGeom>
          <a:gradFill flip="none" rotWithShape="1">
            <a:gsLst>
              <a:gs pos="0">
                <a:srgbClr val="0070C0"/>
              </a:gs>
              <a:gs pos="100000">
                <a:srgbClr val="00B050"/>
              </a:gs>
            </a:gsLst>
            <a:lin ang="42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Often not a single firm boundary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0" y="1905000"/>
            <a:ext cx="4114800" cy="106680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Present Research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DECD05A0-0027-4C76-ACBA-BA54D9D3D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55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9134">
        <p:fade/>
      </p:transition>
    </mc:Choice>
    <mc:Fallback>
      <p:transition spd="med" advTm="91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415C1F2-4D86-4922-BE19-05C05212C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clear is the break?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AB7FAC8-E68D-4E67-863D-398465DBA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Clearest</a:t>
            </a:r>
          </a:p>
          <a:p>
            <a:pPr lvl="1"/>
            <a:r>
              <a:rPr lang="en-US" dirty="0"/>
              <a:t>Beginning of a section: “In this section we …”</a:t>
            </a:r>
          </a:p>
          <a:p>
            <a:r>
              <a:rPr lang="en-US" dirty="0"/>
              <a:t>Less clear</a:t>
            </a:r>
          </a:p>
          <a:p>
            <a:pPr lvl="1"/>
            <a:r>
              <a:rPr lang="en-US" dirty="0"/>
              <a:t>Beginning of a section: Switch to current research</a:t>
            </a:r>
          </a:p>
          <a:p>
            <a:pPr lvl="1"/>
            <a:r>
              <a:rPr lang="en-US" dirty="0"/>
              <a:t>Middle of a section: “In this paper we …”</a:t>
            </a:r>
          </a:p>
          <a:p>
            <a:r>
              <a:rPr lang="en-US" dirty="0"/>
              <a:t>Least clear</a:t>
            </a:r>
          </a:p>
          <a:p>
            <a:pPr lvl="1"/>
            <a:r>
              <a:rPr lang="en-US" dirty="0"/>
              <a:t>Middle of a section: Switch to current research</a:t>
            </a:r>
          </a:p>
          <a:p>
            <a:pPr lvl="1"/>
            <a:r>
              <a:rPr lang="en-US" dirty="0"/>
              <a:t>Multiple breaks: Past/present … Past/present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F4B125-6071-40F4-883C-B180BB4FF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9F7ABE9-E1B3-411D-BA41-B08D32A5E289}"/>
              </a:ext>
            </a:extLst>
          </p:cNvPr>
          <p:cNvSpPr/>
          <p:nvPr/>
        </p:nvSpPr>
        <p:spPr>
          <a:xfrm>
            <a:off x="2939796" y="5678424"/>
            <a:ext cx="3264408" cy="9509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In your own writing</a:t>
            </a:r>
          </a:p>
          <a:p>
            <a:pPr algn="ctr"/>
            <a:r>
              <a:rPr lang="en-US" sz="2400" dirty="0"/>
              <a:t>Stand out for clarity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B51E778-6C59-4904-8FA3-4E990C80D4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8941612"/>
      </p:ext>
    </p:extLst>
  </p:cSld>
  <p:clrMapOvr>
    <a:masterClrMapping/>
  </p:clrMapOvr>
  <p:transition advTm="650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build="p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31FFAA-4E38-4842-8482-987609ADF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608" y="1371600"/>
            <a:ext cx="8092440" cy="1828800"/>
          </a:xfrm>
        </p:spPr>
        <p:txBody>
          <a:bodyPr/>
          <a:lstStyle/>
          <a:p>
            <a:r>
              <a:rPr lang="en-US" dirty="0"/>
              <a:t>Evidence: Current Research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22B46E9-94B9-4291-8CF5-027FB65FC9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Section 8.2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462897-D5B8-4E39-8267-98D599AF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3CBC48-DB7E-420C-840B-EAC90EC5E5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593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4300">
        <p:circle/>
      </p:transition>
    </mc:Choice>
    <mc:Fallback>
      <p:transition spd="slow" advTm="43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7B8C9A7C-EFEF-4441-B7C7-9CDD2C87DC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74" y="2591379"/>
            <a:ext cx="7001852" cy="3077004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B1724A-4267-4B02-B37F-BBB9B42DE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from present research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AB4B25-18A2-4A77-9979-B90B0609F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D3CB9-049B-4F4F-82D1-8A95299C97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E1F02868-0F4F-460B-95D3-AF478A2BF32B}"/>
              </a:ext>
            </a:extLst>
          </p:cNvPr>
          <p:cNvSpPr/>
          <p:nvPr/>
        </p:nvSpPr>
        <p:spPr>
          <a:xfrm>
            <a:off x="6775704" y="3299333"/>
            <a:ext cx="210312" cy="77724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42116E2-C0C7-471A-A04D-CF7B2CB83338}"/>
              </a:ext>
            </a:extLst>
          </p:cNvPr>
          <p:cNvSpPr/>
          <p:nvPr/>
        </p:nvSpPr>
        <p:spPr>
          <a:xfrm>
            <a:off x="7123175" y="3546221"/>
            <a:ext cx="2020825" cy="274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5 Research details</a:t>
            </a:r>
          </a:p>
        </p:txBody>
      </p:sp>
      <p:sp>
        <p:nvSpPr>
          <p:cNvPr id="9" name="Right Brace 8">
            <a:extLst>
              <a:ext uri="{FF2B5EF4-FFF2-40B4-BE49-F238E27FC236}">
                <a16:creationId xmlns:a16="http://schemas.microsoft.com/office/drawing/2014/main" id="{AC05EA43-D3E6-4FD5-9C6E-8B2A3C9BFFD9}"/>
              </a:ext>
            </a:extLst>
          </p:cNvPr>
          <p:cNvSpPr/>
          <p:nvPr/>
        </p:nvSpPr>
        <p:spPr>
          <a:xfrm>
            <a:off x="6775704" y="4076573"/>
            <a:ext cx="195072" cy="246888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47634C4-7E1D-4A2A-8236-3E442C70B6AB}"/>
              </a:ext>
            </a:extLst>
          </p:cNvPr>
          <p:cNvSpPr/>
          <p:nvPr/>
        </p:nvSpPr>
        <p:spPr>
          <a:xfrm>
            <a:off x="7120562" y="4067429"/>
            <a:ext cx="2020825" cy="274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6 Testing methods</a:t>
            </a: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4084D7E4-104A-47AC-B466-F2A5FC92C2DB}"/>
              </a:ext>
            </a:extLst>
          </p:cNvPr>
          <p:cNvSpPr/>
          <p:nvPr/>
        </p:nvSpPr>
        <p:spPr>
          <a:xfrm>
            <a:off x="6775704" y="4341749"/>
            <a:ext cx="210312" cy="585216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74DACF-BBE2-4996-96A2-7C827FFC34C1}"/>
              </a:ext>
            </a:extLst>
          </p:cNvPr>
          <p:cNvSpPr/>
          <p:nvPr/>
        </p:nvSpPr>
        <p:spPr>
          <a:xfrm>
            <a:off x="7129707" y="4488621"/>
            <a:ext cx="2011680" cy="2743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7 Data patterns</a:t>
            </a:r>
          </a:p>
        </p:txBody>
      </p:sp>
      <p:sp>
        <p:nvSpPr>
          <p:cNvPr id="13" name="Right Brace 12">
            <a:extLst>
              <a:ext uri="{FF2B5EF4-FFF2-40B4-BE49-F238E27FC236}">
                <a16:creationId xmlns:a16="http://schemas.microsoft.com/office/drawing/2014/main" id="{C5B15C73-B245-4085-B703-976AAC4A484D}"/>
              </a:ext>
            </a:extLst>
          </p:cNvPr>
          <p:cNvSpPr/>
          <p:nvPr/>
        </p:nvSpPr>
        <p:spPr>
          <a:xfrm>
            <a:off x="6766561" y="3038729"/>
            <a:ext cx="210312" cy="246888"/>
          </a:xfrm>
          <a:prstGeom prst="rightBrac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D7AA936-1783-49B2-876E-7BFC3BDEF300}"/>
              </a:ext>
            </a:extLst>
          </p:cNvPr>
          <p:cNvSpPr/>
          <p:nvPr/>
        </p:nvSpPr>
        <p:spPr>
          <a:xfrm>
            <a:off x="6986016" y="3002153"/>
            <a:ext cx="2155371" cy="2743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nstantia"/>
                <a:ea typeface="+mn-ea"/>
                <a:cs typeface="+mn-cs"/>
              </a:rPr>
              <a:t>Throughout (math)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DC67F23-4AC1-407C-8C5F-87084628A8E0}"/>
              </a:ext>
            </a:extLst>
          </p:cNvPr>
          <p:cNvCxnSpPr/>
          <p:nvPr/>
        </p:nvCxnSpPr>
        <p:spPr>
          <a:xfrm>
            <a:off x="1527049" y="3285617"/>
            <a:ext cx="52395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AD9B342-77FB-48BF-8311-6F7058CA4432}"/>
              </a:ext>
            </a:extLst>
          </p:cNvPr>
          <p:cNvCxnSpPr/>
          <p:nvPr/>
        </p:nvCxnSpPr>
        <p:spPr>
          <a:xfrm>
            <a:off x="1527049" y="4341749"/>
            <a:ext cx="523951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D6C4E9-AB24-45F6-B561-6E16FF912FDE}"/>
              </a:ext>
            </a:extLst>
          </p:cNvPr>
          <p:cNvSpPr/>
          <p:nvPr/>
        </p:nvSpPr>
        <p:spPr>
          <a:xfrm>
            <a:off x="201168" y="4478908"/>
            <a:ext cx="1243584" cy="44805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B9572DC-0913-45A5-927A-8013C392309C}"/>
              </a:ext>
            </a:extLst>
          </p:cNvPr>
          <p:cNvSpPr/>
          <p:nvPr/>
        </p:nvSpPr>
        <p:spPr>
          <a:xfrm>
            <a:off x="201168" y="3463924"/>
            <a:ext cx="1243584" cy="7269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Data collection</a:t>
            </a:r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D45BFF73-9294-4F4D-B837-5769411C7B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2831213"/>
      </p:ext>
    </p:extLst>
  </p:cSld>
  <p:clrMapOvr>
    <a:masterClrMapping/>
  </p:clrMapOvr>
  <p:transition advTm="5288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10.6|5|5.3|6.2|5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3.8|9.9|2.7|6.7|2.5|3.3|14.9|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0.5|26.7|15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3.2|7.1|7.9|10.2|1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|29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3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3.7|12.8|4.3|3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4x3 Template</Template>
  <TotalTime>113</TotalTime>
  <Words>899</Words>
  <Application>Microsoft Office PowerPoint</Application>
  <PresentationFormat>On-screen Show (4:3)</PresentationFormat>
  <Paragraphs>263</Paragraphs>
  <Slides>29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4" baseType="lpstr">
      <vt:lpstr>Calibri</vt:lpstr>
      <vt:lpstr>Constantia</vt:lpstr>
      <vt:lpstr>Lucida Sans Unicode</vt:lpstr>
      <vt:lpstr>Wingdings 2</vt:lpstr>
      <vt:lpstr>Flow</vt:lpstr>
      <vt:lpstr>Chapter 8 Evidence from current research</vt:lpstr>
      <vt:lpstr>Goals</vt:lpstr>
      <vt:lpstr>From Past to Present</vt:lpstr>
      <vt:lpstr>Connect past/present research</vt:lpstr>
      <vt:lpstr>Transition – IMRD vs. IPTC</vt:lpstr>
      <vt:lpstr>Transition – Past/Present</vt:lpstr>
      <vt:lpstr>How clear is the break?</vt:lpstr>
      <vt:lpstr>Evidence: Current Research</vt:lpstr>
      <vt:lpstr>Evidence from present research</vt:lpstr>
      <vt:lpstr>Overlap with components</vt:lpstr>
      <vt:lpstr>Examples and Equations</vt:lpstr>
      <vt:lpstr>Common in math</vt:lpstr>
      <vt:lpstr>Research and testing details</vt:lpstr>
      <vt:lpstr>Research details (5)/Testing (6)</vt:lpstr>
      <vt:lpstr>Data: Text and Graphics</vt:lpstr>
      <vt:lpstr>Graphics ≠ Graph</vt:lpstr>
      <vt:lpstr>Text AND Graphics</vt:lpstr>
      <vt:lpstr>Location of graphics</vt:lpstr>
      <vt:lpstr>Location of graphics</vt:lpstr>
      <vt:lpstr>Location of graphics</vt:lpstr>
      <vt:lpstr>Location of graphics</vt:lpstr>
      <vt:lpstr>Data: Statistics</vt:lpstr>
      <vt:lpstr>Statistics</vt:lpstr>
      <vt:lpstr>Experimental design</vt:lpstr>
      <vt:lpstr>Commonly misused words</vt:lpstr>
      <vt:lpstr>Pointing verbs</vt:lpstr>
      <vt:lpstr>Used to point to graphics</vt:lpstr>
      <vt:lpstr>Evaluate your understanding</vt:lpstr>
      <vt:lpstr>Exercises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Gerry Rau</dc:creator>
  <cp:lastModifiedBy>Gerry Rau</cp:lastModifiedBy>
  <cp:revision>14</cp:revision>
  <dcterms:created xsi:type="dcterms:W3CDTF">2019-03-13T07:49:02Z</dcterms:created>
  <dcterms:modified xsi:type="dcterms:W3CDTF">2019-03-18T03:37:16Z</dcterms:modified>
</cp:coreProperties>
</file>