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tmp" ContentType="image/p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29"/>
  </p:notesMasterIdLst>
  <p:sldIdLst>
    <p:sldId id="351" r:id="rId2"/>
    <p:sldId id="368" r:id="rId3"/>
    <p:sldId id="327" r:id="rId4"/>
    <p:sldId id="380" r:id="rId5"/>
    <p:sldId id="370" r:id="rId6"/>
    <p:sldId id="357" r:id="rId7"/>
    <p:sldId id="350" r:id="rId8"/>
    <p:sldId id="353" r:id="rId9"/>
    <p:sldId id="360" r:id="rId10"/>
    <p:sldId id="361" r:id="rId11"/>
    <p:sldId id="362" r:id="rId12"/>
    <p:sldId id="363" r:id="rId13"/>
    <p:sldId id="364" r:id="rId14"/>
    <p:sldId id="355" r:id="rId15"/>
    <p:sldId id="358" r:id="rId16"/>
    <p:sldId id="365" r:id="rId17"/>
    <p:sldId id="366" r:id="rId18"/>
    <p:sldId id="367" r:id="rId19"/>
    <p:sldId id="372" r:id="rId20"/>
    <p:sldId id="373" r:id="rId21"/>
    <p:sldId id="376" r:id="rId22"/>
    <p:sldId id="374" r:id="rId23"/>
    <p:sldId id="375" r:id="rId24"/>
    <p:sldId id="336" r:id="rId25"/>
    <p:sldId id="369" r:id="rId26"/>
    <p:sldId id="379" r:id="rId27"/>
    <p:sldId id="371" r:id="rId2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105" d="100"/>
          <a:sy n="105" d="100"/>
        </p:scale>
        <p:origin x="1752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C8AA5DE-57AB-4855-9C2E-8C8897F70E15}" type="datetimeFigureOut">
              <a:rPr lang="en-US" smtClean="0"/>
              <a:t>4/4/2019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DF066AB-E28A-439F-92F0-23F86E4CF3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13370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3D59D9-13DE-4569-94CF-02BC116A9755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4/4/2019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D3CB9-049B-4F4F-82D1-8A95299C97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520412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952645-E66B-4B8C-B072-16D493F6608A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4/4/2019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D3CB9-049B-4F4F-82D1-8A95299C97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05947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720D7-60BA-49E0-BA04-7906BF4A02B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4/4/2019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D3CB9-049B-4F4F-82D1-8A95299C97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15906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701AF7-231D-4520-BD61-9C862CB04BFD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4/4/2019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D3CB9-049B-4F4F-82D1-8A95299C97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394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87CEDE-9E3F-4780-AA8F-10E4F1E6866E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4/4/2019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D3CB9-049B-4F4F-82D1-8A95299C97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847551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964C1B-4DEA-4332-B6F1-3EC9845BAC6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4/4/2019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D3CB9-049B-4F4F-82D1-8A95299C97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4807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48E2B6-82BB-4EEC-A8E5-70399D103AF1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4/4/2019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D3CB9-049B-4F4F-82D1-8A95299C97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06012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606FB4-609F-42F1-961F-44C6A6AFF48F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4/4/2019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D3CB9-049B-4F4F-82D1-8A95299C97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06683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E4EC2F-62FA-4FEC-8B27-741CE9993545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4/4/2019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D3CB9-049B-4F4F-82D1-8A95299C97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4699578"/>
      </p:ext>
    </p:extLst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3D5B9A-0A52-4AFC-BDA1-97F524C4FACE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4/4/2019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D3CB9-049B-4F4F-82D1-8A95299C97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0616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8D91C8-9035-45AB-99CA-FD6DC1802114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4/4/2019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EFED3CB9-049B-4F4F-82D1-8A95299C97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/>
              <a:t>Click icon to add picture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70290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E769B796-9936-4FD2-B001-6E7989797C34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4/4/2019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EFED3CB9-049B-4F4F-82D1-8A95299C97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  <p:extLst>
      <p:ext uri="{BB962C8B-B14F-4D97-AF65-F5344CB8AC3E}">
        <p14:creationId xmlns:p14="http://schemas.microsoft.com/office/powerpoint/2010/main" val="22902372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ransition>
    <p:fade/>
  </p:transition>
  <p:hf hdr="0" ftr="0" dt="0"/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media10.m4a"/><Relationship Id="rId2" Type="http://schemas.microsoft.com/office/2007/relationships/media" Target="../media/media10.m4a"/><Relationship Id="rId1" Type="http://schemas.openxmlformats.org/officeDocument/2006/relationships/tags" Target="../tags/tag7.xml"/><Relationship Id="rId6" Type="http://schemas.openxmlformats.org/officeDocument/2006/relationships/image" Target="../media/image2.png"/><Relationship Id="rId5" Type="http://schemas.openxmlformats.org/officeDocument/2006/relationships/image" Target="../media/image5.tmp"/><Relationship Id="rId4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1.m4a"/><Relationship Id="rId2" Type="http://schemas.microsoft.com/office/2007/relationships/media" Target="../media/media11.m4a"/><Relationship Id="rId1" Type="http://schemas.openxmlformats.org/officeDocument/2006/relationships/tags" Target="../tags/tag8.xml"/><Relationship Id="rId6" Type="http://schemas.openxmlformats.org/officeDocument/2006/relationships/image" Target="../media/image2.png"/><Relationship Id="rId5" Type="http://schemas.openxmlformats.org/officeDocument/2006/relationships/image" Target="../media/image5.tmp"/><Relationship Id="rId4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media12.m4a"/><Relationship Id="rId2" Type="http://schemas.microsoft.com/office/2007/relationships/media" Target="../media/media12.m4a"/><Relationship Id="rId1" Type="http://schemas.openxmlformats.org/officeDocument/2006/relationships/tags" Target="../tags/tag9.xml"/><Relationship Id="rId6" Type="http://schemas.openxmlformats.org/officeDocument/2006/relationships/image" Target="../media/image2.png"/><Relationship Id="rId5" Type="http://schemas.openxmlformats.org/officeDocument/2006/relationships/image" Target="../media/image5.tmp"/><Relationship Id="rId4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media13.m4a"/><Relationship Id="rId2" Type="http://schemas.microsoft.com/office/2007/relationships/media" Target="../media/media13.m4a"/><Relationship Id="rId1" Type="http://schemas.openxmlformats.org/officeDocument/2006/relationships/tags" Target="../tags/tag10.xml"/><Relationship Id="rId6" Type="http://schemas.openxmlformats.org/officeDocument/2006/relationships/image" Target="../media/image2.png"/><Relationship Id="rId5" Type="http://schemas.openxmlformats.org/officeDocument/2006/relationships/image" Target="../media/image5.tmp"/><Relationship Id="rId4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media15.m4a"/><Relationship Id="rId2" Type="http://schemas.microsoft.com/office/2007/relationships/media" Target="../media/media15.m4a"/><Relationship Id="rId1" Type="http://schemas.openxmlformats.org/officeDocument/2006/relationships/tags" Target="../tags/tag11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media16.m4a"/><Relationship Id="rId2" Type="http://schemas.microsoft.com/office/2007/relationships/media" Target="../media/media16.m4a"/><Relationship Id="rId1" Type="http://schemas.openxmlformats.org/officeDocument/2006/relationships/tags" Target="../tags/tag12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media17.m4a"/><Relationship Id="rId2" Type="http://schemas.microsoft.com/office/2007/relationships/media" Target="../media/media17.m4a"/><Relationship Id="rId1" Type="http://schemas.openxmlformats.org/officeDocument/2006/relationships/tags" Target="../tags/tag13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media18.m4a"/><Relationship Id="rId2" Type="http://schemas.microsoft.com/office/2007/relationships/media" Target="../media/media18.m4a"/><Relationship Id="rId1" Type="http://schemas.openxmlformats.org/officeDocument/2006/relationships/tags" Target="../tags/tag14.xml"/><Relationship Id="rId6" Type="http://schemas.openxmlformats.org/officeDocument/2006/relationships/image" Target="../media/image2.png"/><Relationship Id="rId5" Type="http://schemas.openxmlformats.org/officeDocument/2006/relationships/image" Target="../media/image6.tmp"/><Relationship Id="rId4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4a"/><Relationship Id="rId2" Type="http://schemas.microsoft.com/office/2007/relationships/media" Target="../media/media2.m4a"/><Relationship Id="rId1" Type="http://schemas.openxmlformats.org/officeDocument/2006/relationships/tags" Target="../tags/tag1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media20.m4a"/><Relationship Id="rId2" Type="http://schemas.microsoft.com/office/2007/relationships/media" Target="../media/media20.m4a"/><Relationship Id="rId1" Type="http://schemas.openxmlformats.org/officeDocument/2006/relationships/tags" Target="../tags/tag15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media21.m4a"/><Relationship Id="rId2" Type="http://schemas.microsoft.com/office/2007/relationships/media" Target="../media/media21.m4a"/><Relationship Id="rId1" Type="http://schemas.openxmlformats.org/officeDocument/2006/relationships/tags" Target="../tags/tag16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4" Type="http://schemas.openxmlformats.org/officeDocument/2006/relationships/image" Target="../media/image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audio" Target="../media/media23.m4a"/><Relationship Id="rId2" Type="http://schemas.microsoft.com/office/2007/relationships/media" Target="../media/media23.m4a"/><Relationship Id="rId1" Type="http://schemas.openxmlformats.org/officeDocument/2006/relationships/tags" Target="../tags/tag17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4" Type="http://schemas.openxmlformats.org/officeDocument/2006/relationships/image" Target="../media/image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4" Type="http://schemas.openxmlformats.org/officeDocument/2006/relationships/image" Target="../media/image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4" Type="http://schemas.openxmlformats.org/officeDocument/2006/relationships/image" Target="../media/image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m4a"/><Relationship Id="rId2" Type="http://schemas.microsoft.com/office/2007/relationships/media" Target="../media/media4.m4a"/><Relationship Id="rId1" Type="http://schemas.openxmlformats.org/officeDocument/2006/relationships/tags" Target="../tags/tag2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4a"/><Relationship Id="rId2" Type="http://schemas.microsoft.com/office/2007/relationships/media" Target="../media/media5.m4a"/><Relationship Id="rId1" Type="http://schemas.openxmlformats.org/officeDocument/2006/relationships/tags" Target="../tags/tag3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4a"/><Relationship Id="rId7" Type="http://schemas.openxmlformats.org/officeDocument/2006/relationships/image" Target="../media/image2.png"/><Relationship Id="rId2" Type="http://schemas.microsoft.com/office/2007/relationships/media" Target="../media/media6.m4a"/><Relationship Id="rId1" Type="http://schemas.openxmlformats.org/officeDocument/2006/relationships/tags" Target="../tags/tag4.xml"/><Relationship Id="rId6" Type="http://schemas.openxmlformats.org/officeDocument/2006/relationships/image" Target="../media/image4.tmp"/><Relationship Id="rId5" Type="http://schemas.openxmlformats.org/officeDocument/2006/relationships/image" Target="../media/image3.tmp"/><Relationship Id="rId4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m4a"/><Relationship Id="rId2" Type="http://schemas.microsoft.com/office/2007/relationships/media" Target="../media/media7.m4a"/><Relationship Id="rId1" Type="http://schemas.openxmlformats.org/officeDocument/2006/relationships/tags" Target="../tags/tag5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media9.m4a"/><Relationship Id="rId2" Type="http://schemas.microsoft.com/office/2007/relationships/media" Target="../media/media9.m4a"/><Relationship Id="rId1" Type="http://schemas.openxmlformats.org/officeDocument/2006/relationships/tags" Target="../tags/tag6.xml"/><Relationship Id="rId6" Type="http://schemas.openxmlformats.org/officeDocument/2006/relationships/image" Target="../media/image2.png"/><Relationship Id="rId5" Type="http://schemas.openxmlformats.org/officeDocument/2006/relationships/image" Target="../media/image5.tmp"/><Relationship Id="rId4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Chapter 7</a:t>
            </a:r>
            <a:br>
              <a:rPr lang="en-US" dirty="0"/>
            </a:br>
            <a:r>
              <a:rPr lang="en-US" sz="4000" dirty="0"/>
              <a:t>Evidence from past research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Writing for Engineering and Science Students:</a:t>
            </a:r>
            <a:br>
              <a:rPr lang="en-US" dirty="0"/>
            </a:br>
            <a:r>
              <a:rPr lang="en-US" dirty="0"/>
              <a:t>Staking your Claim</a:t>
            </a:r>
          </a:p>
          <a:p>
            <a:r>
              <a:rPr lang="en-US" dirty="0"/>
              <a:t>Gerald Rau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ED3CB9-049B-4F4F-82D1-8A95299C975C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Lucida Sans Unicode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Lucida Sans Unicode"/>
              <a:ea typeface="+mn-ea"/>
              <a:cs typeface="+mn-cs"/>
            </a:endParaRP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7A0D3AC1-ECD1-42D7-86B6-A6BC949D2C6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0355434"/>
      </p:ext>
    </p:extLst>
  </p:cSld>
  <p:clrMapOvr>
    <a:masterClrMapping/>
  </p:clrMapOvr>
  <p:transition advTm="16307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F14843-109C-4EF1-9B77-CCF52F33A6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lang="en-US" dirty="0"/>
              <a:t>General background knowledge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55AC14-F040-4716-86FD-B88DAD7D91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Considered to be true, accepted by field </a:t>
            </a:r>
          </a:p>
          <a:p>
            <a:pPr marL="880110" lvl="1" indent="-514350">
              <a:buFont typeface="+mj-lt"/>
              <a:buAutoNum type="arabicPeriod"/>
            </a:pPr>
            <a:r>
              <a:rPr lang="en-US" dirty="0"/>
              <a:t>Written in present tense [always true]</a:t>
            </a:r>
          </a:p>
          <a:p>
            <a:pPr marL="880110" lvl="1" indent="-514350">
              <a:buFont typeface="+mj-lt"/>
              <a:buAutoNum type="arabicPeriod"/>
            </a:pPr>
            <a:r>
              <a:rPr lang="en-US" dirty="0"/>
              <a:t>Without citation</a:t>
            </a:r>
          </a:p>
          <a:p>
            <a:pPr marL="880110" lvl="1" indent="-514350">
              <a:buFont typeface="+mj-lt"/>
              <a:buAutoNum type="arabicPeriod"/>
            </a:pPr>
            <a:r>
              <a:rPr lang="en-US" dirty="0"/>
              <a:t>Not about the new research presented in that article</a:t>
            </a:r>
          </a:p>
          <a:p>
            <a:pPr marL="880110" lvl="1" indent="-514350">
              <a:buFont typeface="+mj-lt"/>
              <a:buAutoNum type="arabicPeriod"/>
            </a:pPr>
            <a:r>
              <a:rPr lang="en-US" dirty="0"/>
              <a:t>Known and accepted by experienced researchers</a:t>
            </a:r>
          </a:p>
          <a:p>
            <a:endParaRPr lang="en-US" dirty="0"/>
          </a:p>
          <a:p>
            <a:r>
              <a:rPr lang="en-US" dirty="0"/>
              <a:t>Supports Importance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F8DACA0-BF7B-4637-B7E2-BA393E0276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D3CB9-049B-4F4F-82D1-8A95299C97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5">
            <a:extLst>
              <a:ext uri="{FF2B5EF4-FFF2-40B4-BE49-F238E27FC236}">
                <a16:creationId xmlns:a16="http://schemas.microsoft.com/office/drawing/2014/main" id="{DACAEDF0-8E69-486B-B015-D18BB71FE30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306"/>
          <a:stretch/>
        </p:blipFill>
        <p:spPr>
          <a:xfrm>
            <a:off x="1074759" y="5137206"/>
            <a:ext cx="6994482" cy="1559913"/>
          </a:xfrm>
          <a:prstGeom prst="rect">
            <a:avLst/>
          </a:prstGeom>
        </p:spPr>
      </p:pic>
      <p:sp>
        <p:nvSpPr>
          <p:cNvPr id="7" name="Arrow: Right 6">
            <a:extLst>
              <a:ext uri="{FF2B5EF4-FFF2-40B4-BE49-F238E27FC236}">
                <a16:creationId xmlns:a16="http://schemas.microsoft.com/office/drawing/2014/main" id="{FBD99615-D65A-45BE-907F-F28DF0BBE439}"/>
              </a:ext>
            </a:extLst>
          </p:cNvPr>
          <p:cNvSpPr/>
          <p:nvPr/>
        </p:nvSpPr>
        <p:spPr>
          <a:xfrm>
            <a:off x="941832" y="5623560"/>
            <a:ext cx="585216" cy="23774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1C545C78-31F1-4F82-982D-9FB27C918B6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06741503"/>
      </p:ext>
    </p:extLst>
  </p:cSld>
  <p:clrMapOvr>
    <a:masterClrMapping/>
  </p:clrMapOvr>
  <p:transition advTm="4608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FF4A6D-DA50-48F3-A710-83E880AA54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Definitions or Notation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AFCAD1-3B64-4C71-90B5-1D142D171BE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Needed to understand current work</a:t>
            </a:r>
          </a:p>
          <a:p>
            <a:pPr lvl="1"/>
            <a:r>
              <a:rPr lang="en-US" dirty="0"/>
              <a:t>Definitions</a:t>
            </a:r>
          </a:p>
          <a:p>
            <a:pPr lvl="1"/>
            <a:r>
              <a:rPr lang="en-US" dirty="0"/>
              <a:t>Mathematical notation</a:t>
            </a:r>
          </a:p>
          <a:p>
            <a:pPr lvl="1"/>
            <a:r>
              <a:rPr lang="en-US" dirty="0"/>
              <a:t>Often presented as a list</a:t>
            </a:r>
          </a:p>
          <a:p>
            <a:endParaRPr lang="en-US" dirty="0"/>
          </a:p>
          <a:p>
            <a:r>
              <a:rPr lang="en-US" dirty="0"/>
              <a:t>Supports Framework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1C7D12-69C7-407D-A291-548260FE73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D3CB9-049B-4F4F-82D1-8A95299C97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5">
            <a:extLst>
              <a:ext uri="{FF2B5EF4-FFF2-40B4-BE49-F238E27FC236}">
                <a16:creationId xmlns:a16="http://schemas.microsoft.com/office/drawing/2014/main" id="{860B77A1-C46F-4A1D-B5FF-5E05A41AEF7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306"/>
          <a:stretch/>
        </p:blipFill>
        <p:spPr>
          <a:xfrm>
            <a:off x="1074759" y="5137206"/>
            <a:ext cx="6994482" cy="1559913"/>
          </a:xfrm>
          <a:prstGeom prst="rect">
            <a:avLst/>
          </a:prstGeom>
        </p:spPr>
      </p:pic>
      <p:sp>
        <p:nvSpPr>
          <p:cNvPr id="7" name="Arrow: Right 6">
            <a:extLst>
              <a:ext uri="{FF2B5EF4-FFF2-40B4-BE49-F238E27FC236}">
                <a16:creationId xmlns:a16="http://schemas.microsoft.com/office/drawing/2014/main" id="{68D2507E-FC56-4FA8-95A1-FAC92B31612C}"/>
              </a:ext>
            </a:extLst>
          </p:cNvPr>
          <p:cNvSpPr/>
          <p:nvPr/>
        </p:nvSpPr>
        <p:spPr>
          <a:xfrm>
            <a:off x="941832" y="5797296"/>
            <a:ext cx="585216" cy="23774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37000E6A-0DEC-4C28-9FF3-F1C72C6EF07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28402638"/>
      </p:ext>
    </p:extLst>
  </p:cSld>
  <p:clrMapOvr>
    <a:masterClrMapping/>
  </p:clrMapOvr>
  <p:transition advTm="28965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B1D627-4646-48B1-B6A7-8A7B8154A5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Framework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F37DDC-F35F-4871-95DD-2F00AF1669A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Needed to understand current work</a:t>
            </a:r>
          </a:p>
          <a:p>
            <a:pPr lvl="1"/>
            <a:r>
              <a:rPr lang="en-US" dirty="0"/>
              <a:t>Approaches, models, theoretical approaches</a:t>
            </a:r>
          </a:p>
          <a:p>
            <a:pPr lvl="1"/>
            <a:r>
              <a:rPr lang="en-US" dirty="0"/>
              <a:t>Specific background information </a:t>
            </a:r>
          </a:p>
          <a:p>
            <a:pPr lvl="1"/>
            <a:r>
              <a:rPr lang="en-US" dirty="0"/>
              <a:t>Anything except definitions and notations</a:t>
            </a:r>
          </a:p>
          <a:p>
            <a:endParaRPr lang="en-US" dirty="0"/>
          </a:p>
          <a:p>
            <a:r>
              <a:rPr lang="en-US" dirty="0"/>
              <a:t>Supports Framework </a:t>
            </a:r>
          </a:p>
          <a:p>
            <a:pPr lvl="1"/>
            <a:r>
              <a:rPr lang="en-US" dirty="0"/>
              <a:t>Claim is implicit, seen by support, therefore hard to see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1E70A0-9373-4F4C-A208-C705EC7BA6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D3CB9-049B-4F4F-82D1-8A95299C97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5">
            <a:extLst>
              <a:ext uri="{FF2B5EF4-FFF2-40B4-BE49-F238E27FC236}">
                <a16:creationId xmlns:a16="http://schemas.microsoft.com/office/drawing/2014/main" id="{FE609C5B-630A-4AE0-8275-1B3A3B3F75C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306"/>
          <a:stretch/>
        </p:blipFill>
        <p:spPr>
          <a:xfrm>
            <a:off x="1074759" y="5137206"/>
            <a:ext cx="6994482" cy="1559913"/>
          </a:xfrm>
          <a:prstGeom prst="rect">
            <a:avLst/>
          </a:prstGeom>
        </p:spPr>
      </p:pic>
      <p:sp>
        <p:nvSpPr>
          <p:cNvPr id="7" name="Arrow: Right 6">
            <a:extLst>
              <a:ext uri="{FF2B5EF4-FFF2-40B4-BE49-F238E27FC236}">
                <a16:creationId xmlns:a16="http://schemas.microsoft.com/office/drawing/2014/main" id="{45DADC75-4CB4-4EB3-A9AF-EE420EA522AE}"/>
              </a:ext>
            </a:extLst>
          </p:cNvPr>
          <p:cNvSpPr/>
          <p:nvPr/>
        </p:nvSpPr>
        <p:spPr>
          <a:xfrm>
            <a:off x="941832" y="6025896"/>
            <a:ext cx="585216" cy="23774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BBE1B359-936C-46BD-8E49-D35B305221F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23777079"/>
      </p:ext>
    </p:extLst>
  </p:cSld>
  <p:clrMapOvr>
    <a:masterClrMapping/>
  </p:clrMapOvr>
  <p:transition advTm="39703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5A495B-3BB0-43E1-8FD6-A613F43941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Citations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7B2FB0-0E3A-41C5-AFEC-E9CBA21049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Numbered (or named) citations </a:t>
            </a:r>
          </a:p>
          <a:p>
            <a:r>
              <a:rPr lang="en-US" dirty="0"/>
              <a:t>Easy to recognize</a:t>
            </a:r>
          </a:p>
          <a:p>
            <a:endParaRPr lang="en-US" dirty="0"/>
          </a:p>
          <a:p>
            <a:r>
              <a:rPr lang="en-US" dirty="0"/>
              <a:t>Supports many components</a:t>
            </a:r>
          </a:p>
          <a:p>
            <a:pPr lvl="1"/>
            <a:r>
              <a:rPr lang="en-US" dirty="0"/>
              <a:t>(See next section)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43975E1-EF5F-4933-9958-A72AE5CD92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D3CB9-049B-4F4F-82D1-8A95299C97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5">
            <a:extLst>
              <a:ext uri="{FF2B5EF4-FFF2-40B4-BE49-F238E27FC236}">
                <a16:creationId xmlns:a16="http://schemas.microsoft.com/office/drawing/2014/main" id="{FF4EB6AE-7A0E-497E-8C44-080A894485F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306"/>
          <a:stretch/>
        </p:blipFill>
        <p:spPr>
          <a:xfrm>
            <a:off x="1074759" y="5137206"/>
            <a:ext cx="6994482" cy="1559913"/>
          </a:xfrm>
          <a:prstGeom prst="rect">
            <a:avLst/>
          </a:prstGeom>
        </p:spPr>
      </p:pic>
      <p:sp>
        <p:nvSpPr>
          <p:cNvPr id="7" name="Arrow: Right 6">
            <a:extLst>
              <a:ext uri="{FF2B5EF4-FFF2-40B4-BE49-F238E27FC236}">
                <a16:creationId xmlns:a16="http://schemas.microsoft.com/office/drawing/2014/main" id="{81F0DF18-8AA5-4DC5-8951-8DEFC7247A14}"/>
              </a:ext>
            </a:extLst>
          </p:cNvPr>
          <p:cNvSpPr/>
          <p:nvPr/>
        </p:nvSpPr>
        <p:spPr>
          <a:xfrm>
            <a:off x="941832" y="6217920"/>
            <a:ext cx="585216" cy="23774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04717BD9-6CA9-4D21-B180-1F01FA22052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55488586"/>
      </p:ext>
    </p:extLst>
  </p:cSld>
  <p:clrMapOvr>
    <a:masterClrMapping/>
  </p:clrMapOvr>
  <p:transition advTm="158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Past Research as Evidence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Section 7.2.2</a:t>
            </a:r>
          </a:p>
          <a:p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ED3CB9-049B-4F4F-82D1-8A95299C975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268E5460-FF9F-45C0-8823-3578C8AD54C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71207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Tm="5545">
        <p:circle/>
      </p:transition>
    </mc:Choice>
    <mc:Fallback>
      <p:transition spd="slow" advTm="5545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23762A-F299-4BB4-84C5-B7D228F9FE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Citations: which components?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A25200-A8C6-498D-9775-1D3073FF22D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Importance?</a:t>
            </a:r>
          </a:p>
          <a:p>
            <a:pPr lvl="1"/>
            <a:r>
              <a:rPr lang="en-US" dirty="0"/>
              <a:t>Show that others think it is important</a:t>
            </a:r>
          </a:p>
          <a:p>
            <a:r>
              <a:rPr lang="en-US" dirty="0"/>
              <a:t>Need?</a:t>
            </a:r>
          </a:p>
          <a:p>
            <a:pPr lvl="1"/>
            <a:r>
              <a:rPr lang="en-US" dirty="0"/>
              <a:t>Show what has, what has not been done</a:t>
            </a:r>
          </a:p>
          <a:p>
            <a:r>
              <a:rPr lang="en-US" dirty="0"/>
              <a:t>Research goal?</a:t>
            </a:r>
          </a:p>
          <a:p>
            <a:pPr lvl="1"/>
            <a:r>
              <a:rPr lang="en-US" dirty="0"/>
              <a:t>Tell what we will do in this article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49D6937-648E-4A32-8E43-17BAD42A92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D3CB9-049B-4F4F-82D1-8A95299C97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5B55F94E-1A44-41D5-9D06-1ADD798EBD8A}"/>
              </a:ext>
            </a:extLst>
          </p:cNvPr>
          <p:cNvSpPr/>
          <p:nvPr/>
        </p:nvSpPr>
        <p:spPr>
          <a:xfrm>
            <a:off x="7284720" y="2363978"/>
            <a:ext cx="640080" cy="64008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Y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93F37FEA-AA76-4F56-B4BF-032E577ACF92}"/>
              </a:ext>
            </a:extLst>
          </p:cNvPr>
          <p:cNvSpPr/>
          <p:nvPr/>
        </p:nvSpPr>
        <p:spPr>
          <a:xfrm>
            <a:off x="7281672" y="3246502"/>
            <a:ext cx="640080" cy="64008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Y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A715DF39-8DD1-494E-8E8C-C6DFE7D71686}"/>
              </a:ext>
            </a:extLst>
          </p:cNvPr>
          <p:cNvSpPr/>
          <p:nvPr/>
        </p:nvSpPr>
        <p:spPr>
          <a:xfrm>
            <a:off x="7281672" y="4129026"/>
            <a:ext cx="640080" cy="64008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N</a:t>
            </a:r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18186EA6-75F5-4737-8E09-824D7839B27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68147764"/>
      </p:ext>
    </p:extLst>
  </p:cSld>
  <p:clrMapOvr>
    <a:masterClrMapping/>
  </p:clrMapOvr>
  <p:transition advTm="71216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23762A-F299-4BB4-84C5-B7D228F9FE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Citations: which components?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A25200-A8C6-498D-9775-1D3073FF22D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Framework?</a:t>
            </a:r>
          </a:p>
          <a:p>
            <a:pPr lvl="1"/>
            <a:r>
              <a:rPr lang="en-US" dirty="0"/>
              <a:t>Background information to understand current work</a:t>
            </a:r>
          </a:p>
          <a:p>
            <a:r>
              <a:rPr lang="en-US" dirty="0"/>
              <a:t>Research details?</a:t>
            </a:r>
          </a:p>
          <a:p>
            <a:pPr lvl="1"/>
            <a:r>
              <a:rPr lang="en-US" dirty="0"/>
              <a:t>Details of current work</a:t>
            </a:r>
          </a:p>
          <a:p>
            <a:r>
              <a:rPr lang="en-US" dirty="0"/>
              <a:t>Testing methods?</a:t>
            </a:r>
          </a:p>
          <a:p>
            <a:pPr lvl="1"/>
            <a:r>
              <a:rPr lang="en-US" dirty="0"/>
              <a:t>How the tests will be conducted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49D6937-648E-4A32-8E43-17BAD42A92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D3CB9-049B-4F4F-82D1-8A95299C97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554AAC02-6974-4C7D-8835-9522DA0284CA}"/>
              </a:ext>
            </a:extLst>
          </p:cNvPr>
          <p:cNvSpPr/>
          <p:nvPr/>
        </p:nvSpPr>
        <p:spPr>
          <a:xfrm>
            <a:off x="8217408" y="2318258"/>
            <a:ext cx="640080" cy="640080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7C7B346A-594C-4F0D-9B31-71695297C2B9}"/>
              </a:ext>
            </a:extLst>
          </p:cNvPr>
          <p:cNvSpPr/>
          <p:nvPr/>
        </p:nvSpPr>
        <p:spPr>
          <a:xfrm>
            <a:off x="8217408" y="4130040"/>
            <a:ext cx="640080" cy="640080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1AFC26E4-08C7-4130-BC50-6257C6B110B6}"/>
              </a:ext>
            </a:extLst>
          </p:cNvPr>
          <p:cNvSpPr/>
          <p:nvPr/>
        </p:nvSpPr>
        <p:spPr>
          <a:xfrm>
            <a:off x="8217408" y="3224149"/>
            <a:ext cx="640080" cy="640080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?</a:t>
            </a:r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96D7F68B-C96F-44D8-87F6-BB23FEA2128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8813336"/>
      </p:ext>
    </p:extLst>
  </p:cSld>
  <p:clrMapOvr>
    <a:masterClrMapping/>
  </p:clrMapOvr>
  <p:transition advTm="68653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23762A-F299-4BB4-84C5-B7D228F9FE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Citations: which components?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A25200-A8C6-498D-9775-1D3073FF22D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Data patterns?</a:t>
            </a:r>
          </a:p>
          <a:p>
            <a:pPr lvl="1"/>
            <a:r>
              <a:rPr lang="en-US" dirty="0"/>
              <a:t>Data from the current work</a:t>
            </a:r>
          </a:p>
          <a:p>
            <a:r>
              <a:rPr lang="en-US" dirty="0"/>
              <a:t>Comparisons?</a:t>
            </a:r>
          </a:p>
          <a:p>
            <a:pPr lvl="1"/>
            <a:r>
              <a:rPr lang="en-US" dirty="0"/>
              <a:t>Comparison with expectations or previous work</a:t>
            </a:r>
          </a:p>
          <a:p>
            <a:r>
              <a:rPr lang="en-US" dirty="0"/>
              <a:t>Interpretations?</a:t>
            </a:r>
          </a:p>
          <a:p>
            <a:pPr lvl="1"/>
            <a:r>
              <a:rPr lang="en-US" dirty="0"/>
              <a:t>Why we got the results</a:t>
            </a:r>
          </a:p>
          <a:p>
            <a:r>
              <a:rPr lang="en-US" dirty="0"/>
              <a:t>Conclusion?</a:t>
            </a:r>
          </a:p>
          <a:p>
            <a:pPr lvl="1"/>
            <a:r>
              <a:rPr lang="en-US" dirty="0"/>
              <a:t>What is important about current research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49D6937-648E-4A32-8E43-17BAD42A92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D3CB9-049B-4F4F-82D1-8A95299C97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D9DB57DA-18B0-440C-B612-1F1A97611DDD}"/>
              </a:ext>
            </a:extLst>
          </p:cNvPr>
          <p:cNvSpPr/>
          <p:nvPr/>
        </p:nvSpPr>
        <p:spPr>
          <a:xfrm>
            <a:off x="7604760" y="3223514"/>
            <a:ext cx="640080" cy="64008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Y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CB1FF2CD-C706-4C10-AA86-BC6F5B7837A5}"/>
              </a:ext>
            </a:extLst>
          </p:cNvPr>
          <p:cNvSpPr/>
          <p:nvPr/>
        </p:nvSpPr>
        <p:spPr>
          <a:xfrm>
            <a:off x="7604760" y="2304288"/>
            <a:ext cx="640080" cy="640080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E9B4F527-E8BE-4DAD-98B5-4417D9483707}"/>
              </a:ext>
            </a:extLst>
          </p:cNvPr>
          <p:cNvSpPr/>
          <p:nvPr/>
        </p:nvSpPr>
        <p:spPr>
          <a:xfrm>
            <a:off x="7604760" y="4142740"/>
            <a:ext cx="640080" cy="64008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Y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B572CC35-3034-4AB2-A6F4-47967C858329}"/>
              </a:ext>
            </a:extLst>
          </p:cNvPr>
          <p:cNvSpPr/>
          <p:nvPr/>
        </p:nvSpPr>
        <p:spPr>
          <a:xfrm>
            <a:off x="7604760" y="5061966"/>
            <a:ext cx="640080" cy="64008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N</a:t>
            </a:r>
          </a:p>
        </p:txBody>
      </p:sp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4CE004EB-5813-4CCF-9443-79527463B5C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01189985"/>
      </p:ext>
    </p:extLst>
  </p:cSld>
  <p:clrMapOvr>
    <a:masterClrMapping/>
  </p:clrMapOvr>
  <p:transition advTm="57272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5" grpId="0" animBg="1"/>
      <p:bldP spid="6" grpId="0" animBg="1"/>
      <p:bldP spid="7" grpId="0" animBg="1"/>
      <p:bldP spid="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8D9EE78B-A54C-4ADB-AA95-1DC9B647C62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461" y="2240280"/>
            <a:ext cx="8229600" cy="3778524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559D527-AA58-464A-B57D-4C7592B38E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Overall pattern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8527832-8AAF-46F4-A68A-130592E64A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D3CB9-049B-4F4F-82D1-8A95299C97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Arrow: Left 2">
            <a:extLst>
              <a:ext uri="{FF2B5EF4-FFF2-40B4-BE49-F238E27FC236}">
                <a16:creationId xmlns:a16="http://schemas.microsoft.com/office/drawing/2014/main" id="{06F96827-EFB8-4CD0-8F06-BEAEB96C6FBF}"/>
              </a:ext>
            </a:extLst>
          </p:cNvPr>
          <p:cNvSpPr/>
          <p:nvPr/>
        </p:nvSpPr>
        <p:spPr>
          <a:xfrm>
            <a:off x="5742432" y="2987296"/>
            <a:ext cx="886968" cy="475488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Arrow: Left 6">
            <a:extLst>
              <a:ext uri="{FF2B5EF4-FFF2-40B4-BE49-F238E27FC236}">
                <a16:creationId xmlns:a16="http://schemas.microsoft.com/office/drawing/2014/main" id="{FF54890C-3C68-453B-B6E4-CBA8717F3A61}"/>
              </a:ext>
            </a:extLst>
          </p:cNvPr>
          <p:cNvSpPr/>
          <p:nvPr/>
        </p:nvSpPr>
        <p:spPr>
          <a:xfrm>
            <a:off x="5742432" y="5059936"/>
            <a:ext cx="886968" cy="475488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Arrow: Left 7">
            <a:extLst>
              <a:ext uri="{FF2B5EF4-FFF2-40B4-BE49-F238E27FC236}">
                <a16:creationId xmlns:a16="http://schemas.microsoft.com/office/drawing/2014/main" id="{DA9C493B-34A8-402D-B16B-FBF491EFDD1C}"/>
              </a:ext>
            </a:extLst>
          </p:cNvPr>
          <p:cNvSpPr/>
          <p:nvPr/>
        </p:nvSpPr>
        <p:spPr>
          <a:xfrm>
            <a:off x="5742432" y="3730938"/>
            <a:ext cx="886968" cy="475488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Audio 11">
            <a:hlinkClick r:id="" action="ppaction://media"/>
            <a:extLst>
              <a:ext uri="{FF2B5EF4-FFF2-40B4-BE49-F238E27FC236}">
                <a16:creationId xmlns:a16="http://schemas.microsoft.com/office/drawing/2014/main" id="{FF26A199-1ED1-4BE5-9FDF-F7C97C644E8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96543529"/>
      </p:ext>
    </p:extLst>
  </p:cSld>
  <p:clrMapOvr>
    <a:masterClrMapping/>
  </p:clrMapOvr>
  <p:transition advTm="5084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3" grpId="0" animBg="1"/>
      <p:bldP spid="7" grpId="0" animBg="1"/>
      <p:bldP spid="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D0F89F91-4F74-471D-BDB8-B24CC13A0EC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Author prominent vs. Information prominent</a:t>
            </a:r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5CACA518-FB87-48CD-8B5E-948E2B725B2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Section 7.3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99CE32B-5A4F-4375-81E6-D59BDBA49D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D3CB9-049B-4F4F-82D1-8A95299C97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B625F103-E601-4DB9-8097-3E66CA03D30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678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6293">
        <p:circle/>
      </p:transition>
    </mc:Choice>
    <mc:Fallback xmlns="">
      <p:transition spd="slow" advTm="6293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4A5697-8BC8-4AB2-922B-E4D57D0D22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Goals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5576EB-E5DF-4143-B289-C2A3F292A6B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How does the location of past research differ in IMRD and IPTC, and why?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Which components tend to use past research as evidence, and why?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What differences are there between author prominent and information prominent citations, and when might an author choose to use each? 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How does the choice of citation verb, voice or tense affect the connotation?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50C83E5-A18B-464C-B2AF-F9F66F6710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D3CB9-049B-4F4F-82D1-8A95299C97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719CC715-A8B9-4C59-93A5-C64E0C7565C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43818657"/>
      </p:ext>
    </p:extLst>
  </p:cSld>
  <p:clrMapOvr>
    <a:masterClrMapping/>
  </p:clrMapOvr>
  <p:transition advTm="31757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562698-11C1-46C9-801C-4C1A28AEF7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Author or information?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3849D3-4A46-40CC-8EB4-A972A8DC84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Author prominent</a:t>
            </a:r>
          </a:p>
          <a:p>
            <a:pPr lvl="1"/>
            <a:r>
              <a:rPr lang="en-US" dirty="0"/>
              <a:t>Author’s name in the sentence</a:t>
            </a:r>
          </a:p>
          <a:p>
            <a:pPr lvl="1"/>
            <a:r>
              <a:rPr lang="en-US" dirty="0"/>
              <a:t>Highlights their importance</a:t>
            </a:r>
          </a:p>
          <a:p>
            <a:pPr lvl="1"/>
            <a:r>
              <a:rPr lang="en-US" dirty="0"/>
              <a:t>Often used for the first, or most closely related work</a:t>
            </a:r>
          </a:p>
          <a:p>
            <a:pPr lvl="1"/>
            <a:endParaRPr lang="en-US" dirty="0"/>
          </a:p>
          <a:p>
            <a:r>
              <a:rPr lang="en-US" dirty="0"/>
              <a:t>Information prominent</a:t>
            </a:r>
          </a:p>
          <a:p>
            <a:pPr lvl="1"/>
            <a:r>
              <a:rPr lang="en-US" dirty="0"/>
              <a:t>Author’s name not in the sentence</a:t>
            </a:r>
          </a:p>
          <a:p>
            <a:pPr lvl="1"/>
            <a:r>
              <a:rPr lang="en-US" dirty="0"/>
              <a:t>Highlights the research findings</a:t>
            </a:r>
          </a:p>
          <a:p>
            <a:pPr lvl="1"/>
            <a:r>
              <a:rPr lang="en-US" dirty="0"/>
              <a:t>Variation – “Reference [x]”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A3FE9CC-5A7B-4556-884B-3616951D78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D3CB9-049B-4F4F-82D1-8A95299C97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4AB4C44D-D7B3-4BD1-9F3A-51A1159D0AB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7282897"/>
      </p:ext>
    </p:extLst>
  </p:cSld>
  <p:clrMapOvr>
    <a:masterClrMapping/>
  </p:clrMapOvr>
  <p:transition advTm="45121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1E02A2-59F2-44BC-8BEA-68F0DBB178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Greater impact in numerical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02E07B-110F-494C-84CF-301CFCF9B7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>
                <a:solidFill>
                  <a:srgbClr val="FF0000"/>
                </a:solidFill>
              </a:rPr>
              <a:t>Based on [3]</a:t>
            </a:r>
            <a:r>
              <a:rPr lang="en-US" dirty="0"/>
              <a:t>, </a:t>
            </a:r>
            <a:r>
              <a:rPr lang="en-US" dirty="0">
                <a:solidFill>
                  <a:srgbClr val="FF0000"/>
                </a:solidFill>
              </a:rPr>
              <a:t>Cheng and Tan designed </a:t>
            </a:r>
            <a:r>
              <a:rPr lang="en-US" dirty="0"/>
              <a:t>a mechanism for authenticating </a:t>
            </a:r>
            <a:r>
              <a:rPr lang="en-US" i="1" dirty="0" err="1"/>
              <a:t>k</a:t>
            </a:r>
            <a:r>
              <a:rPr lang="en-US" dirty="0" err="1"/>
              <a:t>NN</a:t>
            </a:r>
            <a:r>
              <a:rPr lang="en-US" dirty="0"/>
              <a:t> queries on multidimensional databases, ensuring that the result set is complete, authentic, and minimal </a:t>
            </a:r>
            <a:r>
              <a:rPr lang="en-US" dirty="0">
                <a:solidFill>
                  <a:srgbClr val="FF0000"/>
                </a:solidFill>
              </a:rPr>
              <a:t>[4, 5]</a:t>
            </a:r>
            <a:r>
              <a:rPr lang="en-US" dirty="0"/>
              <a:t>.</a:t>
            </a:r>
          </a:p>
          <a:p>
            <a:pPr lvl="0"/>
            <a:endParaRPr lang="en-US" dirty="0"/>
          </a:p>
          <a:p>
            <a:pPr lvl="0"/>
            <a:r>
              <a:rPr lang="en-US" dirty="0"/>
              <a:t>We plotted the epicenter of the mainshock </a:t>
            </a:r>
            <a:r>
              <a:rPr lang="en-US" dirty="0">
                <a:solidFill>
                  <a:srgbClr val="FF0000"/>
                </a:solidFill>
              </a:rPr>
              <a:t>estimated by Shin </a:t>
            </a:r>
            <a:r>
              <a:rPr lang="en-US" i="1" dirty="0">
                <a:solidFill>
                  <a:srgbClr val="FF0000"/>
                </a:solidFill>
              </a:rPr>
              <a:t>et al. </a:t>
            </a:r>
            <a:r>
              <a:rPr lang="en-US" dirty="0">
                <a:solidFill>
                  <a:srgbClr val="FF0000"/>
                </a:solidFill>
              </a:rPr>
              <a:t>(2000)</a:t>
            </a:r>
            <a:r>
              <a:rPr lang="en-US" dirty="0"/>
              <a:t> and that of the aftershock </a:t>
            </a:r>
            <a:r>
              <a:rPr lang="en-US" dirty="0">
                <a:solidFill>
                  <a:srgbClr val="FF0000"/>
                </a:solidFill>
              </a:rPr>
              <a:t>estimated by the Taiwan rapid earthquake information release system</a:t>
            </a:r>
            <a:r>
              <a:rPr lang="en-US" dirty="0"/>
              <a:t> </a:t>
            </a:r>
            <a:r>
              <a:rPr lang="en-US" dirty="0">
                <a:solidFill>
                  <a:srgbClr val="FF0000"/>
                </a:solidFill>
              </a:rPr>
              <a:t>(Wu </a:t>
            </a:r>
            <a:r>
              <a:rPr lang="en-US" i="1" dirty="0">
                <a:solidFill>
                  <a:srgbClr val="FF0000"/>
                </a:solidFill>
              </a:rPr>
              <a:t>et al., </a:t>
            </a:r>
            <a:r>
              <a:rPr lang="en-US" dirty="0">
                <a:solidFill>
                  <a:srgbClr val="FF0000"/>
                </a:solidFill>
              </a:rPr>
              <a:t>1997)</a:t>
            </a:r>
            <a:r>
              <a:rPr lang="en-US" dirty="0"/>
              <a:t>.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1F4C83-AB68-418D-90B7-615FA68335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D3CB9-049B-4F4F-82D1-8A95299C97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E373343-72AE-4B53-9134-F5FCBDBF18BE}"/>
              </a:ext>
            </a:extLst>
          </p:cNvPr>
          <p:cNvSpPr txBox="1"/>
          <p:nvPr/>
        </p:nvSpPr>
        <p:spPr>
          <a:xfrm>
            <a:off x="5404104" y="5784580"/>
            <a:ext cx="23467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From Satoh et al. 2001</a:t>
            </a: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B327A8A-EF41-4C8C-AC3A-FE808DA2625B}"/>
              </a:ext>
            </a:extLst>
          </p:cNvPr>
          <p:cNvSpPr txBox="1"/>
          <p:nvPr/>
        </p:nvSpPr>
        <p:spPr>
          <a:xfrm>
            <a:off x="5404104" y="3490698"/>
            <a:ext cx="20709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From Hu et al. 2013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E557698B-2815-4D96-9B8A-E97629A900A8}"/>
              </a:ext>
            </a:extLst>
          </p:cNvPr>
          <p:cNvSpPr/>
          <p:nvPr/>
        </p:nvSpPr>
        <p:spPr>
          <a:xfrm>
            <a:off x="3087624" y="1713611"/>
            <a:ext cx="1484376" cy="29870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Author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E7523F49-3A61-44AC-8358-418DBB9FDF7D}"/>
              </a:ext>
            </a:extLst>
          </p:cNvPr>
          <p:cNvSpPr/>
          <p:nvPr/>
        </p:nvSpPr>
        <p:spPr>
          <a:xfrm>
            <a:off x="975360" y="1713611"/>
            <a:ext cx="1484376" cy="29870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Information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B5AA0820-5DB5-400D-8016-A00324C92692}"/>
              </a:ext>
            </a:extLst>
          </p:cNvPr>
          <p:cNvSpPr/>
          <p:nvPr/>
        </p:nvSpPr>
        <p:spPr>
          <a:xfrm>
            <a:off x="1370076" y="3869753"/>
            <a:ext cx="1484376" cy="29870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Author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E7CAECF6-EA24-4516-883F-D555AA464367}"/>
              </a:ext>
            </a:extLst>
          </p:cNvPr>
          <p:cNvSpPr/>
          <p:nvPr/>
        </p:nvSpPr>
        <p:spPr>
          <a:xfrm>
            <a:off x="3281172" y="5784580"/>
            <a:ext cx="1484376" cy="29870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Information</a:t>
            </a:r>
          </a:p>
        </p:txBody>
      </p:sp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3F15B6E0-3D99-4A71-A780-499EB7F6B28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83196104"/>
      </p:ext>
    </p:extLst>
  </p:cSld>
  <p:clrMapOvr>
    <a:masterClrMapping/>
  </p:clrMapOvr>
  <p:transition advTm="68028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7" grpId="0" animBg="1"/>
      <p:bldP spid="8" grpId="0" animBg="1"/>
      <p:bldP spid="9" grpId="0" animBg="1"/>
      <p:bldP spid="10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D0F89F91-4F74-471D-BDB8-B24CC13A0EC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Citation verbs</a:t>
            </a:r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5CACA518-FB87-48CD-8B5E-948E2B725B2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Section 7.4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99CE32B-5A4F-4375-81E6-D59BDBA49D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D3CB9-049B-4F4F-82D1-8A95299C97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0C524142-EB8D-4186-B5A0-552CD55BFF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7156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3597">
        <p:circle/>
      </p:transition>
    </mc:Choice>
    <mc:Fallback xmlns="">
      <p:transition spd="slow" advTm="3597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562698-11C1-46C9-801C-4C1A28AEF7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Citation verbs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3849D3-4A46-40CC-8EB4-A972A8DC84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Required in author prominent (the author has to act)</a:t>
            </a:r>
          </a:p>
          <a:p>
            <a:r>
              <a:rPr lang="en-US" dirty="0"/>
              <a:t>Optional in information prominent (often passive)</a:t>
            </a:r>
          </a:p>
          <a:p>
            <a:endParaRPr lang="en-US" dirty="0"/>
          </a:p>
          <a:p>
            <a:r>
              <a:rPr lang="en-US" dirty="0"/>
              <a:t>Verb choice differs in different fields</a:t>
            </a:r>
          </a:p>
          <a:p>
            <a:pPr lvl="1"/>
            <a:r>
              <a:rPr lang="en-US" dirty="0"/>
              <a:t>Positive or neutral connotation dominate</a:t>
            </a:r>
          </a:p>
          <a:p>
            <a:endParaRPr lang="en-US" dirty="0"/>
          </a:p>
          <a:p>
            <a:r>
              <a:rPr lang="en-US" dirty="0"/>
              <a:t>Voice and tense can be varied and convey connotation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A3FE9CC-5A7B-4556-884B-3616951D78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D3CB9-049B-4F4F-82D1-8A95299C97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48D1DC74-6962-4CEC-BF8B-66484C586B7E}"/>
              </a:ext>
            </a:extLst>
          </p:cNvPr>
          <p:cNvSpPr/>
          <p:nvPr/>
        </p:nvSpPr>
        <p:spPr>
          <a:xfrm>
            <a:off x="2578608" y="5568696"/>
            <a:ext cx="3986784" cy="67665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More advanced, more detailed</a:t>
            </a:r>
          </a:p>
          <a:p>
            <a:pPr algn="ctr"/>
            <a:r>
              <a:rPr lang="en-US" dirty="0"/>
              <a:t>Please see the chapter</a:t>
            </a: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406A45B4-3D6E-44F4-9224-272BA8DA2D5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65040808"/>
      </p:ext>
    </p:extLst>
  </p:cSld>
  <p:clrMapOvr>
    <a:masterClrMapping/>
  </p:clrMapOvr>
  <p:transition advTm="48011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Evaluate your understanding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ED3CB9-049B-4F4F-82D1-8A95299C975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8F99E8A6-A5FB-4E38-8E87-82E4311ABF1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0769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3301">
        <p:circle/>
      </p:transition>
    </mc:Choice>
    <mc:Fallback xmlns="">
      <p:transition spd="slow" advTm="3301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4A5697-8BC8-4AB2-922B-E4D57D0D22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Evaluate your understanding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5576EB-E5DF-4143-B289-C2A3F292A6B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How does the location of past research differ in IMRD and IPTC, and why?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Which components tend to use past research as evidence, and why?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What differences are there between author prominent and information prominent citations, and when might an author choose to use each? 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How does the choice of citation verb, voice or tense affect the connotation?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50C83E5-A18B-464C-B2AF-F9F66F6710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D3CB9-049B-4F4F-82D1-8A95299C97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595D7779-C389-41B3-BF3B-040B5C9B05B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1706854"/>
      </p:ext>
    </p:extLst>
  </p:cSld>
  <p:clrMapOvr>
    <a:masterClrMapping/>
  </p:clrMapOvr>
  <p:transition advTm="5959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A0EB7C-B9AD-4793-992E-53DFF8F0AF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Exercises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C07D60-6B7A-4490-A42F-177FBCA6A2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7. 1	Past research and components</a:t>
            </a:r>
          </a:p>
          <a:p>
            <a:pPr lvl="1"/>
            <a:r>
              <a:rPr lang="en-US" dirty="0"/>
              <a:t>Using citations to support claims</a:t>
            </a:r>
          </a:p>
          <a:p>
            <a:endParaRPr lang="en-US" dirty="0"/>
          </a:p>
          <a:p>
            <a:r>
              <a:rPr lang="en-US" dirty="0"/>
              <a:t>7.2	Citation types</a:t>
            </a:r>
          </a:p>
          <a:p>
            <a:pPr lvl="1"/>
            <a:r>
              <a:rPr lang="en-US" dirty="0"/>
              <a:t>Type and age of citations</a:t>
            </a:r>
          </a:p>
          <a:p>
            <a:r>
              <a:rPr lang="en-US" dirty="0"/>
              <a:t>7.3	Citation verbs</a:t>
            </a:r>
          </a:p>
          <a:p>
            <a:pPr lvl="1"/>
            <a:r>
              <a:rPr lang="en-US" dirty="0"/>
              <a:t>Verbs, tense and voice, connotations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68A4724-B51D-439B-BE6F-AACD63C3F6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D3CB9-049B-4F4F-82D1-8A95299C97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BDFC0E6D-169F-4F8A-B0BB-CE05620EFEC6}"/>
              </a:ext>
            </a:extLst>
          </p:cNvPr>
          <p:cNvSpPr/>
          <p:nvPr/>
        </p:nvSpPr>
        <p:spPr>
          <a:xfrm>
            <a:off x="6233160" y="3429000"/>
            <a:ext cx="1484376" cy="29870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Writing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F516BC0E-6B03-4F5E-9AEE-F94AE4E976B7}"/>
              </a:ext>
            </a:extLst>
          </p:cNvPr>
          <p:cNvSpPr/>
          <p:nvPr/>
        </p:nvSpPr>
        <p:spPr>
          <a:xfrm>
            <a:off x="6233160" y="2088515"/>
            <a:ext cx="1484376" cy="29870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Exemplars</a:t>
            </a:r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2DFB4F4B-86CA-4ABE-8E90-0031171C7DA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7725164"/>
      </p:ext>
    </p:extLst>
  </p:cSld>
  <p:clrMapOvr>
    <a:masterClrMapping/>
  </p:clrMapOvr>
  <p:transition advTm="3022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49A335-5A65-49C9-9C7A-32CEB88CF4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References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92C2D6-91A4-496C-A493-96C6446C37A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HU, L., KU, W.-S., BAKIRAS, S. &amp; SHAHABI, C. 2013. Spatial query integrity with </a:t>
            </a:r>
            <a:r>
              <a:rPr lang="en-US" dirty="0" err="1"/>
              <a:t>voronoi</a:t>
            </a:r>
            <a:r>
              <a:rPr lang="en-US" dirty="0"/>
              <a:t> neighbors. </a:t>
            </a:r>
            <a:r>
              <a:rPr lang="en-US" i="1" dirty="0"/>
              <a:t>IEEE Transactions on Knowledge and Data Engineering,</a:t>
            </a:r>
            <a:r>
              <a:rPr lang="en-US" dirty="0"/>
              <a:t> 25</a:t>
            </a:r>
            <a:r>
              <a:rPr lang="en-US" b="1" dirty="0"/>
              <a:t>,</a:t>
            </a:r>
            <a:r>
              <a:rPr lang="en-US" dirty="0"/>
              <a:t> 863-876.</a:t>
            </a:r>
          </a:p>
          <a:p>
            <a:r>
              <a:rPr lang="en-US" dirty="0"/>
              <a:t>SATOH, T., KAWASE, H., IWATA, T., HIGASHI, S., SATO, T., IRIKURA, K. &amp; HUANG, H.-C. 2001. S-wave velocity structure of the Taichung basin, Taiwan, estimated from array and single-station records of microtremors. </a:t>
            </a:r>
            <a:r>
              <a:rPr lang="en-US" i="1" dirty="0"/>
              <a:t>Bulletin of the Seismological Society of America,</a:t>
            </a:r>
            <a:r>
              <a:rPr lang="en-US" dirty="0"/>
              <a:t> 91</a:t>
            </a:r>
            <a:r>
              <a:rPr lang="en-US" b="1" dirty="0"/>
              <a:t>,</a:t>
            </a:r>
            <a:r>
              <a:rPr lang="en-US" dirty="0"/>
              <a:t> 1267-1282.</a:t>
            </a:r>
          </a:p>
          <a:p>
            <a:r>
              <a:rPr lang="en-US" dirty="0"/>
              <a:t>SAYGINER, M. &amp; REBEIZ, G. M. 2016. An eight-element 2–16-GHz programmable phased array receiver with one, two, or four simultaneous beams in </a:t>
            </a:r>
            <a:r>
              <a:rPr lang="en-US" dirty="0" err="1"/>
              <a:t>SiGe</a:t>
            </a:r>
            <a:r>
              <a:rPr lang="en-US" dirty="0"/>
              <a:t> </a:t>
            </a:r>
            <a:r>
              <a:rPr lang="en-US" dirty="0" err="1"/>
              <a:t>BiCMOS</a:t>
            </a:r>
            <a:r>
              <a:rPr lang="en-US" dirty="0"/>
              <a:t>. </a:t>
            </a:r>
            <a:r>
              <a:rPr lang="en-US" i="1" dirty="0"/>
              <a:t>IEEE Transactions on Microwave Theory Techniques,</a:t>
            </a:r>
            <a:r>
              <a:rPr lang="en-US" dirty="0"/>
              <a:t> 64</a:t>
            </a:r>
            <a:r>
              <a:rPr lang="en-US" b="1" dirty="0"/>
              <a:t>,</a:t>
            </a:r>
            <a:r>
              <a:rPr lang="en-US" dirty="0"/>
              <a:t> 4585-4597.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51D5DB9-CF38-46C8-B006-68EFB72A53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D3CB9-049B-4F4F-82D1-8A95299C97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2F8E2990-9CA6-46F2-A71B-8C6C2E0EF7D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706194"/>
      </p:ext>
    </p:extLst>
  </p:cSld>
  <p:clrMapOvr>
    <a:masterClrMapping/>
  </p:clrMapOvr>
  <p:transition advTm="1276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Published work = Accepted evidence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Section 7.1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ED3CB9-049B-4F4F-82D1-8A95299C975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C221AB14-E2B0-4F33-91B1-29BB647068D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298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4061">
        <p:circle/>
      </p:transition>
    </mc:Choice>
    <mc:Fallback xmlns="">
      <p:transition spd="slow" advTm="4061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10F85B-10CB-45D2-9FDA-974FD82FF5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Evidence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175E17-EDE2-4D8A-961C-3847E843F8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Past (previously published) [This chapter]</a:t>
            </a:r>
          </a:p>
          <a:p>
            <a:pPr lvl="1"/>
            <a:r>
              <a:rPr lang="en-US" dirty="0"/>
              <a:t>Accepted by research community</a:t>
            </a:r>
          </a:p>
          <a:p>
            <a:pPr lvl="1"/>
            <a:r>
              <a:rPr lang="en-US" dirty="0"/>
              <a:t>Can be cited to support claims of present article</a:t>
            </a:r>
          </a:p>
          <a:p>
            <a:pPr lvl="1"/>
            <a:r>
              <a:rPr lang="en-US" dirty="0"/>
              <a:t>Specific information from one article requires citation</a:t>
            </a:r>
          </a:p>
          <a:p>
            <a:pPr lvl="1"/>
            <a:endParaRPr lang="en-US" dirty="0"/>
          </a:p>
          <a:p>
            <a:r>
              <a:rPr lang="en-US" dirty="0"/>
              <a:t>Present (published in this article) [Chapter 8]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6AC04C7-B3EA-48CA-AFA2-C6143C0B15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D3CB9-049B-4F4F-82D1-8A95299C97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81937C67-E47E-4372-81C3-5D82A04FD58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7592528"/>
      </p:ext>
    </p:extLst>
  </p:cSld>
  <p:clrMapOvr>
    <a:masterClrMapping/>
  </p:clrMapOvr>
  <p:transition advTm="37472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E61A8D-9A92-492D-B93E-B9771B16B9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Citation vs. Reference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607A2E-19F6-43D8-9AE3-4B8AF5DD2B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935480"/>
            <a:ext cx="8540496" cy="4389120"/>
          </a:xfrm>
        </p:spPr>
        <p:txBody>
          <a:bodyPr/>
          <a:lstStyle/>
          <a:p>
            <a:r>
              <a:rPr lang="en-US" dirty="0"/>
              <a:t>Citation: </a:t>
            </a:r>
            <a:br>
              <a:rPr lang="en-US" dirty="0"/>
            </a:br>
            <a:r>
              <a:rPr lang="en-US" dirty="0"/>
              <a:t>mark in the body of the text </a:t>
            </a:r>
            <a:br>
              <a:rPr lang="en-US" dirty="0"/>
            </a:br>
            <a:r>
              <a:rPr lang="en-US" dirty="0"/>
              <a:t>that directs readers to a reference</a:t>
            </a:r>
            <a:br>
              <a:rPr lang="en-US" dirty="0"/>
            </a:br>
            <a:r>
              <a:rPr lang="en-US" dirty="0"/>
              <a:t>usually either (author, date) [IMRD] or numerical [IPTC]</a:t>
            </a:r>
          </a:p>
          <a:p>
            <a:endParaRPr lang="en-US" dirty="0"/>
          </a:p>
          <a:p>
            <a:r>
              <a:rPr lang="en-US" dirty="0"/>
              <a:t>Reference:</a:t>
            </a:r>
            <a:br>
              <a:rPr lang="en-US" dirty="0"/>
            </a:br>
            <a:r>
              <a:rPr lang="en-US" dirty="0"/>
              <a:t>listing at the end of the document</a:t>
            </a:r>
            <a:br>
              <a:rPr lang="en-US" dirty="0"/>
            </a:br>
            <a:r>
              <a:rPr lang="en-US" dirty="0"/>
              <a:t>with complete information on how to find the source</a:t>
            </a:r>
            <a:br>
              <a:rPr lang="en-US" dirty="0"/>
            </a:br>
            <a:r>
              <a:rPr lang="en-US" dirty="0"/>
              <a:t>including author(s), title, publication information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EDDBCC-5936-490D-A799-01989E8ADE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D3CB9-049B-4F4F-82D1-8A95299C97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6814D74-2BE5-4910-8CFC-DF6F7F57EFE0}"/>
              </a:ext>
            </a:extLst>
          </p:cNvPr>
          <p:cNvSpPr/>
          <p:nvPr/>
        </p:nvSpPr>
        <p:spPr>
          <a:xfrm>
            <a:off x="2924557" y="3636264"/>
            <a:ext cx="1700784" cy="49377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(Rau, 2012)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6C4A34B-F9F0-4E71-B10F-51978E3A3566}"/>
              </a:ext>
            </a:extLst>
          </p:cNvPr>
          <p:cNvSpPr/>
          <p:nvPr/>
        </p:nvSpPr>
        <p:spPr>
          <a:xfrm>
            <a:off x="6219444" y="3636264"/>
            <a:ext cx="1700784" cy="49377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[1]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149DAEB-010B-4C03-B9B0-6DAA96769B50}"/>
              </a:ext>
            </a:extLst>
          </p:cNvPr>
          <p:cNvSpPr/>
          <p:nvPr/>
        </p:nvSpPr>
        <p:spPr>
          <a:xfrm>
            <a:off x="2343150" y="5738176"/>
            <a:ext cx="4564379" cy="97904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/>
              <a:t>RAU, G. 2012. </a:t>
            </a:r>
            <a:r>
              <a:rPr lang="en-US" i="1" dirty="0"/>
              <a:t>Mapping the origins debate: Six models of the beginning of everything, </a:t>
            </a:r>
            <a:r>
              <a:rPr lang="en-US" dirty="0"/>
              <a:t>Downers Grove, IL, InterVarsity Press.</a:t>
            </a:r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72F47DB6-C771-4C58-BA7C-C6174E87BA8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69021007"/>
      </p:ext>
    </p:extLst>
  </p:cSld>
  <p:clrMapOvr>
    <a:masterClrMapping/>
  </p:clrMapOvr>
  <p:transition advTm="48771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5AE233-1FAA-466A-9529-BC38850B0F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Citation vs. Reference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85A654-F44D-4DB7-9FBC-74B0044E9CD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Citations: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References: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3F5371-6AE6-4FB3-9AF1-CE8BA56A41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D3CB9-049B-4F4F-82D1-8A95299C97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45E287A-C307-4729-A412-95FF69940D7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1056" y="1935480"/>
            <a:ext cx="3961887" cy="140697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49E0296-2904-41FF-9AD6-88FD5716CCA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1055" y="3991956"/>
            <a:ext cx="3961887" cy="233264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A7A25A2-72F3-4A61-8298-57A305320F44}"/>
              </a:ext>
            </a:extLst>
          </p:cNvPr>
          <p:cNvSpPr txBox="1"/>
          <p:nvPr/>
        </p:nvSpPr>
        <p:spPr>
          <a:xfrm>
            <a:off x="4975747" y="6412992"/>
            <a:ext cx="31543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From </a:t>
            </a:r>
            <a:r>
              <a:rPr lang="en-US" dirty="0" err="1"/>
              <a:t>Sayginer</a:t>
            </a:r>
            <a:r>
              <a:rPr lang="en-US" dirty="0"/>
              <a:t> &amp; </a:t>
            </a:r>
            <a:r>
              <a:rPr lang="en-US" dirty="0" err="1"/>
              <a:t>Rebeiz</a:t>
            </a:r>
            <a:r>
              <a:rPr lang="en-US" dirty="0"/>
              <a:t>, 2016 </a:t>
            </a:r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5464DDA5-248F-4C59-8DE9-3A5708C4505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03773166"/>
      </p:ext>
    </p:extLst>
  </p:cSld>
  <p:clrMapOvr>
    <a:masterClrMapping/>
  </p:clrMapOvr>
  <p:transition advTm="14577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Suggestion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935480"/>
            <a:ext cx="8229600" cy="4703064"/>
          </a:xfrm>
        </p:spPr>
        <p:txBody>
          <a:bodyPr>
            <a:normAutofit/>
          </a:bodyPr>
          <a:lstStyle/>
          <a:p>
            <a:r>
              <a:rPr lang="en-US" dirty="0"/>
              <a:t>Use citation </a:t>
            </a:r>
            <a:r>
              <a:rPr lang="en-US" i="1" dirty="0"/>
              <a:t>placeholders</a:t>
            </a:r>
            <a:r>
              <a:rPr lang="en-US" dirty="0"/>
              <a:t> as you write: (Name, date)</a:t>
            </a:r>
          </a:p>
          <a:p>
            <a:pPr marL="457200" lvl="0" indent="-457200">
              <a:buFont typeface="+mj-lt"/>
              <a:buAutoNum type="arabicPeriod"/>
            </a:pPr>
            <a:r>
              <a:rPr lang="en-US" dirty="0"/>
              <a:t>Become familiar with important works</a:t>
            </a:r>
            <a:br>
              <a:rPr lang="en-US" dirty="0"/>
            </a:br>
            <a:r>
              <a:rPr lang="en-US" dirty="0"/>
              <a:t>(Refer by name in conference or other presentations) </a:t>
            </a:r>
          </a:p>
          <a:p>
            <a:pPr marL="457200" lvl="0" indent="-457200">
              <a:buFont typeface="+mj-lt"/>
              <a:buAutoNum type="arabicPeriod"/>
            </a:pPr>
            <a:r>
              <a:rPr lang="en-US" dirty="0"/>
              <a:t>Reference numbers will not change while writing</a:t>
            </a:r>
            <a:br>
              <a:rPr lang="en-US" dirty="0"/>
            </a:br>
            <a:r>
              <a:rPr lang="en-US" dirty="0"/>
              <a:t>(Eliminates confusion)</a:t>
            </a:r>
          </a:p>
          <a:p>
            <a:pPr marL="457200" lvl="0" indent="-457200">
              <a:buFont typeface="+mj-lt"/>
              <a:buAutoNum type="arabicPeriod"/>
            </a:pPr>
            <a:r>
              <a:rPr lang="en-US" dirty="0"/>
              <a:t>No need to use citation manager as you write</a:t>
            </a:r>
            <a:br>
              <a:rPr lang="en-US" dirty="0"/>
            </a:br>
            <a:r>
              <a:rPr lang="en-US" dirty="0"/>
              <a:t>(Less distracting)</a:t>
            </a:r>
          </a:p>
          <a:p>
            <a:pPr marL="457200" lvl="0" indent="-457200">
              <a:buFont typeface="+mj-lt"/>
              <a:buAutoNum type="arabicPeriod"/>
            </a:pPr>
            <a:r>
              <a:rPr lang="en-US" dirty="0"/>
              <a:t>Less complex document</a:t>
            </a:r>
            <a:br>
              <a:rPr lang="en-US" dirty="0"/>
            </a:br>
            <a:r>
              <a:rPr lang="en-US" dirty="0"/>
              <a:t>(Less chance of computer errors)</a:t>
            </a:r>
          </a:p>
          <a:p>
            <a:pPr lvl="0">
              <a:buClr>
                <a:srgbClr val="7F8FA9"/>
              </a:buClr>
            </a:pPr>
            <a:r>
              <a:rPr lang="en-US" dirty="0">
                <a:solidFill>
                  <a:prstClr val="black"/>
                </a:solidFill>
              </a:rPr>
              <a:t>Insert citations at the end using reference manager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82EA322-6B98-A742-B6CB-AAA44A8A8C9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242852">
                    <a:shade val="90000"/>
                  </a:srgbClr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242852">
                  <a:shade val="90000"/>
                </a:srgbClr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CC087EB5-7C3B-4FDE-B4E5-917320812BA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43721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63607">
        <p:fade/>
      </p:transition>
    </mc:Choice>
    <mc:Fallback xmlns="">
      <p:transition spd="med" advTm="6360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Categories of </a:t>
            </a:r>
            <a:br>
              <a:rPr lang="en-US" dirty="0"/>
            </a:br>
            <a:r>
              <a:rPr lang="en-US" dirty="0"/>
              <a:t>Past Research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Section 7.2.1</a:t>
            </a:r>
          </a:p>
          <a:p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ED3CB9-049B-4F4F-82D1-8A95299C975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67088A4A-7C79-4177-940F-45814BF5397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9789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Tm="3790">
        <p:circle/>
      </p:transition>
    </mc:Choice>
    <mc:Fallback>
      <p:transition spd="slow" advTm="379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02651C-A38F-48D4-98B6-1D6C8A4CFC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Using past research as support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822438-B0E0-442D-AE6B-E22FFD8006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D3CB9-049B-4F4F-82D1-8A95299C97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18E89ED6-F471-4F13-B9D2-FDEC0257EE2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Always there for a purpose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Where would you find each of these used as support?</a:t>
            </a:r>
            <a:br>
              <a:rPr lang="en-US" dirty="0"/>
            </a:br>
            <a:r>
              <a:rPr lang="en-US" dirty="0"/>
              <a:t>With which components?</a:t>
            </a:r>
          </a:p>
        </p:txBody>
      </p:sp>
      <p:pic>
        <p:nvPicPr>
          <p:cNvPr id="8" name="Content Placeholder 5">
            <a:extLst>
              <a:ext uri="{FF2B5EF4-FFF2-40B4-BE49-F238E27FC236}">
                <a16:creationId xmlns:a16="http://schemas.microsoft.com/office/drawing/2014/main" id="{A89A1471-279E-49F0-A3BC-719E6E652BC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625670"/>
            <a:ext cx="8228922" cy="2332083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F8E30307-FC32-49FC-951E-55B33C4EF82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33853377"/>
      </p:ext>
    </p:extLst>
  </p:cSld>
  <p:clrMapOvr>
    <a:masterClrMapping/>
  </p:clrMapOvr>
  <p:transition advTm="26259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4|6.3|5.2|10.7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7|5.5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2|4.8|4.1|9.1|9.1|10.4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4|5.8|3.6|4|30.2|13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8|3.2|4.3|3.8|4.1|14.8|6.5|6.8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5|10.9|12.8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5|21.4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1.8|5.9|12|16.6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0.5|9.8|5.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6.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2|13.6|8.1|8.8|8.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7|7.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3|7|14.6|12.3|8.2|6.8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3|5.2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9.5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4.6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0.2|4.4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low">
  <a:themeElements>
    <a:clrScheme name="Elemental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629DD1"/>
      </a:accent1>
      <a:accent2>
        <a:srgbClr val="297FD5"/>
      </a:accent2>
      <a:accent3>
        <a:srgbClr val="7F8FA9"/>
      </a:accent3>
      <a:accent4>
        <a:srgbClr val="4A66AC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Default Theme</Template>
  <TotalTime>663</TotalTime>
  <Words>902</Words>
  <Application>Microsoft Office PowerPoint</Application>
  <PresentationFormat>On-screen Show (4:3)</PresentationFormat>
  <Paragraphs>195</Paragraphs>
  <Slides>27</Slides>
  <Notes>0</Notes>
  <HiddenSlides>0</HiddenSlides>
  <MMClips>27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2" baseType="lpstr">
      <vt:lpstr>Calibri</vt:lpstr>
      <vt:lpstr>Constantia</vt:lpstr>
      <vt:lpstr>Lucida Sans Unicode</vt:lpstr>
      <vt:lpstr>Wingdings 2</vt:lpstr>
      <vt:lpstr>Flow</vt:lpstr>
      <vt:lpstr>Chapter 7 Evidence from past research</vt:lpstr>
      <vt:lpstr>Goals</vt:lpstr>
      <vt:lpstr>Published work = Accepted evidence</vt:lpstr>
      <vt:lpstr>Evidence</vt:lpstr>
      <vt:lpstr>Citation vs. Reference</vt:lpstr>
      <vt:lpstr>Citation vs. Reference</vt:lpstr>
      <vt:lpstr>Suggestion</vt:lpstr>
      <vt:lpstr>Categories of  Past Research</vt:lpstr>
      <vt:lpstr>Using past research as support</vt:lpstr>
      <vt:lpstr>General background knowledge</vt:lpstr>
      <vt:lpstr>Definitions or Notation</vt:lpstr>
      <vt:lpstr>Framework</vt:lpstr>
      <vt:lpstr>Citations</vt:lpstr>
      <vt:lpstr>Past Research as Evidence</vt:lpstr>
      <vt:lpstr>Citations: which components?</vt:lpstr>
      <vt:lpstr>Citations: which components?</vt:lpstr>
      <vt:lpstr>Citations: which components?</vt:lpstr>
      <vt:lpstr>Overall pattern</vt:lpstr>
      <vt:lpstr>Author prominent vs. Information prominent</vt:lpstr>
      <vt:lpstr>Author or information?</vt:lpstr>
      <vt:lpstr>Greater impact in numerical</vt:lpstr>
      <vt:lpstr>Citation verbs</vt:lpstr>
      <vt:lpstr>Citation verbs</vt:lpstr>
      <vt:lpstr>Evaluate your understanding</vt:lpstr>
      <vt:lpstr>Evaluate your understanding</vt:lpstr>
      <vt:lpstr>Exercises</vt:lpstr>
      <vt:lpstr>References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Past Research</dc:title>
  <dc:creator>GR</dc:creator>
  <cp:lastModifiedBy>Gerry Rau</cp:lastModifiedBy>
  <cp:revision>31</cp:revision>
  <dcterms:created xsi:type="dcterms:W3CDTF">2018-09-28T02:06:43Z</dcterms:created>
  <dcterms:modified xsi:type="dcterms:W3CDTF">2019-04-04T09:06:27Z</dcterms:modified>
</cp:coreProperties>
</file>