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36" r:id="rId2"/>
    <p:sldId id="364" r:id="rId3"/>
    <p:sldId id="256" r:id="rId4"/>
    <p:sldId id="363" r:id="rId5"/>
    <p:sldId id="355" r:id="rId6"/>
    <p:sldId id="353" r:id="rId7"/>
    <p:sldId id="292" r:id="rId8"/>
    <p:sldId id="305" r:id="rId9"/>
    <p:sldId id="304" r:id="rId10"/>
    <p:sldId id="267" r:id="rId11"/>
    <p:sldId id="266" r:id="rId12"/>
    <p:sldId id="357" r:id="rId13"/>
    <p:sldId id="270" r:id="rId14"/>
    <p:sldId id="358" r:id="rId15"/>
    <p:sldId id="362" r:id="rId16"/>
    <p:sldId id="268" r:id="rId17"/>
    <p:sldId id="359" r:id="rId18"/>
    <p:sldId id="269" r:id="rId19"/>
    <p:sldId id="360" r:id="rId20"/>
    <p:sldId id="271" r:id="rId21"/>
    <p:sldId id="306" r:id="rId22"/>
    <p:sldId id="361" r:id="rId23"/>
    <p:sldId id="272" r:id="rId24"/>
    <p:sldId id="366" r:id="rId25"/>
    <p:sldId id="368" r:id="rId26"/>
    <p:sldId id="260" r:id="rId27"/>
    <p:sldId id="365" r:id="rId28"/>
    <p:sldId id="274" r:id="rId29"/>
    <p:sldId id="263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94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06C4C-B90E-44F2-9D31-6D0F5CF50F37}" type="datetimeFigureOut">
              <a:rPr lang="en-US" smtClean="0"/>
              <a:t>3/15/2019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45B899-76A0-4CB1-81BF-D483626A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167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D2BFA-A5E3-4525-BA81-F567F973F08B}" type="datetime1">
              <a:rPr lang="en-US" smtClean="0"/>
              <a:t>3/15/2019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CADAF-0E99-4B7D-8743-D748B6154227}" type="datetime1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80A02-909F-43A0-BD7E-601B99A4F6FA}" type="datetime1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38F78-6E2E-418B-B9B0-0D7678FCFAC5}" type="datetime1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A353D-F934-43DB-8290-15121CFAFD54}" type="datetime1">
              <a:rPr lang="en-US" smtClean="0"/>
              <a:t>3/15/2019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E4DE9-FB2D-425B-A123-A604C37156DC}" type="datetime1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F6073-CD1A-4718-B007-A1932ED1D504}" type="datetime1">
              <a:rPr lang="en-US" smtClean="0"/>
              <a:t>3/15/2019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E3716-52EF-48D1-B68E-060B079C6A54}" type="datetime1">
              <a:rPr lang="en-US" smtClean="0"/>
              <a:t>3/15/2019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8C7B4-398B-4681-A347-DB8391D2EA70}" type="datetime1">
              <a:rPr lang="en-US" smtClean="0"/>
              <a:t>3/15/2019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980FA-EA7F-4299-AF97-E50C677A8CF9}" type="datetime1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9C131-4896-413B-865C-993359B3C0E2}" type="datetime1">
              <a:rPr lang="en-US" smtClean="0"/>
              <a:t>3/15/2019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93E1BB-CA13-4697-ABE8-CA894B1369DA}" type="datetime1">
              <a:rPr lang="en-US" smtClean="0"/>
              <a:t>3/15/2019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DA7B36E-06FE-41BE-9835-B795A1F7672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3.tmp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2.png"/><Relationship Id="rId5" Type="http://schemas.openxmlformats.org/officeDocument/2006/relationships/image" Target="../media/image4.tmp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5.tmp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6.tmp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6 </a:t>
            </a:r>
            <a:br>
              <a:rPr lang="en-US" dirty="0"/>
            </a:br>
            <a:r>
              <a:rPr lang="en-US" sz="4000" dirty="0"/>
              <a:t>Verifying your Contribution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CC8A991-382C-492F-BF0D-CD38882C1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55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6"/>
    </mc:Choice>
    <mc:Fallback>
      <p:transition spd="slow" advTm="112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Components IMRD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7	Data patterns</a:t>
            </a:r>
          </a:p>
          <a:p>
            <a:r>
              <a:rPr lang="en-US" dirty="0"/>
              <a:t>8	Comparisons</a:t>
            </a:r>
          </a:p>
          <a:p>
            <a:r>
              <a:rPr lang="en-US" dirty="0"/>
              <a:t>9	Interpretations </a:t>
            </a:r>
          </a:p>
          <a:p>
            <a:r>
              <a:rPr lang="en-US" dirty="0"/>
              <a:t>10	Conclusion	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0" y="2438400"/>
            <a:ext cx="2438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Results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91000" y="3394364"/>
            <a:ext cx="24384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= Discussion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375727" y="2895600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Often statistical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61873" y="3851564"/>
            <a:ext cx="24384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Last paragraph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10</a:t>
            </a:fld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D658E9F-3ACA-493D-AD5D-CFA33DCABB8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443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5391">
        <p:fade/>
      </p:transition>
    </mc:Choice>
    <mc:Fallback>
      <p:transition spd="med" advTm="35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Components IPTC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	Testing methods</a:t>
            </a:r>
          </a:p>
          <a:p>
            <a:r>
              <a:rPr lang="en-US" dirty="0"/>
              <a:t>7	Data patterns</a:t>
            </a:r>
          </a:p>
          <a:p>
            <a:r>
              <a:rPr lang="en-US" dirty="0"/>
              <a:t>8	Comparisons</a:t>
            </a:r>
          </a:p>
          <a:p>
            <a:r>
              <a:rPr lang="en-US" dirty="0"/>
              <a:t>9	Interpretations </a:t>
            </a:r>
          </a:p>
          <a:p>
            <a:r>
              <a:rPr lang="en-US" dirty="0"/>
              <a:t>10	Conclusion	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91000" y="2895600"/>
            <a:ext cx="3429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With previous solutions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343400" y="3352800"/>
            <a:ext cx="3429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May not be required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43400" y="2438400"/>
            <a:ext cx="3429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 allow comparison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343400" y="1981200"/>
            <a:ext cx="3429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To allow comparison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343400" y="3810000"/>
            <a:ext cx="34290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Summarize contribution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11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21474E2-2C0B-426A-AFC3-C6F8E71502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2087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8895">
        <p:fade/>
      </p:transition>
    </mc:Choice>
    <mc:Fallback>
      <p:transition spd="med" advTm="488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Testing methods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6.3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46E85B6-B0A1-4959-8FB9-3D2DF4C029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7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879">
        <p:circle/>
      </p:transition>
    </mc:Choice>
    <mc:Fallback>
      <p:transition spd="slow" advTm="287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methods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Commonly found in Testing in IPTC</a:t>
            </a:r>
          </a:p>
          <a:p>
            <a:endParaRPr lang="en-US" dirty="0"/>
          </a:p>
          <a:p>
            <a:r>
              <a:rPr lang="en-US" dirty="0"/>
              <a:t>See section 5.5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CED84-A3AB-4456-814C-81C20A65E09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183C234-8DED-437A-BF12-816258C56E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8843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597">
        <p:fade/>
      </p:transition>
    </mc:Choice>
    <mc:Fallback>
      <p:transition spd="med" advTm="145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 Patterns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6.4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14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19B7983-951B-4C90-B4A1-B2F4C88C0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088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282">
        <p:circle/>
      </p:transition>
    </mc:Choice>
    <mc:Fallback>
      <p:transition spd="slow" advTm="228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9B145F84-C0B8-436B-AC9C-69008DF696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95" y="2215089"/>
            <a:ext cx="7059010" cy="382958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21AEC1-B538-40B6-98F3-D28EC5A1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Patterns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84CB9C-A7B2-418A-BC14-4CC68D1AA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15</a:t>
            </a:fld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F160918-B973-4395-B829-C4DA7C50D330}"/>
              </a:ext>
            </a:extLst>
          </p:cNvPr>
          <p:cNvSpPr/>
          <p:nvPr/>
        </p:nvSpPr>
        <p:spPr>
          <a:xfrm>
            <a:off x="5911218" y="800626"/>
            <a:ext cx="2960364" cy="14144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Required component in almost all science and engineering studies except mathematical proof</a:t>
            </a:r>
          </a:p>
        </p:txBody>
      </p:sp>
      <p:sp>
        <p:nvSpPr>
          <p:cNvPr id="8" name="Rounded Rectangle 4">
            <a:extLst>
              <a:ext uri="{FF2B5EF4-FFF2-40B4-BE49-F238E27FC236}">
                <a16:creationId xmlns:a16="http://schemas.microsoft.com/office/drawing/2014/main" id="{5F35BE3D-2F7F-491F-96AF-ED7A0789E386}"/>
              </a:ext>
            </a:extLst>
          </p:cNvPr>
          <p:cNvSpPr/>
          <p:nvPr/>
        </p:nvSpPr>
        <p:spPr>
          <a:xfrm>
            <a:off x="6019800" y="2902012"/>
            <a:ext cx="2743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Often visualized in graphs or tables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B8B95F-7126-4FD4-950F-221CEFE1EF9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539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016">
        <p:fade/>
      </p:transition>
    </mc:Choice>
    <mc:Fallback>
      <p:transition spd="med" advTm="730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Summary – not all the data you collected</a:t>
            </a:r>
          </a:p>
          <a:p>
            <a:pPr lvl="1"/>
            <a:r>
              <a:rPr lang="en-US" dirty="0"/>
              <a:t>Tables, Graphs</a:t>
            </a:r>
          </a:p>
          <a:p>
            <a:pPr lvl="1"/>
            <a:r>
              <a:rPr lang="en-US" dirty="0"/>
              <a:t>Means</a:t>
            </a:r>
          </a:p>
          <a:p>
            <a:pPr lvl="1"/>
            <a:r>
              <a:rPr lang="en-US" dirty="0"/>
              <a:t>Only what is essential to interpretations or comparisons</a:t>
            </a:r>
          </a:p>
          <a:p>
            <a:endParaRPr lang="en-US" dirty="0"/>
          </a:p>
          <a:p>
            <a:r>
              <a:rPr lang="en-US" dirty="0"/>
              <a:t>IMRD – usually highlights main points in text</a:t>
            </a:r>
          </a:p>
          <a:p>
            <a:r>
              <a:rPr lang="en-US" dirty="0"/>
              <a:t>IPTC – often merely points to graphic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16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39EFF9A-3366-44F6-9342-59D399C304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3255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375">
        <p:fade/>
      </p:transition>
    </mc:Choice>
    <mc:Fallback>
      <p:transition spd="med" advTm="503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Comparisions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6.5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17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2DC85F9-3F95-4151-BDCE-EB2ABA778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09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749">
        <p:circle/>
      </p:transition>
    </mc:Choice>
    <mc:Fallback>
      <p:transition spd="slow" advTm="27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1D78A1-ABC2-42E1-B2C1-B145249D7E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26" y="1878838"/>
            <a:ext cx="7144747" cy="45535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943600" y="1193038"/>
            <a:ext cx="2743200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Usually present, unless first study of its type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18</a:t>
            </a:fld>
            <a:endParaRPr lang="en-US"/>
          </a:p>
        </p:txBody>
      </p:sp>
      <p:sp>
        <p:nvSpPr>
          <p:cNvPr id="11" name="Rounded Rectangle 4">
            <a:extLst>
              <a:ext uri="{FF2B5EF4-FFF2-40B4-BE49-F238E27FC236}">
                <a16:creationId xmlns:a16="http://schemas.microsoft.com/office/drawing/2014/main" id="{F11A467A-5C2C-4014-A275-C0FE32029DBE}"/>
              </a:ext>
            </a:extLst>
          </p:cNvPr>
          <p:cNvSpPr/>
          <p:nvPr/>
        </p:nvSpPr>
        <p:spPr>
          <a:xfrm>
            <a:off x="5939087" y="3200400"/>
            <a:ext cx="2743200" cy="457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Only if using statistics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A552BD3-FBA0-4798-B586-24CF30B32B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3876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8656">
        <p:fade/>
      </p:transition>
    </mc:Choice>
    <mc:Fallback>
      <p:transition spd="med" advTm="686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Interpretations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6.6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19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9F2FD33-ED2C-4665-95AF-E518ACC6BF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91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697">
        <p:circle/>
      </p:transition>
    </mc:Choice>
    <mc:Fallback>
      <p:transition spd="slow" advTm="469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2F812-FC6A-4585-8106-A8C37F21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9190-3A79-47A0-AB11-067AE7886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are the last two divisions discussed together in this chapter?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purpose of each component found in the last two divisions?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science and engineering articles differ in the last two divisions?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8E72-121F-43FC-AD60-00DBADCE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FF6165F-D696-481A-9CD9-3801B8A27C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103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425">
        <p:fade/>
      </p:transition>
    </mc:Choice>
    <mc:Fallback>
      <p:transition spd="med" advTm="1742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93ADD9-6F2E-469F-81C7-AC89029E82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05" y="2057400"/>
            <a:ext cx="7087589" cy="4458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Interpretations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497836" y="1217930"/>
            <a:ext cx="3188964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Most varied part of  a research article = reasoning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20</a:t>
            </a:fld>
            <a:endParaRPr lang="en-US"/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1ED71151-9DB8-4885-97B2-ABEA1A830B21}"/>
              </a:ext>
            </a:extLst>
          </p:cNvPr>
          <p:cNvSpPr/>
          <p:nvPr/>
        </p:nvSpPr>
        <p:spPr>
          <a:xfrm>
            <a:off x="5497836" y="2074672"/>
            <a:ext cx="3188964" cy="685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Often not needed in engineering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64C084-0F98-4DBE-9D39-9F512666C4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8986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983">
        <p:fade/>
      </p:transition>
    </mc:Choice>
    <mc:Fallback>
      <p:transition spd="med" advTm="429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Importance of Comparison/Interpretations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8046406" cy="387781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Convince your readers to see the data a certain way</a:t>
            </a:r>
          </a:p>
          <a:p>
            <a:pPr lvl="1"/>
            <a:r>
              <a:rPr lang="en-US" dirty="0"/>
              <a:t>Your explanation of the question is correct</a:t>
            </a:r>
          </a:p>
          <a:p>
            <a:pPr lvl="1"/>
            <a:r>
              <a:rPr lang="en-US" dirty="0"/>
              <a:t>Your solution to the problem is the best</a:t>
            </a:r>
          </a:p>
          <a:p>
            <a:endParaRPr lang="en-US" dirty="0"/>
          </a:p>
          <a:p>
            <a:r>
              <a:rPr lang="en-US" dirty="0"/>
              <a:t>Most variable part of paper</a:t>
            </a:r>
          </a:p>
          <a:p>
            <a:pPr lvl="1"/>
            <a:r>
              <a:rPr lang="en-US" dirty="0"/>
              <a:t>Hardest part of research to do</a:t>
            </a:r>
          </a:p>
          <a:p>
            <a:pPr lvl="1"/>
            <a:r>
              <a:rPr lang="en-US" dirty="0"/>
              <a:t>Hardest part of writing to teach</a:t>
            </a:r>
          </a:p>
          <a:p>
            <a:r>
              <a:rPr lang="en-US" dirty="0"/>
              <a:t>Most important part of paper</a:t>
            </a:r>
          </a:p>
          <a:p>
            <a:pPr lvl="1"/>
            <a:r>
              <a:rPr lang="en-US" dirty="0"/>
              <a:t>Determines contribution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21</a:t>
            </a:fld>
            <a:endParaRPr lang="en-US">
              <a:solidFill>
                <a:srgbClr val="895D1D"/>
              </a:solidFill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27E9DA9-15F1-4586-A082-E4FA0577BF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277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6863">
        <p:fade/>
      </p:transition>
    </mc:Choice>
    <mc:Fallback>
      <p:transition spd="med" advTm="468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6.7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24FBE5-B1F8-4203-A14B-5DA09345C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995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37">
        <p:circle/>
      </p:transition>
    </mc:Choice>
    <mc:Fallback>
      <p:transition spd="slow" advTm="253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183636" y="1199388"/>
            <a:ext cx="2503164" cy="647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Separate section or last 1-2 paragraphs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3A7563-7025-426A-A4ED-F97E893BF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863" y="2209800"/>
            <a:ext cx="7154273" cy="315321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618BA20-BEEF-4F70-9D66-987123F5854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041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1581">
        <p:fade/>
      </p:transition>
    </mc:Choice>
    <mc:Fallback>
      <p:transition spd="med" advTm="515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Comparison of </a:t>
            </a:r>
            <a:br>
              <a:rPr lang="en-US" dirty="0"/>
            </a:br>
            <a:r>
              <a:rPr lang="en-US" dirty="0"/>
              <a:t>IMRD and IPTC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6.8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24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09F5869-21F8-4992-8F9C-7C9B27761C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63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114">
        <p:circle/>
      </p:transition>
    </mc:Choice>
    <mc:Fallback>
      <p:transition spd="slow" advTm="411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A1A32-FFDA-43F6-A679-FD28640CE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IMRD vs. IPTC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55A90-9F93-49C6-A91C-F9AED01DAC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686800" cy="4693920"/>
          </a:xfrm>
        </p:spPr>
        <p:txBody>
          <a:bodyPr>
            <a:normAutofit/>
          </a:bodyPr>
          <a:lstStyle/>
          <a:p>
            <a:r>
              <a:rPr lang="en-US" dirty="0"/>
              <a:t>Location of Testing methods</a:t>
            </a:r>
          </a:p>
          <a:p>
            <a:pPr lvl="1"/>
            <a:r>
              <a:rPr lang="en-US" dirty="0"/>
              <a:t>In Methods (IMRD) vs. Testing (IPTC)</a:t>
            </a:r>
          </a:p>
          <a:p>
            <a:endParaRPr lang="en-US" dirty="0"/>
          </a:p>
          <a:p>
            <a:r>
              <a:rPr lang="en-US" dirty="0"/>
              <a:t>Components</a:t>
            </a:r>
          </a:p>
          <a:p>
            <a:pPr lvl="1"/>
            <a:r>
              <a:rPr lang="en-US" dirty="0"/>
              <a:t>Focus on Interpretations (IMRD) vs. Comparisons (IPTC)</a:t>
            </a:r>
          </a:p>
          <a:p>
            <a:pPr lvl="1"/>
            <a:endParaRPr lang="en-US" dirty="0"/>
          </a:p>
          <a:p>
            <a:r>
              <a:rPr lang="en-US" dirty="0"/>
              <a:t>Order</a:t>
            </a:r>
          </a:p>
          <a:p>
            <a:pPr lvl="1"/>
            <a:r>
              <a:rPr lang="en-US" dirty="0"/>
              <a:t>Linear (IMRD) vs. Cyclical (IPTC)</a:t>
            </a:r>
          </a:p>
          <a:p>
            <a:pPr lvl="1"/>
            <a:r>
              <a:rPr lang="en-US" dirty="0"/>
              <a:t>Several components in one paragraph (IPTC)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458B20-8985-4EB6-B91E-31797B2B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25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940D58-0BEB-49A1-BE71-3A14D6D1A3E3}"/>
              </a:ext>
            </a:extLst>
          </p:cNvPr>
          <p:cNvSpPr/>
          <p:nvPr/>
        </p:nvSpPr>
        <p:spPr>
          <a:xfrm>
            <a:off x="5562600" y="1066800"/>
            <a:ext cx="2743200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Generalizations: </a:t>
            </a:r>
            <a:br>
              <a:rPr lang="en-US" dirty="0"/>
            </a:br>
            <a:r>
              <a:rPr lang="en-US" dirty="0"/>
              <a:t>Considerable variation between articles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1C038E-4134-4849-8F61-D8FD460BA1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195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133">
        <p:fade/>
      </p:transition>
    </mc:Choice>
    <mc:Fallback>
      <p:transition spd="med" advTm="961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build="p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5121E2-5199-4244-BA6B-8DA95727FF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51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556">
        <p:circle/>
      </p:transition>
    </mc:Choice>
    <mc:Fallback>
      <p:transition spd="slow" advTm="255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2F812-FC6A-4585-8106-A8C37F212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29190-3A79-47A0-AB11-067AE7886F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are the last two divisions discussed together in this chapter?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purpose of each component found in the last two divisions?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science and engineering articles differ in the last two divisions?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48E72-121F-43FC-AD60-00DBADCE5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27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68D3817-52AF-4E67-9307-63B35C3916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8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99">
        <p:fade/>
      </p:transition>
    </mc:Choice>
    <mc:Fallback>
      <p:transition spd="med" advTm="57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6.1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>
            <a:normAutofit/>
          </a:bodyPr>
          <a:lstStyle/>
          <a:p>
            <a:r>
              <a:rPr lang="en-US" dirty="0"/>
              <a:t>1) Identify the components in each paragraph in the last two divisions of your first exemplar article and the component markers that help you identify them. Summarize this in a table.</a:t>
            </a:r>
          </a:p>
          <a:p>
            <a:r>
              <a:rPr lang="en-US" i="1" dirty="0"/>
              <a:t>Hint: Remember that there is frequently </a:t>
            </a:r>
            <a:r>
              <a:rPr lang="en-US" i="1" dirty="0">
                <a:solidFill>
                  <a:srgbClr val="FF0000"/>
                </a:solidFill>
              </a:rPr>
              <a:t>more than one component per paragraph </a:t>
            </a:r>
            <a:r>
              <a:rPr lang="en-US" i="1" dirty="0"/>
              <a:t>in these divisions. </a:t>
            </a:r>
            <a:endParaRPr lang="en-US" dirty="0"/>
          </a:p>
          <a:p>
            <a:r>
              <a:rPr lang="en-US" i="1" dirty="0"/>
              <a:t>Hint: As you start, </a:t>
            </a:r>
            <a:r>
              <a:rPr lang="en-US" i="1" dirty="0">
                <a:solidFill>
                  <a:srgbClr val="FF0000"/>
                </a:solidFill>
              </a:rPr>
              <a:t>look at the section and subsection titles</a:t>
            </a:r>
            <a:r>
              <a:rPr lang="en-US" i="1" dirty="0"/>
              <a:t>. Do they give you an idea what you will find in each section?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28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955CD8-F0FB-4246-AED7-C86045DFB7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08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512">
        <p:fade/>
      </p:transition>
    </mc:Choice>
    <mc:Fallback>
      <p:transition spd="med" advTm="305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 6.1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617720"/>
          </a:xfrm>
        </p:spPr>
        <p:txBody>
          <a:bodyPr>
            <a:normAutofit/>
          </a:bodyPr>
          <a:lstStyle/>
          <a:p>
            <a:r>
              <a:rPr lang="en-US" dirty="0"/>
              <a:t>2) Does the order of components generally follow the order listed? Do any of them repeat cyclically? Can you figure out a reason for the order?</a:t>
            </a:r>
          </a:p>
          <a:p>
            <a:r>
              <a:rPr lang="en-US" i="1" dirty="0"/>
              <a:t>Hint: </a:t>
            </a:r>
            <a:r>
              <a:rPr lang="en-US" i="1" dirty="0">
                <a:solidFill>
                  <a:srgbClr val="FF0000"/>
                </a:solidFill>
              </a:rPr>
              <a:t>The order may repeat cyclically</a:t>
            </a:r>
            <a:r>
              <a:rPr lang="en-US" i="1" dirty="0"/>
              <a:t>.</a:t>
            </a:r>
            <a:endParaRPr lang="en-US" dirty="0"/>
          </a:p>
          <a:p>
            <a:r>
              <a:rPr lang="en-US" dirty="0"/>
              <a:t>3) How close is the wording of the Conclusion to the research goal in the Introduction? How similar is the wording of the same idea in the Abstract? </a:t>
            </a:r>
          </a:p>
          <a:p>
            <a:r>
              <a:rPr lang="en-US" dirty="0"/>
              <a:t>4) Is there an introductory paragraph at the beginning of any section? If so, does it point back to the research goal or forward to the contents of that section?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29</a:t>
            </a:fld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9F0BA65-9BE7-430C-B59A-E08BED109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82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798">
        <p:fade/>
      </p:transition>
    </mc:Choice>
    <mc:Fallback>
      <p:transition spd="med" advTm="1379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Staking your Claim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6.1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3</a:t>
            </a:fld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5439350-5484-4B5B-B5E1-92CB23AE4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2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196">
        <p:circle/>
      </p:transition>
    </mc:Choice>
    <mc:Fallback>
      <p:transition spd="slow" advTm="719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Staking your claim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you discover something valuable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4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BF090FC-CCB1-4FEA-9E7B-A9AB04DC2292}"/>
              </a:ext>
            </a:extLst>
          </p:cNvPr>
          <p:cNvSpPr/>
          <p:nvPr/>
        </p:nvSpPr>
        <p:spPr>
          <a:xfrm>
            <a:off x="457200" y="2819400"/>
            <a:ext cx="5029200" cy="1828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 Black" panose="020B0A04020102020204" pitchFamily="34" charset="0"/>
              </a:rPr>
              <a:t>X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B961ECB-E696-4E1D-818E-361381E68AB7}"/>
              </a:ext>
            </a:extLst>
          </p:cNvPr>
          <p:cNvSpPr/>
          <p:nvPr/>
        </p:nvSpPr>
        <p:spPr>
          <a:xfrm>
            <a:off x="5410200" y="2743200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7BB9A9-97BE-4342-A133-E624156BD8BE}"/>
              </a:ext>
            </a:extLst>
          </p:cNvPr>
          <p:cNvSpPr/>
          <p:nvPr/>
        </p:nvSpPr>
        <p:spPr>
          <a:xfrm>
            <a:off x="5410200" y="4571999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0434D858-FA26-421C-8258-A117BA7E1480}"/>
              </a:ext>
            </a:extLst>
          </p:cNvPr>
          <p:cNvSpPr/>
          <p:nvPr/>
        </p:nvSpPr>
        <p:spPr>
          <a:xfrm>
            <a:off x="388352" y="2752723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AB254E6-42F3-4F56-ACA8-6EF41D454EDA}"/>
              </a:ext>
            </a:extLst>
          </p:cNvPr>
          <p:cNvSpPr/>
          <p:nvPr/>
        </p:nvSpPr>
        <p:spPr>
          <a:xfrm>
            <a:off x="390525" y="4571999"/>
            <a:ext cx="152400" cy="152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EDD23C-B6F4-49BC-90AE-FA867B3CB182}"/>
              </a:ext>
            </a:extLst>
          </p:cNvPr>
          <p:cNvGrpSpPr/>
          <p:nvPr/>
        </p:nvGrpSpPr>
        <p:grpSpPr>
          <a:xfrm>
            <a:off x="6286500" y="2819400"/>
            <a:ext cx="2057400" cy="3947272"/>
            <a:chOff x="6286500" y="2819400"/>
            <a:chExt cx="2057400" cy="3947272"/>
          </a:xfrm>
        </p:grpSpPr>
        <p:sp>
          <p:nvSpPr>
            <p:cNvPr id="16" name="Arrow: Down 15">
              <a:extLst>
                <a:ext uri="{FF2B5EF4-FFF2-40B4-BE49-F238E27FC236}">
                  <a16:creationId xmlns:a16="http://schemas.microsoft.com/office/drawing/2014/main" id="{CA37AEDB-D93F-4FE8-B154-B6BAC6F60AEF}"/>
                </a:ext>
              </a:extLst>
            </p:cNvPr>
            <p:cNvSpPr/>
            <p:nvPr/>
          </p:nvSpPr>
          <p:spPr>
            <a:xfrm>
              <a:off x="7010400" y="3809999"/>
              <a:ext cx="609600" cy="2956673"/>
            </a:xfrm>
            <a:prstGeom prst="downArrow">
              <a:avLst>
                <a:gd name="adj1" fmla="val 100000"/>
                <a:gd name="adj2" fmla="val 79688"/>
              </a:avLst>
            </a:prstGeom>
            <a:solidFill>
              <a:srgbClr val="96969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25D050-3588-4787-9A4C-A3B5A808D680}"/>
                </a:ext>
              </a:extLst>
            </p:cNvPr>
            <p:cNvSpPr/>
            <p:nvPr/>
          </p:nvSpPr>
          <p:spPr>
            <a:xfrm>
              <a:off x="6286500" y="2819400"/>
              <a:ext cx="2057400" cy="990600"/>
            </a:xfrm>
            <a:prstGeom prst="rect">
              <a:avLst/>
            </a:prstGeom>
            <a:solidFill>
              <a:srgbClr val="96969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Name</a:t>
              </a:r>
            </a:p>
            <a:p>
              <a:pPr algn="ctr"/>
              <a:r>
                <a:rPr lang="en-US" dirty="0"/>
                <a:t>Location, Time</a:t>
              </a:r>
            </a:p>
            <a:p>
              <a:pPr algn="ctr"/>
              <a:r>
                <a:rPr lang="en-US" dirty="0"/>
                <a:t>Claim number</a:t>
              </a:r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99A2629-8FE5-4F7C-A161-0D45EA4AD5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2135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709">
        <p:fade/>
      </p:transition>
    </mc:Choice>
    <mc:Fallback>
      <p:transition spd="med" advTm="317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Staking your claim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35480"/>
            <a:ext cx="8534400" cy="43891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When you discover something valuable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Prove no one else discovered it first 	(I)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Mark the boundaries of your claim 		(M/P)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Prove the value of what you discovered 	(R&amp;D/T&amp;C)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5</a:t>
            </a:fld>
            <a:endParaRPr lang="en-US">
              <a:solidFill>
                <a:srgbClr val="895D1D"/>
              </a:solidFill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E714066-6476-4AA2-913E-18DECF2268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40325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0833">
        <p:fade/>
      </p:transition>
    </mc:Choice>
    <mc:Fallback>
      <p:transition spd="med" advTm="308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contribution </a:t>
            </a:r>
            <a:br>
              <a:rPr lang="en-US" dirty="0"/>
            </a:br>
            <a:r>
              <a:rPr lang="en-US" dirty="0"/>
              <a:t>of your work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Sections 6.2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A7B36E-06FE-41BE-9835-B795A1F76728}" type="slidenum">
              <a:rPr lang="en-US" smtClean="0"/>
              <a:t>6</a:t>
            </a:fld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FE6CDEC-BF8C-4157-91D3-D2AF217C6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5404">
        <p:circle/>
      </p:transition>
    </mc:Choice>
    <mc:Fallback>
      <p:transition spd="slow" advTm="54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Claim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You have a good explanation for your data (IMRD)</a:t>
            </a:r>
          </a:p>
          <a:p>
            <a:pPr marL="0" indent="0">
              <a:buNone/>
            </a:pPr>
            <a:r>
              <a:rPr lang="en-US" dirty="0"/>
              <a:t>or</a:t>
            </a:r>
          </a:p>
          <a:p>
            <a:pPr marL="514350" lvl="0" indent="-514350">
              <a:buFont typeface="+mj-lt"/>
              <a:buAutoNum type="arabicPeriod" startAt="3"/>
            </a:pPr>
            <a:r>
              <a:rPr lang="en-US" dirty="0"/>
              <a:t>Your solution is better than existing solutions (IPTC)</a:t>
            </a:r>
          </a:p>
          <a:p>
            <a:pPr marL="514350" lvl="0" indent="-514350">
              <a:buFont typeface="+mj-lt"/>
              <a:buAutoNum type="arabicPeriod" startAt="3"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Two divisions, one claim</a:t>
            </a:r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IM</a:t>
            </a:r>
            <a:r>
              <a:rPr lang="en-US" dirty="0"/>
              <a:t>RD</a:t>
            </a:r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IP</a:t>
            </a:r>
            <a:r>
              <a:rPr lang="en-US" dirty="0"/>
              <a:t>TC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E299461-755F-421B-9C5C-AC1D2DAB07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011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261">
        <p:fade/>
      </p:transition>
    </mc:Choice>
    <mc:Fallback>
      <p:transition spd="med" advTm="162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Claim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IMRD: You have a good explanation for your data 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IPTC: Your solution is better than existing solutions</a:t>
            </a:r>
          </a:p>
          <a:p>
            <a:endParaRPr lang="en-US" dirty="0"/>
          </a:p>
          <a:p>
            <a:r>
              <a:rPr lang="en-US" dirty="0"/>
              <a:t>Argument split between R &amp; D – neither complete</a:t>
            </a:r>
          </a:p>
          <a:p>
            <a:pPr lvl="1"/>
            <a:r>
              <a:rPr lang="en-US" dirty="0"/>
              <a:t>Results = Data pattern</a:t>
            </a:r>
          </a:p>
          <a:p>
            <a:pPr lvl="1"/>
            <a:r>
              <a:rPr lang="en-US" dirty="0"/>
              <a:t>Discussion = Interpretations</a:t>
            </a:r>
          </a:p>
          <a:p>
            <a:pPr lvl="1"/>
            <a:endParaRPr lang="en-US" dirty="0"/>
          </a:p>
          <a:p>
            <a:r>
              <a:rPr lang="en-US" dirty="0"/>
              <a:t>Brief restatement at end of Discussion (1-2 paragraph)</a:t>
            </a:r>
          </a:p>
          <a:p>
            <a:pPr lvl="1"/>
            <a:r>
              <a:rPr lang="en-US" dirty="0"/>
              <a:t>Summary, conclusion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8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57800" y="3810000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Evidence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5257800" y="4283364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Reasoning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A0C6ADF-0C26-447C-A935-DC3491DF10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1186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7962">
        <p:fade/>
      </p:transition>
    </mc:Choice>
    <mc:Fallback>
      <p:transition spd="med" advTm="379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Implicit Claim 3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IMRD: You have a good explanation for your data </a:t>
            </a:r>
          </a:p>
          <a:p>
            <a:r>
              <a:rPr lang="en-US" dirty="0"/>
              <a:t>IPTC: Your solution is better than existing solutions</a:t>
            </a:r>
          </a:p>
          <a:p>
            <a:endParaRPr lang="en-US" dirty="0"/>
          </a:p>
          <a:p>
            <a:r>
              <a:rPr lang="en-US" dirty="0"/>
              <a:t>Argument complete in Testing – one or more sections</a:t>
            </a:r>
          </a:p>
          <a:p>
            <a:pPr lvl="1"/>
            <a:r>
              <a:rPr lang="en-US" dirty="0"/>
              <a:t>Data patterns</a:t>
            </a:r>
          </a:p>
          <a:p>
            <a:pPr lvl="1"/>
            <a:r>
              <a:rPr lang="en-US" dirty="0"/>
              <a:t>Comparisons</a:t>
            </a:r>
          </a:p>
          <a:p>
            <a:endParaRPr lang="en-US" dirty="0"/>
          </a:p>
          <a:p>
            <a:r>
              <a:rPr lang="en-US" dirty="0"/>
              <a:t>Conclusion is a brief restatement (1-2 paragraph)</a:t>
            </a:r>
          </a:p>
          <a:p>
            <a:pPr lvl="1"/>
            <a:r>
              <a:rPr lang="en-US" dirty="0"/>
              <a:t>Advantage, contribution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DD0FD-55B0-48C4-8AF2-8A69533EDFC3}" type="slidenum">
              <a:rPr lang="en-US" smtClean="0">
                <a:solidFill>
                  <a:srgbClr val="895D1D"/>
                </a:solidFill>
              </a:rPr>
              <a:pPr/>
              <a:t>9</a:t>
            </a:fld>
            <a:endParaRPr lang="en-US">
              <a:solidFill>
                <a:srgbClr val="895D1D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581400" y="3810000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Evidence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3581400" y="4283364"/>
            <a:ext cx="1828800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Reasoning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D7231AA-630F-466C-B67B-AC93F32FF6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8395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1348">
        <p:fade/>
      </p:transition>
    </mc:Choice>
    <mc:Fallback>
      <p:transition spd="med" advTm="313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4.5|5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6.2|2.5|3.3|6.8|12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23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|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5.6|19.3|4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1.5|6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2.9|4.3|5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9.6|1.4|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|4.5|5|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8|12|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8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1559</TotalTime>
  <Words>670</Words>
  <Application>Microsoft Office PowerPoint</Application>
  <PresentationFormat>On-screen Show (4:3)</PresentationFormat>
  <Paragraphs>174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 Black</vt:lpstr>
      <vt:lpstr>Calibri</vt:lpstr>
      <vt:lpstr>Constantia</vt:lpstr>
      <vt:lpstr>Lucida Sans Unicode</vt:lpstr>
      <vt:lpstr>Wingdings 2</vt:lpstr>
      <vt:lpstr>Flow</vt:lpstr>
      <vt:lpstr>Chapter 6  Verifying your Contribution</vt:lpstr>
      <vt:lpstr>Goals</vt:lpstr>
      <vt:lpstr>Staking your Claim</vt:lpstr>
      <vt:lpstr>Staking your claim</vt:lpstr>
      <vt:lpstr>Staking your claim</vt:lpstr>
      <vt:lpstr>The contribution  of your work</vt:lpstr>
      <vt:lpstr>Implicit Claim</vt:lpstr>
      <vt:lpstr>Implicit Claim 3</vt:lpstr>
      <vt:lpstr>Implicit Claim 3</vt:lpstr>
      <vt:lpstr>Common Components IMRD</vt:lpstr>
      <vt:lpstr>Common Components IPTC</vt:lpstr>
      <vt:lpstr>Testing methods</vt:lpstr>
      <vt:lpstr>Testing methods</vt:lpstr>
      <vt:lpstr>Data Patterns</vt:lpstr>
      <vt:lpstr>Data Patterns</vt:lpstr>
      <vt:lpstr>Data Patterns</vt:lpstr>
      <vt:lpstr>Comparisions</vt:lpstr>
      <vt:lpstr>Comparisons</vt:lpstr>
      <vt:lpstr>Interpretations</vt:lpstr>
      <vt:lpstr>Interpretations</vt:lpstr>
      <vt:lpstr>Importance of Comparison/Interpretations</vt:lpstr>
      <vt:lpstr>Conclusion</vt:lpstr>
      <vt:lpstr>Conclusion</vt:lpstr>
      <vt:lpstr>Comparison of  IMRD and IPTC</vt:lpstr>
      <vt:lpstr>IMRD vs. IPTC</vt:lpstr>
      <vt:lpstr>Evaluate your understanding</vt:lpstr>
      <vt:lpstr>Evaluate your understanding</vt:lpstr>
      <vt:lpstr>Exercise 6.1</vt:lpstr>
      <vt:lpstr>Exercise 6.1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Template</dc:title>
  <dc:creator>Gerry</dc:creator>
  <cp:lastModifiedBy>Gerry Rau</cp:lastModifiedBy>
  <cp:revision>92</cp:revision>
  <dcterms:created xsi:type="dcterms:W3CDTF">2017-08-31T03:09:03Z</dcterms:created>
  <dcterms:modified xsi:type="dcterms:W3CDTF">2019-03-15T08:14:53Z</dcterms:modified>
</cp:coreProperties>
</file>