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301" r:id="rId2"/>
    <p:sldId id="314" r:id="rId3"/>
    <p:sldId id="286" r:id="rId4"/>
    <p:sldId id="287" r:id="rId5"/>
    <p:sldId id="318" r:id="rId6"/>
    <p:sldId id="289" r:id="rId7"/>
    <p:sldId id="291" r:id="rId8"/>
    <p:sldId id="292" r:id="rId9"/>
    <p:sldId id="302" r:id="rId10"/>
    <p:sldId id="293" r:id="rId11"/>
    <p:sldId id="323" r:id="rId12"/>
    <p:sldId id="312" r:id="rId13"/>
    <p:sldId id="304" r:id="rId14"/>
    <p:sldId id="319" r:id="rId15"/>
    <p:sldId id="320" r:id="rId16"/>
    <p:sldId id="321" r:id="rId17"/>
    <p:sldId id="305" r:id="rId18"/>
    <p:sldId id="306" r:id="rId19"/>
    <p:sldId id="307" r:id="rId20"/>
    <p:sldId id="308" r:id="rId21"/>
    <p:sldId id="317" r:id="rId22"/>
    <p:sldId id="322" r:id="rId23"/>
    <p:sldId id="325" r:id="rId24"/>
    <p:sldId id="311" r:id="rId25"/>
    <p:sldId id="315" r:id="rId26"/>
    <p:sldId id="316" r:id="rId27"/>
    <p:sldId id="324" r:id="rId28"/>
    <p:sldId id="31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554B0-2F7D-4EB3-B829-8BD693D0A686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814D8-0813-49DF-894E-0E705153C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42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Activity:</a:t>
            </a:r>
            <a:r>
              <a:rPr lang="en-US" baseline="0" dirty="0"/>
              <a:t> Puzzles in different groups. 2 identical pieces. Some with wrong puzzle.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5EBD1-6B71-412F-B0BF-4449761C4A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24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56C49-C0D3-43BB-8AED-CC8D44B4B9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05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C3F-618B-4E6D-9751-B27234555C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13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6AE9-BB76-4870-92A0-E8D049CE2D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4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E938C-F102-460E-92B1-9AB988275E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56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1839-38E3-40E1-A8F4-F735A1E7AE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316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4112-6237-4D2C-89E8-048413F475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08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9C5E-2B36-43E0-9969-D4AC8BB22A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15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F45D-07C0-4FD0-ACBB-755A67A286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4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D675-63F9-4C4A-8655-4F52AED1AF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3102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2F944-0839-42E6-8FCE-4D319044B9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4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2EB15-FF89-4274-8772-4FC603D68B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29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37AB822-A2EC-4C1E-9114-DF2D860D1B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42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29.tmp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30.tmp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31.tmp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32.tmp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4.sv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26.svg"/><Relationship Id="rId3" Type="http://schemas.openxmlformats.org/officeDocument/2006/relationships/audio" Target="../media/media5.m4a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microsoft.com/office/2007/relationships/media" Target="../media/media5.m4a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29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29.tmp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118ED3-4C86-4D93-BAF8-7EADD8B593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Chapter 5</a:t>
            </a:r>
            <a:br>
              <a:rPr lang="en-US" dirty="0"/>
            </a:br>
            <a:r>
              <a:rPr lang="en-US" sz="4000" dirty="0"/>
              <a:t>Continuity and novelty of your research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865E3FC-C235-4AE8-A040-5C2C89DD6C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852A0-03A9-45B8-92DB-A625E93C9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F36A7A-EAC1-43B4-8042-9C375AD14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55887"/>
      </p:ext>
    </p:extLst>
  </p:cSld>
  <p:clrMapOvr>
    <a:masterClrMapping/>
  </p:clrMapOvr>
  <p:transition advTm="137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Support for claim: IMRD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Describe your work in context of former work</a:t>
            </a:r>
          </a:p>
          <a:p>
            <a:pPr marL="569913" lvl="1" indent="-457200">
              <a:buFont typeface="+mj-lt"/>
              <a:buAutoNum type="arabicPeriod"/>
            </a:pPr>
            <a:r>
              <a:rPr lang="en-US" altLang="zh-TW" dirty="0"/>
              <a:t>Continuity – connection to former work</a:t>
            </a:r>
          </a:p>
          <a:p>
            <a:pPr marL="569913" lvl="1" indent="-457200">
              <a:buFont typeface="+mj-lt"/>
              <a:buAutoNum type="arabicPeriod"/>
            </a:pPr>
            <a:r>
              <a:rPr lang="en-US" altLang="zh-TW" dirty="0"/>
              <a:t>Novelty – difference from former work</a:t>
            </a:r>
          </a:p>
          <a:p>
            <a:pPr marL="569913" lvl="1" indent="-457200">
              <a:buFont typeface="+mj-lt"/>
              <a:buAutoNum type="arabicPeriod"/>
            </a:pPr>
            <a:endParaRPr lang="en-US" altLang="zh-TW" dirty="0"/>
          </a:p>
          <a:p>
            <a:pPr marL="112713" lvl="1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Main claim of second Division</a:t>
            </a:r>
            <a:endParaRPr lang="en-US" dirty="0">
              <a:solidFill>
                <a:prstClr val="black"/>
              </a:solidFill>
            </a:endParaRPr>
          </a:p>
          <a:p>
            <a:pPr marL="569913" lvl="1" indent="-457200">
              <a:buClr>
                <a:srgbClr val="629DD1"/>
              </a:buClr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Your data are valid and reliable (IMRD)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CED84-A3AB-4456-814C-81C20A65E0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6FAAA0-3C9E-4080-B535-B45F5EAFA94F}"/>
              </a:ext>
            </a:extLst>
          </p:cNvPr>
          <p:cNvSpPr/>
          <p:nvPr/>
        </p:nvSpPr>
        <p:spPr>
          <a:xfrm>
            <a:off x="7028130" y="1935480"/>
            <a:ext cx="1978182" cy="1681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Research Details, Testing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Methods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Follow methods of past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research, with modification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1CD06B-F4D2-4121-8B82-E9518F9DFF2E}"/>
              </a:ext>
            </a:extLst>
          </p:cNvPr>
          <p:cNvSpPr/>
          <p:nvPr/>
        </p:nvSpPr>
        <p:spPr>
          <a:xfrm>
            <a:off x="7028130" y="3818524"/>
            <a:ext cx="1978182" cy="1681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Research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Details, Testing Methods: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solidFill>
                <a:prstClr val="white"/>
              </a:solidFill>
              <a:latin typeface="Constanti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Emphasize attention to detail in present work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3D59C8-F961-4866-BF64-090BB75E33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515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387">
        <p:fade/>
      </p:transition>
    </mc:Choice>
    <mc:Fallback xmlns="">
      <p:transition spd="med" advTm="50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uiExpand="1" build="p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55856AA-26BF-4079-906D-176B3E334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54699"/>
            <a:ext cx="8114546" cy="376391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DE1EFF-A5FA-4FD7-AFF3-0BC98FBF0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9A9C9-0AB5-4152-8648-16BA5D434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FCEE786C-E08A-45EF-A921-D0419F19EDFD}"/>
              </a:ext>
            </a:extLst>
          </p:cNvPr>
          <p:cNvSpPr/>
          <p:nvPr/>
        </p:nvSpPr>
        <p:spPr>
          <a:xfrm>
            <a:off x="2570096" y="4036335"/>
            <a:ext cx="1681231" cy="526850"/>
          </a:xfrm>
          <a:prstGeom prst="frame">
            <a:avLst>
              <a:gd name="adj1" fmla="val 23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F38222CD-4254-415D-AE3A-98302919067A}"/>
              </a:ext>
            </a:extLst>
          </p:cNvPr>
          <p:cNvSpPr/>
          <p:nvPr/>
        </p:nvSpPr>
        <p:spPr>
          <a:xfrm>
            <a:off x="6778028" y="3762015"/>
            <a:ext cx="1680172" cy="526850"/>
          </a:xfrm>
          <a:prstGeom prst="frame">
            <a:avLst>
              <a:gd name="adj1" fmla="val 23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B310B2-4D42-4688-9B85-C5B6020A207F}"/>
              </a:ext>
            </a:extLst>
          </p:cNvPr>
          <p:cNvSpPr/>
          <p:nvPr/>
        </p:nvSpPr>
        <p:spPr>
          <a:xfrm>
            <a:off x="6593564" y="819563"/>
            <a:ext cx="1978182" cy="55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Framework: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Past Research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DDF8B9-9AFC-4783-894C-825A8E88CB11}"/>
              </a:ext>
            </a:extLst>
          </p:cNvPr>
          <p:cNvSpPr/>
          <p:nvPr/>
        </p:nvSpPr>
        <p:spPr>
          <a:xfrm>
            <a:off x="6593564" y="1459428"/>
            <a:ext cx="1978182" cy="55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Research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Details: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Present Research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12C094-61B6-489F-B2E4-E99F15D330D6}"/>
              </a:ext>
            </a:extLst>
          </p:cNvPr>
          <p:cNvSpPr/>
          <p:nvPr/>
        </p:nvSpPr>
        <p:spPr>
          <a:xfrm>
            <a:off x="1327443" y="3684042"/>
            <a:ext cx="1123781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Past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A8D56B-BE85-4738-B22B-96DCAD73B2E7}"/>
              </a:ext>
            </a:extLst>
          </p:cNvPr>
          <p:cNvSpPr/>
          <p:nvPr/>
        </p:nvSpPr>
        <p:spPr>
          <a:xfrm>
            <a:off x="1327443" y="4288865"/>
            <a:ext cx="1123781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Present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A14B0C-3A2B-4DD7-9FF2-72856A020C14}"/>
              </a:ext>
            </a:extLst>
          </p:cNvPr>
          <p:cNvSpPr/>
          <p:nvPr/>
        </p:nvSpPr>
        <p:spPr>
          <a:xfrm>
            <a:off x="5540701" y="3484011"/>
            <a:ext cx="1123781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Past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2A2786-0C83-4FB0-AABB-4061B4D8CD96}"/>
              </a:ext>
            </a:extLst>
          </p:cNvPr>
          <p:cNvSpPr/>
          <p:nvPr/>
        </p:nvSpPr>
        <p:spPr>
          <a:xfrm>
            <a:off x="5540701" y="4014545"/>
            <a:ext cx="1123781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Present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0460CB-4631-4F2B-811F-57C5C3770E7E}"/>
              </a:ext>
            </a:extLst>
          </p:cNvPr>
          <p:cNvSpPr/>
          <p:nvPr/>
        </p:nvSpPr>
        <p:spPr>
          <a:xfrm>
            <a:off x="8458200" y="3762015"/>
            <a:ext cx="651868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Past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4F73FE-CF64-47A8-BBE2-6161F7AC0E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8178331"/>
      </p:ext>
    </p:extLst>
  </p:cSld>
  <p:clrMapOvr>
    <a:masterClrMapping/>
  </p:clrMapOvr>
  <p:transition advTm="268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Support for claim: IPTC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Describe your work in context of former work</a:t>
            </a:r>
          </a:p>
          <a:p>
            <a:pPr marL="569913" lvl="1" indent="-457200">
              <a:buFont typeface="+mj-lt"/>
              <a:buAutoNum type="arabicPeriod"/>
            </a:pPr>
            <a:r>
              <a:rPr lang="en-US" altLang="zh-TW" dirty="0"/>
              <a:t>Continuity – connection to former work</a:t>
            </a:r>
          </a:p>
          <a:p>
            <a:pPr marL="569913" lvl="1" indent="-457200">
              <a:buFont typeface="+mj-lt"/>
              <a:buAutoNum type="arabicPeriod"/>
            </a:pPr>
            <a:r>
              <a:rPr lang="en-US" altLang="zh-TW" dirty="0"/>
              <a:t>Novelty – difference from former work</a:t>
            </a:r>
          </a:p>
          <a:p>
            <a:pPr marL="112713" lvl="1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Main claim of second Division</a:t>
            </a:r>
          </a:p>
          <a:p>
            <a:pPr marL="569913" lvl="1" indent="-457200">
              <a:buClr>
                <a:srgbClr val="629DD1"/>
              </a:buClr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Your solution will work (IPTC)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CED84-A3AB-4456-814C-81C20A65E0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6FAAA0-3C9E-4080-B535-B45F5EAFA94F}"/>
              </a:ext>
            </a:extLst>
          </p:cNvPr>
          <p:cNvSpPr/>
          <p:nvPr/>
        </p:nvSpPr>
        <p:spPr>
          <a:xfrm>
            <a:off x="7028130" y="1709998"/>
            <a:ext cx="1978182" cy="1151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Framework:</a:t>
            </a:r>
            <a:endParaRPr lang="en-US" dirty="0">
              <a:solidFill>
                <a:prstClr val="white"/>
              </a:solidFill>
              <a:latin typeface="Constanti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Builds on past research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AF1270-8A89-4CDE-8D2C-D3FA613319C2}"/>
              </a:ext>
            </a:extLst>
          </p:cNvPr>
          <p:cNvSpPr/>
          <p:nvPr/>
        </p:nvSpPr>
        <p:spPr>
          <a:xfrm>
            <a:off x="7028130" y="2942089"/>
            <a:ext cx="1978182" cy="1151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Research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Details: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>
              <a:solidFill>
                <a:prstClr val="white"/>
              </a:solidFill>
              <a:latin typeface="Constanti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Present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research adds something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1CD06B-F4D2-4121-8B82-E9518F9DFF2E}"/>
              </a:ext>
            </a:extLst>
          </p:cNvPr>
          <p:cNvSpPr/>
          <p:nvPr/>
        </p:nvSpPr>
        <p:spPr>
          <a:xfrm>
            <a:off x="7028130" y="4193411"/>
            <a:ext cx="1978182" cy="1151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Research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Details: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solidFill>
                <a:prstClr val="white"/>
              </a:solidFill>
              <a:latin typeface="Constanti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Present research achieves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goal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C8583F-876F-4488-A9B7-79C2B9DE87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56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760">
        <p:fade/>
      </p:transition>
    </mc:Choice>
    <mc:Fallback xmlns="">
      <p:transition spd="med" advTm="307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uiExpand="1" build="p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5.3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618D13-41B5-4037-9F27-FA5FD3CC0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0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997">
        <p:circle/>
      </p:transition>
    </mc:Choice>
    <mc:Fallback xmlns="">
      <p:transition spd="slow" advTm="499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413AB-58ED-483B-9A69-F6BD2475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B034EA-BCA6-420A-8D09-F64F1A45C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57972"/>
            <a:ext cx="8229600" cy="432553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A102D-F8F2-4777-974F-54AC13AD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C3F438-F1BA-458C-B9D8-A5E9FAB85295}"/>
              </a:ext>
            </a:extLst>
          </p:cNvPr>
          <p:cNvCxnSpPr>
            <a:cxnSpLocks/>
          </p:cNvCxnSpPr>
          <p:nvPr/>
        </p:nvCxnSpPr>
        <p:spPr>
          <a:xfrm>
            <a:off x="2093976" y="3035901"/>
            <a:ext cx="50840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2A1516-EE13-41DA-A5D4-7AA5670C401B}"/>
              </a:ext>
            </a:extLst>
          </p:cNvPr>
          <p:cNvCxnSpPr>
            <a:cxnSpLocks/>
          </p:cNvCxnSpPr>
          <p:nvPr/>
        </p:nvCxnSpPr>
        <p:spPr>
          <a:xfrm>
            <a:off x="4348470" y="3799287"/>
            <a:ext cx="311303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125799-1080-4818-9A52-8B04765CAD68}"/>
              </a:ext>
            </a:extLst>
          </p:cNvPr>
          <p:cNvCxnSpPr>
            <a:cxnSpLocks/>
          </p:cNvCxnSpPr>
          <p:nvPr/>
        </p:nvCxnSpPr>
        <p:spPr>
          <a:xfrm>
            <a:off x="3503691" y="4523926"/>
            <a:ext cx="457960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E24222-95D8-4336-8F17-24685BA3E74F}"/>
              </a:ext>
            </a:extLst>
          </p:cNvPr>
          <p:cNvCxnSpPr>
            <a:cxnSpLocks/>
          </p:cNvCxnSpPr>
          <p:nvPr/>
        </p:nvCxnSpPr>
        <p:spPr>
          <a:xfrm>
            <a:off x="2093976" y="5288974"/>
            <a:ext cx="213969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F150B81-94D0-4957-A15D-B8948AC0837A}"/>
              </a:ext>
            </a:extLst>
          </p:cNvPr>
          <p:cNvSpPr/>
          <p:nvPr/>
        </p:nvSpPr>
        <p:spPr>
          <a:xfrm>
            <a:off x="1516455" y="6226283"/>
            <a:ext cx="6111089" cy="5341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4c overlaps with both 4a and 4b, emphasis on theory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946C69-F3DD-4514-8566-FEABAD0460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662003"/>
      </p:ext>
    </p:extLst>
  </p:cSld>
  <p:clrMapOvr>
    <a:masterClrMapping/>
  </p:clrMapOvr>
  <p:transition advTm="679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E671-E6A2-453E-889C-0DA50DBC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of each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2A4BD-4FAD-4661-BC4A-864D18EB4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686800" cy="4389120"/>
          </a:xfrm>
        </p:spPr>
        <p:txBody>
          <a:bodyPr/>
          <a:lstStyle/>
          <a:p>
            <a:r>
              <a:rPr lang="en-US" dirty="0"/>
              <a:t>Need: gaps or limitations of previous work</a:t>
            </a:r>
          </a:p>
          <a:p>
            <a:endParaRPr lang="en-US" dirty="0"/>
          </a:p>
          <a:p>
            <a:r>
              <a:rPr lang="en-US" dirty="0"/>
              <a:t>Framework: advantages of one previous approach</a:t>
            </a:r>
          </a:p>
          <a:p>
            <a:endParaRPr lang="en-US" dirty="0"/>
          </a:p>
          <a:p>
            <a:r>
              <a:rPr lang="en-US" dirty="0"/>
              <a:t>Research details: distinctive features of present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A43D4-0DC7-450D-9089-EB845E360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28C02E8-9011-4149-BC0C-E550C7B71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57943"/>
      </p:ext>
    </p:extLst>
  </p:cSld>
  <p:clrMapOvr>
    <a:masterClrMapping/>
  </p:clrMapOvr>
  <p:transition advTm="289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FBC7F-64E0-48ED-92C7-1B5105DE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Distinguishing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0F4B6-C0A9-40AA-8650-942FDD471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Is this describing </a:t>
            </a:r>
            <a:r>
              <a:rPr lang="en-US" u="sng" dirty="0"/>
              <a:t>limitations</a:t>
            </a:r>
            <a:r>
              <a:rPr lang="en-US" dirty="0"/>
              <a:t> of previous research (2) or </a:t>
            </a:r>
            <a:r>
              <a:rPr lang="en-US" u="sng" dirty="0"/>
              <a:t>advantages</a:t>
            </a:r>
            <a:r>
              <a:rPr lang="en-US" dirty="0"/>
              <a:t> the current work builds on (4)?</a:t>
            </a:r>
          </a:p>
          <a:p>
            <a:pPr lvl="0"/>
            <a:endParaRPr lang="en-US" dirty="0"/>
          </a:p>
          <a:p>
            <a:r>
              <a:rPr lang="en-US" dirty="0"/>
              <a:t>Is this </a:t>
            </a:r>
            <a:r>
              <a:rPr lang="en-US" u="sng" dirty="0"/>
              <a:t>background</a:t>
            </a:r>
            <a:r>
              <a:rPr lang="en-US" dirty="0"/>
              <a:t> necessary to understand the current research (4) or the </a:t>
            </a:r>
            <a:r>
              <a:rPr lang="en-US" u="sng" dirty="0"/>
              <a:t>current research </a:t>
            </a:r>
            <a:r>
              <a:rPr lang="en-US" dirty="0"/>
              <a:t>itself (5)?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75893-6CF9-4039-8F6F-F145A6315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96AED5F-9ED0-4DD2-8E1A-3C8CAD13F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07156"/>
      </p:ext>
    </p:extLst>
  </p:cSld>
  <p:clrMapOvr>
    <a:masterClrMapping/>
  </p:clrMapOvr>
  <p:transition advTm="509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Research Details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5.4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3B48CE-5FD6-4EEE-9B74-1216B37B4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15">
        <p:circle/>
      </p:transition>
    </mc:Choice>
    <mc:Fallback xmlns="">
      <p:transition spd="slow" advTm="361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442FCBC-007D-46FF-8CF0-6F503D640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8" y="1976068"/>
            <a:ext cx="8008767" cy="425130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5C27DF-6E72-41D3-9BD2-F156DD1F5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EAC77-B283-443D-B3FA-FA5E18DD0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1DBACD-8AA3-4BE3-9E33-A821C7C2F21A}"/>
              </a:ext>
            </a:extLst>
          </p:cNvPr>
          <p:cNvSpPr/>
          <p:nvPr/>
        </p:nvSpPr>
        <p:spPr>
          <a:xfrm>
            <a:off x="0" y="2685221"/>
            <a:ext cx="1421394" cy="1252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a, b = mostly </a:t>
            </a:r>
            <a:r>
              <a:rPr lang="en-US" dirty="0">
                <a:solidFill>
                  <a:prstClr val="white"/>
                </a:solidFill>
              </a:rPr>
              <a:t>other’s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ideas</a:t>
            </a:r>
          </a:p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IMRD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, IPTC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F05507-4E8C-4395-BDE1-D1E88689351F}"/>
              </a:ext>
            </a:extLst>
          </p:cNvPr>
          <p:cNvSpPr/>
          <p:nvPr/>
        </p:nvSpPr>
        <p:spPr>
          <a:xfrm>
            <a:off x="0" y="4053023"/>
            <a:ext cx="1421394" cy="1252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c, d = mostly our ideas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IPTC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3052CF-A4A4-4469-80BB-1B2D9B6641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3109891"/>
      </p:ext>
    </p:extLst>
  </p:cSld>
  <p:clrMapOvr>
    <a:masterClrMapping/>
  </p:clrMapOvr>
  <p:transition advTm="508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Testing Methods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5.5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C09F7D-4CBE-4080-A9B6-4A3872845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532">
        <p:circle/>
      </p:transition>
    </mc:Choice>
    <mc:Fallback xmlns="">
      <p:transition spd="slow" advTm="155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724E-85B2-4434-91C6-7F844D4A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76F4-659F-4B1A-AF02-AAC5D3C7C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is the purpose of the second division similar yet different in IMRD and IPTC?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the components present in the second division differ in IMRD and IPTC?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are organizational features like summaries and topic sentences more important in the second division of IPTC than IMRD?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BA710-C1E1-4120-80AB-AEFDAB957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984F76-D194-4948-8B94-A128B830CE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8020100"/>
      </p:ext>
    </p:extLst>
  </p:cSld>
  <p:clrMapOvr>
    <a:masterClrMapping/>
  </p:clrMapOvr>
  <p:transition advTm="263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9D998FF-B81E-4A63-B1CD-4B1B4E492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6979"/>
            <a:ext cx="8229599" cy="448580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5C27DF-6E72-41D3-9BD2-F156DD1F5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EAC77-B283-443D-B3FA-FA5E18DD0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C04D29-1672-4C83-8D7B-1E28467853C0}"/>
              </a:ext>
            </a:extLst>
          </p:cNvPr>
          <p:cNvCxnSpPr>
            <a:cxnSpLocks/>
          </p:cNvCxnSpPr>
          <p:nvPr/>
        </p:nvCxnSpPr>
        <p:spPr>
          <a:xfrm>
            <a:off x="4160520" y="3753567"/>
            <a:ext cx="161848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17320-CC51-46EC-9744-FF200DA49FA8}"/>
              </a:ext>
            </a:extLst>
          </p:cNvPr>
          <p:cNvCxnSpPr>
            <a:cxnSpLocks/>
          </p:cNvCxnSpPr>
          <p:nvPr/>
        </p:nvCxnSpPr>
        <p:spPr>
          <a:xfrm>
            <a:off x="4325112" y="4512519"/>
            <a:ext cx="276148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1F0E2EB-7DBE-4242-AB6F-1C8EEE90EC72}"/>
              </a:ext>
            </a:extLst>
          </p:cNvPr>
          <p:cNvSpPr/>
          <p:nvPr/>
        </p:nvSpPr>
        <p:spPr>
          <a:xfrm>
            <a:off x="3831336" y="4782314"/>
            <a:ext cx="1755648" cy="262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With a, b, or 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A8139A-BFF7-44B2-8D07-50911AAD7F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0857523"/>
      </p:ext>
    </p:extLst>
  </p:cSld>
  <p:clrMapOvr>
    <a:masterClrMapping/>
  </p:clrMapOvr>
  <p:transition advTm="523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Comparison of </a:t>
            </a:r>
            <a:br>
              <a:rPr lang="en-US" dirty="0"/>
            </a:br>
            <a:r>
              <a:rPr lang="en-US" dirty="0"/>
              <a:t>IMRD and IPTC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5.6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4F2720-45C3-42BA-BFF0-04FD651CC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4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780">
        <p:circle/>
      </p:transition>
    </mc:Choice>
    <mc:Fallback xmlns="">
      <p:transition spd="slow" advTm="47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542F3-D0C3-4158-8A31-F201AE923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IMRD vs. IPTC: </a:t>
            </a:r>
            <a:br>
              <a:rPr lang="en-US" dirty="0"/>
            </a:br>
            <a:r>
              <a:rPr lang="en-US" dirty="0"/>
              <a:t>Framework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ED40-7A8A-4356-9D43-367036D61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IMRD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855909-6EAF-47BE-AC1F-F7803117019C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IPTC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3D537-999C-4CCB-A944-25695CCF8FBB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What past work is cited</a:t>
            </a:r>
          </a:p>
          <a:p>
            <a:pPr lvl="1"/>
            <a:r>
              <a:rPr lang="en-US" dirty="0"/>
              <a:t>Attitude toward past work</a:t>
            </a:r>
          </a:p>
          <a:p>
            <a:r>
              <a:rPr lang="en-US" dirty="0"/>
              <a:t>Method</a:t>
            </a:r>
          </a:p>
          <a:p>
            <a:pPr lvl="1"/>
            <a:r>
              <a:rPr lang="en-US" dirty="0"/>
              <a:t>Methods used</a:t>
            </a:r>
          </a:p>
          <a:p>
            <a:pPr lvl="1"/>
            <a:r>
              <a:rPr lang="en-US" dirty="0"/>
              <a:t>Justification of choice</a:t>
            </a:r>
          </a:p>
          <a:p>
            <a:pPr lvl="1"/>
            <a:endParaRPr lang="en-US" dirty="0"/>
          </a:p>
          <a:p>
            <a:r>
              <a:rPr lang="en-US" dirty="0"/>
              <a:t>Background information</a:t>
            </a:r>
          </a:p>
          <a:p>
            <a:pPr lvl="1"/>
            <a:r>
              <a:rPr lang="en-US" dirty="0"/>
              <a:t>With or without citations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E04E6C-0642-4C90-9E65-0D37AA37DCD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Last past work cited</a:t>
            </a:r>
          </a:p>
          <a:p>
            <a:pPr lvl="1"/>
            <a:r>
              <a:rPr lang="en-US" dirty="0"/>
              <a:t>Least limitations</a:t>
            </a:r>
          </a:p>
          <a:p>
            <a:r>
              <a:rPr lang="en-US" dirty="0"/>
              <a:t>Process</a:t>
            </a:r>
          </a:p>
          <a:p>
            <a:pPr lvl="1"/>
            <a:r>
              <a:rPr lang="en-US" dirty="0"/>
              <a:t>Foundation of present work</a:t>
            </a:r>
          </a:p>
          <a:p>
            <a:pPr lvl="1"/>
            <a:r>
              <a:rPr lang="en-US" dirty="0"/>
              <a:t>Advantages</a:t>
            </a:r>
          </a:p>
          <a:p>
            <a:pPr lvl="1"/>
            <a:endParaRPr lang="en-US" dirty="0"/>
          </a:p>
          <a:p>
            <a:r>
              <a:rPr lang="en-US" dirty="0"/>
              <a:t>Background information</a:t>
            </a:r>
          </a:p>
          <a:p>
            <a:pPr lvl="1"/>
            <a:r>
              <a:rPr lang="en-US" dirty="0"/>
              <a:t>With or without citations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3558A-FA95-4246-B319-64D376CA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5F93F60-C424-4D7F-86A4-A90AE82190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0786612"/>
      </p:ext>
    </p:extLst>
  </p:cSld>
  <p:clrMapOvr>
    <a:masterClrMapping/>
  </p:clrMapOvr>
  <p:transition advTm="861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542F3-D0C3-4158-8A31-F201AE923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6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IMRD vs. IPTC: </a:t>
            </a:r>
            <a:br>
              <a:rPr lang="en-US" dirty="0"/>
            </a:br>
            <a:r>
              <a:rPr lang="en-US" dirty="0"/>
              <a:t>Importance of the second division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3D537-999C-4CCB-A944-25695CCF8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79"/>
            <a:ext cx="8229600" cy="4785995"/>
          </a:xfrm>
        </p:spPr>
        <p:txBody>
          <a:bodyPr/>
          <a:lstStyle/>
          <a:p>
            <a:r>
              <a:rPr lang="en-US" dirty="0"/>
              <a:t>IMRD – Method = Low importance</a:t>
            </a:r>
          </a:p>
          <a:p>
            <a:pPr lvl="1"/>
            <a:r>
              <a:rPr lang="en-US" dirty="0"/>
              <a:t>Sometimes at end of article or online</a:t>
            </a:r>
          </a:p>
          <a:p>
            <a:pPr lvl="1"/>
            <a:r>
              <a:rPr lang="en-US" dirty="0"/>
              <a:t>Condensed style – familiar to most readers</a:t>
            </a:r>
          </a:p>
          <a:p>
            <a:endParaRPr lang="en-US" dirty="0"/>
          </a:p>
          <a:p>
            <a:r>
              <a:rPr lang="en-US" dirty="0"/>
              <a:t>IPTC – Process = High importance</a:t>
            </a:r>
          </a:p>
          <a:p>
            <a:pPr lvl="1"/>
            <a:r>
              <a:rPr lang="en-US" dirty="0"/>
              <a:t>Central contribution of article</a:t>
            </a:r>
          </a:p>
          <a:p>
            <a:pPr lvl="1"/>
            <a:r>
              <a:rPr lang="en-US" dirty="0"/>
              <a:t>Extended style – new to all readers</a:t>
            </a:r>
          </a:p>
          <a:p>
            <a:pPr lvl="2"/>
            <a:r>
              <a:rPr lang="en-US" dirty="0"/>
              <a:t>Summary paragraphs, topic sentences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3558A-FA95-4246-B319-64D376CA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F28A38-2BC8-427A-9732-31A38A2190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0216920"/>
      </p:ext>
    </p:extLst>
  </p:cSld>
  <p:clrMapOvr>
    <a:masterClrMapping/>
  </p:clrMapOvr>
  <p:transition advTm="618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E6F983-3215-490F-A27D-EB5F78BF5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12">
        <p:circle/>
      </p:transition>
    </mc:Choice>
    <mc:Fallback xmlns="">
      <p:transition spd="slow" advTm="34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724E-85B2-4434-91C6-7F844D4A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76F4-659F-4B1A-AF02-AAC5D3C7C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is the purpose of the second division similar yet different in IMRD and IPTC?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the components present in the second division differ in IMRD and IPTC?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are organizational features like summaries and topic sentences more important in the second division of IPTC than IMRD?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BA710-C1E1-4120-80AB-AEFDAB957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472419-5975-4A8F-A6FB-C20F65BEA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25815"/>
      </p:ext>
    </p:extLst>
  </p:cSld>
  <p:clrMapOvr>
    <a:masterClrMapping/>
  </p:clrMapOvr>
  <p:transition advTm="80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1678-F060-4091-A6B3-8E67DFC73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5.1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51BE6-7E63-4D89-96A2-EA2A45EC0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Identify the components in each paragraph in the second division of your first exemplar article and the component markers that help you identify them. Summarize this in a table.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Does the second division follow the order of components as listed?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Are there any organizational features such as an introductory paragraph? Are there any other important features to help the reader, such as a figure showing the overall process?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FF3B1-D405-4130-8BF4-24535D04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DE71C52-12D7-46B3-B785-F74961683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10553"/>
      </p:ext>
    </p:extLst>
  </p:cSld>
  <p:clrMapOvr>
    <a:masterClrMapping/>
  </p:clrMapOvr>
  <p:transition advTm="228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CEFA-F1D8-4C7A-9BE2-1C95790DA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11CDB-EE57-4224-9DF7-A2DBA318F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348472" cy="4389120"/>
          </a:xfrm>
        </p:spPr>
        <p:txBody>
          <a:bodyPr/>
          <a:lstStyle/>
          <a:p>
            <a:r>
              <a:rPr lang="en-US" dirty="0"/>
              <a:t>You may need to go back to the Introduction </a:t>
            </a:r>
            <a:br>
              <a:rPr lang="en-US" dirty="0"/>
            </a:br>
            <a:r>
              <a:rPr lang="en-US" dirty="0"/>
              <a:t>to identify the framework.</a:t>
            </a:r>
          </a:p>
          <a:p>
            <a:r>
              <a:rPr lang="en-US" dirty="0"/>
              <a:t>Ask yourself: </a:t>
            </a:r>
          </a:p>
          <a:p>
            <a:pPr marL="0" indent="0">
              <a:buNone/>
            </a:pPr>
            <a:r>
              <a:rPr lang="en-US" dirty="0"/>
              <a:t>Is this talking mainly about the gap in research (2)</a:t>
            </a:r>
            <a:br>
              <a:rPr lang="en-US" dirty="0"/>
            </a:br>
            <a:r>
              <a:rPr lang="en-US" dirty="0"/>
              <a:t>or is it talking about a good method that will be used (4)?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7AFDE-FDD3-4D80-8411-22DCA1498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8A2E97-A687-47AE-9578-B730068AF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71708"/>
      </p:ext>
    </p:extLst>
  </p:cSld>
  <p:clrMapOvr>
    <a:masterClrMapping/>
  </p:clrMapOvr>
  <p:transition advTm="235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0A2E0-DADC-4F04-83A8-D30D84F2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IPTC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9CFF3-BD3C-465A-8CE4-093B754A3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Ask yourself : </a:t>
            </a:r>
          </a:p>
          <a:p>
            <a:pPr marL="344488" indent="-344488">
              <a:buNone/>
            </a:pPr>
            <a:r>
              <a:rPr lang="en-US" dirty="0"/>
              <a:t>Is this background necessary to </a:t>
            </a:r>
            <a:r>
              <a:rPr lang="en-US" u="sng" dirty="0"/>
              <a:t>understand</a:t>
            </a:r>
            <a:r>
              <a:rPr lang="en-US" dirty="0"/>
              <a:t> the current research (4), </a:t>
            </a:r>
          </a:p>
          <a:p>
            <a:pPr marL="344488" indent="-344488">
              <a:buNone/>
            </a:pPr>
            <a:r>
              <a:rPr lang="en-US" dirty="0"/>
              <a:t>or something actually </a:t>
            </a:r>
            <a:r>
              <a:rPr lang="en-US" u="sng" dirty="0"/>
              <a:t>done or developed</a:t>
            </a:r>
            <a:r>
              <a:rPr lang="en-US" dirty="0"/>
              <a:t> in the current research? </a:t>
            </a:r>
          </a:p>
          <a:p>
            <a:pPr marL="687388" indent="-344488">
              <a:buNone/>
            </a:pPr>
            <a:r>
              <a:rPr lang="en-US" dirty="0"/>
              <a:t>Does this describe something that has been used before, perhaps with modification (5a or 5b), </a:t>
            </a:r>
          </a:p>
          <a:p>
            <a:pPr marL="687388" indent="-344488">
              <a:buNone/>
            </a:pPr>
            <a:r>
              <a:rPr lang="en-US" dirty="0"/>
              <a:t>or is developed by the current authors as part of the research goal (5c or 5d)?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420A8-6B34-408B-9A13-F47CA4C0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19F5EC-8F9F-475B-BE73-1FA1DB39C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44739"/>
      </p:ext>
    </p:extLst>
  </p:cSld>
  <p:clrMapOvr>
    <a:masterClrMapping/>
  </p:clrMapOvr>
  <p:transition advTm="392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Connected yet Distinct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5.1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158BE6-C677-4326-B426-190AA4C11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0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851">
        <p:circle/>
      </p:transition>
    </mc:Choice>
    <mc:Fallback xmlns="">
      <p:transition spd="slow" advTm="68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and puzzles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is research like working on a puzzle?</a:t>
            </a:r>
          </a:p>
          <a:p>
            <a:r>
              <a:rPr lang="en-US" dirty="0"/>
              <a:t>How is it different?</a:t>
            </a:r>
          </a:p>
          <a:p>
            <a:endParaRPr lang="en-US" dirty="0"/>
          </a:p>
          <a:p>
            <a:r>
              <a:rPr lang="en-US" dirty="0"/>
              <a:t>How does it connect to what others have already done?</a:t>
            </a:r>
          </a:p>
          <a:p>
            <a:endParaRPr lang="en-US" dirty="0"/>
          </a:p>
          <a:p>
            <a:r>
              <a:rPr lang="en-US" dirty="0"/>
              <a:t>Which puzzle is it a part of?</a:t>
            </a:r>
          </a:p>
          <a:p>
            <a:r>
              <a:rPr lang="en-US" dirty="0"/>
              <a:t>Has anyone already added that piece?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89FA51-E044-47A1-9C93-D3A111C34D23}"/>
              </a:ext>
            </a:extLst>
          </p:cNvPr>
          <p:cNvSpPr/>
          <p:nvPr/>
        </p:nvSpPr>
        <p:spPr>
          <a:xfrm>
            <a:off x="6245352" y="3855236"/>
            <a:ext cx="2779776" cy="1923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Not problems with pre-cut puzzles,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but major problems in research</a:t>
            </a:r>
          </a:p>
        </p:txBody>
      </p:sp>
      <p:pic>
        <p:nvPicPr>
          <p:cNvPr id="11" name="Graphic 10" descr="Puzzle">
            <a:extLst>
              <a:ext uri="{FF2B5EF4-FFF2-40B4-BE49-F238E27FC236}">
                <a16:creationId xmlns:a16="http://schemas.microsoft.com/office/drawing/2014/main" id="{C1D75A65-7D4B-42B1-83AE-D8ADF4ABF9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16852" y="1672867"/>
            <a:ext cx="1636776" cy="16367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F702C1-D175-4943-A6C6-0255466C55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85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841">
        <p:fade/>
      </p:transition>
    </mc:Choice>
    <mc:Fallback xmlns="">
      <p:transition spd="med" advTm="498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9C166-B28B-4F7C-BB3C-4306B565E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and houses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52351-7286-4A96-8F23-7E7EB2A2E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601324" cy="4389120"/>
          </a:xfrm>
        </p:spPr>
        <p:txBody>
          <a:bodyPr/>
          <a:lstStyle/>
          <a:p>
            <a:r>
              <a:rPr lang="en-US" dirty="0"/>
              <a:t>How is the second division like moving into a new house?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Similar to others, but not identical</a:t>
            </a:r>
          </a:p>
          <a:p>
            <a:r>
              <a:rPr lang="en-US" dirty="0"/>
              <a:t>Performs similar functions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D0D52-B009-491E-947B-769E9F1E4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raphic 5" descr="House">
            <a:extLst>
              <a:ext uri="{FF2B5EF4-FFF2-40B4-BE49-F238E27FC236}">
                <a16:creationId xmlns:a16="http://schemas.microsoft.com/office/drawing/2014/main" id="{6A380554-9757-4D08-BE8F-AC5730B4C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02" y="2361946"/>
            <a:ext cx="2459736" cy="2459736"/>
          </a:xfrm>
          <a:prstGeom prst="rect">
            <a:avLst/>
          </a:prstGeom>
        </p:spPr>
      </p:pic>
      <p:pic>
        <p:nvPicPr>
          <p:cNvPr id="7" name="Graphic 6" descr="House">
            <a:extLst>
              <a:ext uri="{FF2B5EF4-FFF2-40B4-BE49-F238E27FC236}">
                <a16:creationId xmlns:a16="http://schemas.microsoft.com/office/drawing/2014/main" id="{D38576E4-B0C2-47BC-B9B7-0721C5858F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9527" y="2361946"/>
            <a:ext cx="2459736" cy="2459736"/>
          </a:xfrm>
          <a:prstGeom prst="rect">
            <a:avLst/>
          </a:prstGeom>
        </p:spPr>
      </p:pic>
      <p:pic>
        <p:nvPicPr>
          <p:cNvPr id="8" name="Graphic 7" descr="House">
            <a:extLst>
              <a:ext uri="{FF2B5EF4-FFF2-40B4-BE49-F238E27FC236}">
                <a16:creationId xmlns:a16="http://schemas.microsoft.com/office/drawing/2014/main" id="{6AE4B1BF-AAE2-4661-BF59-5814A3EC50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6480" y="2361946"/>
            <a:ext cx="2459736" cy="2459736"/>
          </a:xfrm>
          <a:prstGeom prst="rect">
            <a:avLst/>
          </a:prstGeom>
        </p:spPr>
      </p:pic>
      <p:pic>
        <p:nvPicPr>
          <p:cNvPr id="10" name="Graphic 9" descr="Flag">
            <a:extLst>
              <a:ext uri="{FF2B5EF4-FFF2-40B4-BE49-F238E27FC236}">
                <a16:creationId xmlns:a16="http://schemas.microsoft.com/office/drawing/2014/main" id="{D5109720-62EF-4259-AC55-14050AF73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631513">
            <a:off x="1273913" y="3438661"/>
            <a:ext cx="629301" cy="629301"/>
          </a:xfrm>
          <a:prstGeom prst="rect">
            <a:avLst/>
          </a:prstGeom>
        </p:spPr>
      </p:pic>
      <p:pic>
        <p:nvPicPr>
          <p:cNvPr id="12" name="Graphic 11" descr="Sleep">
            <a:extLst>
              <a:ext uri="{FF2B5EF4-FFF2-40B4-BE49-F238E27FC236}">
                <a16:creationId xmlns:a16="http://schemas.microsoft.com/office/drawing/2014/main" id="{A3568DF5-D055-4764-948F-35352B2378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71929" y="5666232"/>
            <a:ext cx="914400" cy="914400"/>
          </a:xfrm>
          <a:prstGeom prst="rect">
            <a:avLst/>
          </a:prstGeom>
        </p:spPr>
      </p:pic>
      <p:pic>
        <p:nvPicPr>
          <p:cNvPr id="14" name="Graphic 13" descr="Table and chairs">
            <a:extLst>
              <a:ext uri="{FF2B5EF4-FFF2-40B4-BE49-F238E27FC236}">
                <a16:creationId xmlns:a16="http://schemas.microsoft.com/office/drawing/2014/main" id="{B1132FAC-1663-4BE9-A39E-EC4D6AE491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27447" y="5663184"/>
            <a:ext cx="914400" cy="914400"/>
          </a:xfrm>
          <a:prstGeom prst="rect">
            <a:avLst/>
          </a:prstGeom>
        </p:spPr>
      </p:pic>
      <p:pic>
        <p:nvPicPr>
          <p:cNvPr id="16" name="Graphic 15" descr="Sink">
            <a:extLst>
              <a:ext uri="{FF2B5EF4-FFF2-40B4-BE49-F238E27FC236}">
                <a16:creationId xmlns:a16="http://schemas.microsoft.com/office/drawing/2014/main" id="{B276D42B-81E3-477D-8CAF-DCFCC4E487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99688" y="5663184"/>
            <a:ext cx="914400" cy="914400"/>
          </a:xfrm>
          <a:prstGeom prst="rect">
            <a:avLst/>
          </a:prstGeom>
        </p:spPr>
      </p:pic>
      <p:pic>
        <p:nvPicPr>
          <p:cNvPr id="18" name="Graphic 17" descr="Fence">
            <a:extLst>
              <a:ext uri="{FF2B5EF4-FFF2-40B4-BE49-F238E27FC236}">
                <a16:creationId xmlns:a16="http://schemas.microsoft.com/office/drawing/2014/main" id="{E668E0A3-B43A-4A8E-B83D-0C81A33036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002536" y="3791256"/>
            <a:ext cx="914400" cy="914400"/>
          </a:xfrm>
          <a:prstGeom prst="rect">
            <a:avLst/>
          </a:prstGeom>
        </p:spPr>
      </p:pic>
      <p:pic>
        <p:nvPicPr>
          <p:cNvPr id="20" name="Graphic 19" descr="Store">
            <a:extLst>
              <a:ext uri="{FF2B5EF4-FFF2-40B4-BE49-F238E27FC236}">
                <a16:creationId xmlns:a16="http://schemas.microsoft.com/office/drawing/2014/main" id="{4A5F4C31-E148-4B52-AF30-6ABC70A5339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214872" y="4420870"/>
            <a:ext cx="2459736" cy="2459736"/>
          </a:xfrm>
          <a:prstGeom prst="rect">
            <a:avLst/>
          </a:prstGeom>
        </p:spPr>
      </p:pic>
      <p:pic>
        <p:nvPicPr>
          <p:cNvPr id="22" name="Graphic 21" descr="Flower in pot">
            <a:extLst>
              <a:ext uri="{FF2B5EF4-FFF2-40B4-BE49-F238E27FC236}">
                <a16:creationId xmlns:a16="http://schemas.microsoft.com/office/drawing/2014/main" id="{F00D0417-8E23-4D0B-8119-A970D2789F7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390512" y="4139184"/>
            <a:ext cx="392785" cy="392785"/>
          </a:xfrm>
          <a:prstGeom prst="rect">
            <a:avLst/>
          </a:prstGeom>
        </p:spPr>
      </p:pic>
      <p:pic>
        <p:nvPicPr>
          <p:cNvPr id="24" name="Graphic 23" descr="Deciduous tree">
            <a:extLst>
              <a:ext uri="{FF2B5EF4-FFF2-40B4-BE49-F238E27FC236}">
                <a16:creationId xmlns:a16="http://schemas.microsoft.com/office/drawing/2014/main" id="{700A85C9-7CAC-43A4-A07A-54CD466157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150475" y="2437130"/>
            <a:ext cx="2209992" cy="2209992"/>
          </a:xfrm>
          <a:prstGeom prst="rect">
            <a:avLst/>
          </a:prstGeom>
        </p:spPr>
      </p:pic>
      <p:pic>
        <p:nvPicPr>
          <p:cNvPr id="26" name="Graphic 25" descr="Cat">
            <a:extLst>
              <a:ext uri="{FF2B5EF4-FFF2-40B4-BE49-F238E27FC236}">
                <a16:creationId xmlns:a16="http://schemas.microsoft.com/office/drawing/2014/main" id="{664AA234-4A72-45BB-83D0-C8CC647F32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193524" y="4148753"/>
            <a:ext cx="384536" cy="38453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958678-9E5D-4EFB-BDE6-3F55873BF0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484904"/>
      </p:ext>
    </p:extLst>
  </p:cSld>
  <p:clrMapOvr>
    <a:masterClrMapping/>
  </p:clrMapOvr>
  <p:transition advTm="406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just a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Report = What y0u did</a:t>
            </a:r>
          </a:p>
          <a:p>
            <a:endParaRPr lang="en-US" dirty="0"/>
          </a:p>
          <a:p>
            <a:r>
              <a:rPr lang="en-US" dirty="0"/>
              <a:t>Journal article &gt; What you did</a:t>
            </a:r>
          </a:p>
          <a:p>
            <a:pPr marL="393192" lvl="1" indent="0">
              <a:buNone/>
            </a:pPr>
            <a:r>
              <a:rPr lang="en-US" dirty="0"/>
              <a:t>   How it connects with previous work</a:t>
            </a:r>
          </a:p>
          <a:p>
            <a:pPr marL="393192" lvl="1" indent="0">
              <a:buNone/>
            </a:pPr>
            <a:r>
              <a:rPr lang="en-US" dirty="0"/>
              <a:t>+ How it is distinct from previous work</a:t>
            </a:r>
          </a:p>
          <a:p>
            <a:pPr marL="393192" lvl="1" indent="0">
              <a:buNone/>
            </a:pPr>
            <a:r>
              <a:rPr lang="en-US" dirty="0"/>
              <a:t>= How it adds to previous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79EAF6-BC75-438E-AB09-D2FCA2544B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94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904">
        <p:fade/>
      </p:transition>
    </mc:Choice>
    <mc:Fallback xmlns="">
      <p:transition spd="med" advTm="23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Reliability (IMRD) or </a:t>
            </a:r>
            <a:br>
              <a:rPr lang="en-US" dirty="0"/>
            </a:br>
            <a:r>
              <a:rPr lang="en-US" dirty="0"/>
              <a:t>Feasibility (IPTC)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5.2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B4D7B0-E870-4CAD-BB70-099850652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1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448">
        <p:circle/>
      </p:transition>
    </mc:Choice>
    <mc:Fallback xmlns="">
      <p:transition spd="slow" advTm="74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Claim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You have gathered data in a valid, reliable way (IMRD)</a:t>
            </a:r>
          </a:p>
          <a:p>
            <a:pPr marL="0" indent="0">
              <a:buNone/>
            </a:pPr>
            <a:r>
              <a:rPr lang="en-US" dirty="0"/>
              <a:t>or</a:t>
            </a:r>
          </a:p>
          <a:p>
            <a:pPr marL="514350" lvl="0" indent="-514350">
              <a:buFont typeface="+mj-lt"/>
              <a:buAutoNum type="arabicPeriod" startAt="2"/>
            </a:pPr>
            <a:r>
              <a:rPr lang="en-US" dirty="0"/>
              <a:t>You have designed a workable solution to the problem (IPTC)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Implicit (not directly stated)</a:t>
            </a:r>
          </a:p>
          <a:p>
            <a:r>
              <a:rPr lang="en-US" dirty="0"/>
              <a:t>Recognized by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AB2B5A-17C2-48E6-ABEF-1141704288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011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638">
        <p:fade/>
      </p:transition>
    </mc:Choice>
    <mc:Fallback xmlns="">
      <p:transition spd="med" advTm="24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55856AA-26BF-4079-906D-176B3E334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54699"/>
            <a:ext cx="8114546" cy="376391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DE1EFF-A5FA-4FD7-AFF3-0BC98FBF0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9A9C9-0AB5-4152-8648-16BA5D434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FCEE786C-E08A-45EF-A921-D0419F19EDFD}"/>
              </a:ext>
            </a:extLst>
          </p:cNvPr>
          <p:cNvSpPr/>
          <p:nvPr/>
        </p:nvSpPr>
        <p:spPr>
          <a:xfrm>
            <a:off x="2570096" y="4036335"/>
            <a:ext cx="1681231" cy="526850"/>
          </a:xfrm>
          <a:prstGeom prst="frame">
            <a:avLst>
              <a:gd name="adj1" fmla="val 23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F38222CD-4254-415D-AE3A-98302919067A}"/>
              </a:ext>
            </a:extLst>
          </p:cNvPr>
          <p:cNvSpPr/>
          <p:nvPr/>
        </p:nvSpPr>
        <p:spPr>
          <a:xfrm>
            <a:off x="6778028" y="3762015"/>
            <a:ext cx="1680172" cy="526850"/>
          </a:xfrm>
          <a:prstGeom prst="frame">
            <a:avLst>
              <a:gd name="adj1" fmla="val 23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B310B2-4D42-4688-9B85-C5B6020A207F}"/>
              </a:ext>
            </a:extLst>
          </p:cNvPr>
          <p:cNvSpPr/>
          <p:nvPr/>
        </p:nvSpPr>
        <p:spPr>
          <a:xfrm>
            <a:off x="6593564" y="819563"/>
            <a:ext cx="1978182" cy="55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Framework: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Past Research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DDF8B9-9AFC-4783-894C-825A8E88CB11}"/>
              </a:ext>
            </a:extLst>
          </p:cNvPr>
          <p:cNvSpPr/>
          <p:nvPr/>
        </p:nvSpPr>
        <p:spPr>
          <a:xfrm>
            <a:off x="6593564" y="1459428"/>
            <a:ext cx="1978182" cy="55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Research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Details: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Present Research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12C094-61B6-489F-B2E4-E99F15D330D6}"/>
              </a:ext>
            </a:extLst>
          </p:cNvPr>
          <p:cNvSpPr/>
          <p:nvPr/>
        </p:nvSpPr>
        <p:spPr>
          <a:xfrm>
            <a:off x="1327443" y="3684042"/>
            <a:ext cx="1123781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Past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A8D56B-BE85-4738-B22B-96DCAD73B2E7}"/>
              </a:ext>
            </a:extLst>
          </p:cNvPr>
          <p:cNvSpPr/>
          <p:nvPr/>
        </p:nvSpPr>
        <p:spPr>
          <a:xfrm>
            <a:off x="1327443" y="4288865"/>
            <a:ext cx="1123781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Present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C9CD13-AB85-4F06-8441-DFF4294D1A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60712"/>
      </p:ext>
    </p:extLst>
  </p:cSld>
  <p:clrMapOvr>
    <a:masterClrMapping/>
  </p:clrMapOvr>
  <p:transition advTm="554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7.7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2.2|14.6|11.2|8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6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2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6.4|9.5|13.8|17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8.2|19.1|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7.1|1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5|2.8|3.8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9.4|5.4|7.2|5|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8.3|9.8|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.8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6.6|6|5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423</TotalTime>
  <Words>844</Words>
  <Application>Microsoft Office PowerPoint</Application>
  <PresentationFormat>On-screen Show (4:3)</PresentationFormat>
  <Paragraphs>195</Paragraphs>
  <Slides>28</Slides>
  <Notes>1</Notes>
  <HiddenSlides>0</HiddenSlides>
  <MMClips>28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Calibri</vt:lpstr>
      <vt:lpstr>Constantia</vt:lpstr>
      <vt:lpstr>Wingdings 2</vt:lpstr>
      <vt:lpstr>Flow</vt:lpstr>
      <vt:lpstr>Chapter 5 Continuity and novelty of your research</vt:lpstr>
      <vt:lpstr>Goals</vt:lpstr>
      <vt:lpstr>Connected yet Distinct</vt:lpstr>
      <vt:lpstr>Research and puzzles</vt:lpstr>
      <vt:lpstr>Research and houses</vt:lpstr>
      <vt:lpstr>Not just a report</vt:lpstr>
      <vt:lpstr>Reliability (IMRD) or  Feasibility (IPTC)</vt:lpstr>
      <vt:lpstr>Implicit Claim</vt:lpstr>
      <vt:lpstr>Common Components</vt:lpstr>
      <vt:lpstr>Support for claim: IMRD</vt:lpstr>
      <vt:lpstr>Common Components</vt:lpstr>
      <vt:lpstr>Support for claim: IPTC</vt:lpstr>
      <vt:lpstr>Framework</vt:lpstr>
      <vt:lpstr>Framework</vt:lpstr>
      <vt:lpstr>Focus of each component</vt:lpstr>
      <vt:lpstr>Distinguishing Framework</vt:lpstr>
      <vt:lpstr>Research Details</vt:lpstr>
      <vt:lpstr>Research Details</vt:lpstr>
      <vt:lpstr>Testing Methods</vt:lpstr>
      <vt:lpstr>Testing Methods</vt:lpstr>
      <vt:lpstr>Comparison of  IMRD and IPTC</vt:lpstr>
      <vt:lpstr>IMRD vs. IPTC:  Framework</vt:lpstr>
      <vt:lpstr>IMRD vs. IPTC:  Importance of the second division</vt:lpstr>
      <vt:lpstr>Evaluate your understanding</vt:lpstr>
      <vt:lpstr>Evaluate your understanding</vt:lpstr>
      <vt:lpstr>Exercise 5.1</vt:lpstr>
      <vt:lpstr>IMRD</vt:lpstr>
      <vt:lpstr>IPTC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 Summary</dc:title>
  <dc:creator>GR</dc:creator>
  <cp:lastModifiedBy>Gerry Rau</cp:lastModifiedBy>
  <cp:revision>28</cp:revision>
  <dcterms:created xsi:type="dcterms:W3CDTF">2018-10-05T05:07:27Z</dcterms:created>
  <dcterms:modified xsi:type="dcterms:W3CDTF">2019-03-15T07:37:52Z</dcterms:modified>
</cp:coreProperties>
</file>