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602" r:id="rId2"/>
    <p:sldId id="571" r:id="rId3"/>
    <p:sldId id="592" r:id="rId4"/>
    <p:sldId id="340" r:id="rId5"/>
    <p:sldId id="341" r:id="rId6"/>
    <p:sldId id="607" r:id="rId7"/>
    <p:sldId id="361" r:id="rId8"/>
    <p:sldId id="470" r:id="rId9"/>
    <p:sldId id="416" r:id="rId10"/>
    <p:sldId id="609" r:id="rId11"/>
    <p:sldId id="421" r:id="rId12"/>
    <p:sldId id="412" r:id="rId13"/>
    <p:sldId id="611" r:id="rId14"/>
    <p:sldId id="284" r:id="rId15"/>
    <p:sldId id="627" r:id="rId16"/>
    <p:sldId id="471" r:id="rId17"/>
    <p:sldId id="613" r:id="rId18"/>
    <p:sldId id="614" r:id="rId19"/>
    <p:sldId id="624" r:id="rId20"/>
    <p:sldId id="285" r:id="rId21"/>
    <p:sldId id="628" r:id="rId22"/>
    <p:sldId id="615" r:id="rId23"/>
    <p:sldId id="348" r:id="rId24"/>
    <p:sldId id="629" r:id="rId25"/>
    <p:sldId id="351" r:id="rId26"/>
    <p:sldId id="355" r:id="rId27"/>
    <p:sldId id="278" r:id="rId28"/>
    <p:sldId id="450" r:id="rId29"/>
    <p:sldId id="622" r:id="rId30"/>
    <p:sldId id="426" r:id="rId31"/>
    <p:sldId id="616" r:id="rId32"/>
    <p:sldId id="617" r:id="rId33"/>
    <p:sldId id="367" r:id="rId34"/>
    <p:sldId id="371" r:id="rId35"/>
    <p:sldId id="625" r:id="rId36"/>
    <p:sldId id="626" r:id="rId37"/>
    <p:sldId id="473" r:id="rId38"/>
    <p:sldId id="370" r:id="rId39"/>
    <p:sldId id="619" r:id="rId40"/>
    <p:sldId id="620" r:id="rId41"/>
    <p:sldId id="575" r:id="rId42"/>
    <p:sldId id="603" r:id="rId43"/>
    <p:sldId id="555" r:id="rId44"/>
    <p:sldId id="621" r:id="rId45"/>
    <p:sldId id="63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2BB5"/>
    <a:srgbClr val="F34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FA091-EE8F-4D43-88B3-11B6E2895DFF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3C1F5-2887-49C3-BE14-9DF573269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66074-CEC2-4EBF-B1F3-E97A96BEB2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3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Winnie</a:t>
            </a:r>
            <a:r>
              <a:rPr lang="en-US" baseline="0" dirty="0"/>
              <a:t> 1, Liu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33189-BD0B-4FBA-9B35-FA3AE4D2F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Chapter 4</a:t>
            </a:r>
            <a:br>
              <a:rPr lang="en-US" dirty="0"/>
            </a:br>
            <a:r>
              <a:rPr lang="en-US" sz="4000" dirty="0"/>
              <a:t>Importance of and need for the research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E8C7F7-E455-4781-9B18-BCC4D4463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10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Component analysis and component  markers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2E1B37-BB24-43E5-9361-B6FC6CBCB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293">
        <p:circle/>
      </p:transition>
    </mc:Choice>
    <mc:Fallback xmlns="">
      <p:transition spd="slow" advTm="132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02327-5C95-4692-9FEE-8659B947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paragraph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CE4EE-20F9-457F-BD3B-AD4950113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Determine the intent of the author</a:t>
            </a:r>
          </a:p>
          <a:p>
            <a:r>
              <a:rPr lang="en-US" dirty="0"/>
              <a:t>Why is each paragraph there?</a:t>
            </a:r>
          </a:p>
          <a:p>
            <a:pPr lvl="1"/>
            <a:r>
              <a:rPr lang="en-US" dirty="0"/>
              <a:t>Assumes the authors are good writers (may not be true)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BF1A0-00B4-44C9-8D31-F5ED14AF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0843A8-E7D6-480F-9638-C9201DBB0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754"/>
      </p:ext>
    </p:extLst>
  </p:cSld>
  <p:clrMapOvr>
    <a:masterClrMapping/>
  </p:clrMapOvr>
  <p:transition advTm="311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 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patterns</a:t>
            </a:r>
          </a:p>
          <a:p>
            <a:pPr lvl="1"/>
            <a:r>
              <a:rPr lang="en-US" dirty="0"/>
              <a:t>Common in many articles</a:t>
            </a:r>
          </a:p>
          <a:p>
            <a:pPr lvl="1"/>
            <a:r>
              <a:rPr lang="en-US" dirty="0"/>
              <a:t>Can be reused in your article</a:t>
            </a:r>
          </a:p>
          <a:p>
            <a:r>
              <a:rPr lang="en-US" dirty="0"/>
              <a:t>Add specifics to make it unique</a:t>
            </a:r>
          </a:p>
          <a:p>
            <a:endParaRPr lang="en-US" dirty="0"/>
          </a:p>
          <a:p>
            <a:r>
              <a:rPr lang="en-US" dirty="0"/>
              <a:t>Beef noodles</a:t>
            </a:r>
          </a:p>
          <a:p>
            <a:pPr lvl="1"/>
            <a:r>
              <a:rPr lang="en-US" dirty="0"/>
              <a:t>Beef + Noodles</a:t>
            </a:r>
          </a:p>
          <a:p>
            <a:pPr lvl="1"/>
            <a:r>
              <a:rPr lang="en-US" dirty="0"/>
              <a:t>+ Vegetables, egg, spices 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12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8594C7-D03A-4BC1-B1D5-F6A877DB30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81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310">
        <p:fade/>
      </p:transition>
    </mc:Choice>
    <mc:Fallback xmlns="">
      <p:transition spd="med" advTm="52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Component 1)</a:t>
            </a:r>
            <a:br>
              <a:rPr lang="en-US" altLang="zh-TW" dirty="0"/>
            </a:br>
            <a:r>
              <a:rPr lang="en-US" altLang="zh-TW" dirty="0"/>
              <a:t> Importance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D1F984-1D34-4767-9CDA-A10D44D9A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05">
        <p:circle/>
      </p:transition>
    </mc:Choice>
    <mc:Fallback xmlns="">
      <p:transition spd="slow" advTm="38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Importance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expressed?</a:t>
            </a:r>
          </a:p>
          <a:p>
            <a:pPr lvl="1"/>
            <a:r>
              <a:rPr lang="en-US" dirty="0"/>
              <a:t>Importance to society</a:t>
            </a:r>
          </a:p>
          <a:p>
            <a:pPr lvl="1"/>
            <a:r>
              <a:rPr lang="en-US" dirty="0"/>
              <a:t>Importance to researchers</a:t>
            </a:r>
          </a:p>
          <a:p>
            <a:pPr lvl="1"/>
            <a:endParaRPr lang="en-US" dirty="0"/>
          </a:p>
          <a:p>
            <a:r>
              <a:rPr lang="en-US" dirty="0"/>
              <a:t>Where?</a:t>
            </a:r>
          </a:p>
          <a:p>
            <a:pPr lvl="1"/>
            <a:r>
              <a:rPr lang="en-US" dirty="0"/>
              <a:t>Usually first paragraph</a:t>
            </a:r>
          </a:p>
          <a:p>
            <a:pPr lvl="1"/>
            <a:r>
              <a:rPr lang="en-US" dirty="0"/>
              <a:t>May be more than one paragraph</a:t>
            </a:r>
          </a:p>
          <a:p>
            <a:pPr lvl="1"/>
            <a:r>
              <a:rPr lang="en-US" dirty="0"/>
              <a:t>May be only one sentence, or not present in IPTC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FFCA48-8196-45C0-A15D-14FB0B7863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3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77">
        <p:fade/>
      </p:transition>
    </mc:Choice>
    <mc:Fallback xmlns="">
      <p:transition spd="med" advTm="19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037A8-12EA-4485-BD99-682F5BD5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1EE0C-A1E4-4C7C-8833-52BA9B90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6A2A06-D785-4E1B-B372-CAC3A0CE3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4" y="2368715"/>
            <a:ext cx="8225205" cy="278999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459464-D58A-49BC-AEF1-BE79A3A3F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78477"/>
      </p:ext>
    </p:extLst>
  </p:cSld>
  <p:clrMapOvr>
    <a:masterClrMapping/>
  </p:clrMapOvr>
  <p:transition advTm="374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BCB0C-27DA-485E-BB8E-6A005B6A1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Importance: </a:t>
            </a:r>
            <a:br>
              <a:rPr lang="en-US" dirty="0"/>
            </a:br>
            <a:r>
              <a:rPr lang="en-US" dirty="0"/>
              <a:t>Component markers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5F0A9-9B77-40AB-809A-3058132DF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/>
          </a:bodyPr>
          <a:lstStyle/>
          <a:p>
            <a:r>
              <a:rPr lang="en-US" dirty="0"/>
              <a:t>Society</a:t>
            </a:r>
          </a:p>
          <a:p>
            <a:pPr lvl="1"/>
            <a:r>
              <a:rPr lang="en-US" dirty="0"/>
              <a:t>The rising incidence of … has emerged as a great concern …</a:t>
            </a:r>
          </a:p>
          <a:p>
            <a:pPr lvl="1"/>
            <a:r>
              <a:rPr lang="en-US" dirty="0"/>
              <a:t>… is of particular value for emerging mobile applications. </a:t>
            </a:r>
          </a:p>
          <a:p>
            <a:pPr lvl="1"/>
            <a:r>
              <a:rPr lang="en-US" dirty="0"/>
              <a:t>… is widely used in …</a:t>
            </a:r>
          </a:p>
          <a:p>
            <a:endParaRPr lang="en-US" dirty="0"/>
          </a:p>
          <a:p>
            <a:r>
              <a:rPr lang="en-US" dirty="0"/>
              <a:t>Researchers</a:t>
            </a:r>
          </a:p>
          <a:p>
            <a:pPr lvl="1"/>
            <a:r>
              <a:rPr lang="en-US" dirty="0"/>
              <a:t>… has been actively studied for decades.</a:t>
            </a:r>
          </a:p>
          <a:p>
            <a:pPr lvl="1"/>
            <a:r>
              <a:rPr lang="en-US" dirty="0"/>
              <a:t>… is increasingly recognized as an important research area for current and future devices.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CFC67-BE9B-4C5D-9F59-BC3BBAB81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B674D0-9BF6-457C-98E1-0B92511C09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08812"/>
      </p:ext>
    </p:extLst>
  </p:cSld>
  <p:clrMapOvr>
    <a:masterClrMapping/>
  </p:clrMapOvr>
  <p:transition advTm="243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Component 2)</a:t>
            </a:r>
            <a:br>
              <a:rPr lang="en-US" altLang="zh-TW" dirty="0"/>
            </a:br>
            <a:r>
              <a:rPr lang="en-US" altLang="zh-TW" dirty="0"/>
              <a:t> Need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4DE1C6A-3B44-4AA7-9976-9FB5D1208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6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77">
        <p:circle/>
      </p:transition>
    </mc:Choice>
    <mc:Fallback xmlns="">
      <p:transition spd="slow" advTm="267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place in the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can you build?</a:t>
            </a:r>
          </a:p>
          <a:p>
            <a:pPr lvl="1"/>
            <a:r>
              <a:rPr lang="en-US" dirty="0"/>
              <a:t>Connected to a road</a:t>
            </a:r>
          </a:p>
          <a:p>
            <a:pPr lvl="1"/>
            <a:r>
              <a:rPr lang="en-US" dirty="0"/>
              <a:t>Unclaimed space</a:t>
            </a:r>
          </a:p>
          <a:p>
            <a:endParaRPr lang="en-US" dirty="0"/>
          </a:p>
          <a:p>
            <a:r>
              <a:rPr lang="en-US" dirty="0"/>
              <a:t>What can you build?</a:t>
            </a:r>
          </a:p>
          <a:p>
            <a:pPr lvl="1"/>
            <a:r>
              <a:rPr lang="en-US" dirty="0"/>
              <a:t>Match community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C1DAC9-6161-46C7-BDFA-D7A307FF0791}"/>
              </a:ext>
            </a:extLst>
          </p:cNvPr>
          <p:cNvCxnSpPr/>
          <p:nvPr/>
        </p:nvCxnSpPr>
        <p:spPr>
          <a:xfrm>
            <a:off x="5605272" y="2084832"/>
            <a:ext cx="0" cy="4271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60FC58-1BA7-4859-A2D5-353E01A1F906}"/>
              </a:ext>
            </a:extLst>
          </p:cNvPr>
          <p:cNvCxnSpPr/>
          <p:nvPr/>
        </p:nvCxnSpPr>
        <p:spPr>
          <a:xfrm>
            <a:off x="8247888" y="2084832"/>
            <a:ext cx="0" cy="4271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7848B6-BF95-44EA-A2F7-95B2561B853C}"/>
              </a:ext>
            </a:extLst>
          </p:cNvPr>
          <p:cNvCxnSpPr/>
          <p:nvPr/>
        </p:nvCxnSpPr>
        <p:spPr>
          <a:xfrm>
            <a:off x="5605272" y="2368296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294031-ADDF-4421-9891-45DF297272DC}"/>
              </a:ext>
            </a:extLst>
          </p:cNvPr>
          <p:cNvCxnSpPr/>
          <p:nvPr/>
        </p:nvCxnSpPr>
        <p:spPr>
          <a:xfrm>
            <a:off x="5605272" y="3380232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6F8211-26D6-4689-A256-984C7B8CE765}"/>
              </a:ext>
            </a:extLst>
          </p:cNvPr>
          <p:cNvCxnSpPr/>
          <p:nvPr/>
        </p:nvCxnSpPr>
        <p:spPr>
          <a:xfrm>
            <a:off x="5605272" y="4422648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E6ABAE-E69F-4D33-B107-A40752DFB815}"/>
              </a:ext>
            </a:extLst>
          </p:cNvPr>
          <p:cNvCxnSpPr/>
          <p:nvPr/>
        </p:nvCxnSpPr>
        <p:spPr>
          <a:xfrm>
            <a:off x="5605272" y="5492496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3CC64C-118A-4BCD-B863-7C1C7BEDECC6}"/>
              </a:ext>
            </a:extLst>
          </p:cNvPr>
          <p:cNvSpPr/>
          <p:nvPr/>
        </p:nvSpPr>
        <p:spPr>
          <a:xfrm>
            <a:off x="5928361" y="2517649"/>
            <a:ext cx="283458" cy="23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96960E-1382-47E9-8DFF-7E14A3B7EEC0}"/>
              </a:ext>
            </a:extLst>
          </p:cNvPr>
          <p:cNvSpPr/>
          <p:nvPr/>
        </p:nvSpPr>
        <p:spPr>
          <a:xfrm>
            <a:off x="6784851" y="2516124"/>
            <a:ext cx="283458" cy="2377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81A45-43A3-4435-8609-974A30E8E259}"/>
              </a:ext>
            </a:extLst>
          </p:cNvPr>
          <p:cNvSpPr/>
          <p:nvPr/>
        </p:nvSpPr>
        <p:spPr>
          <a:xfrm>
            <a:off x="7641342" y="2516124"/>
            <a:ext cx="283458" cy="2377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FC16B-BB17-4601-91EA-B711D110BF0A}"/>
              </a:ext>
            </a:extLst>
          </p:cNvPr>
          <p:cNvSpPr/>
          <p:nvPr/>
        </p:nvSpPr>
        <p:spPr>
          <a:xfrm>
            <a:off x="5923784" y="2990851"/>
            <a:ext cx="283458" cy="2377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E632E-0BA8-4704-A9EC-E34E252369E0}"/>
              </a:ext>
            </a:extLst>
          </p:cNvPr>
          <p:cNvSpPr/>
          <p:nvPr/>
        </p:nvSpPr>
        <p:spPr>
          <a:xfrm>
            <a:off x="7636765" y="2989326"/>
            <a:ext cx="283458" cy="2377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CB2CC6-D675-4B4D-A5EE-D9D24137A4E9}"/>
              </a:ext>
            </a:extLst>
          </p:cNvPr>
          <p:cNvSpPr/>
          <p:nvPr/>
        </p:nvSpPr>
        <p:spPr>
          <a:xfrm>
            <a:off x="5932938" y="3557016"/>
            <a:ext cx="283458" cy="237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63739D-CD44-49D4-B5B4-CC7F4B2CE6A0}"/>
              </a:ext>
            </a:extLst>
          </p:cNvPr>
          <p:cNvSpPr/>
          <p:nvPr/>
        </p:nvSpPr>
        <p:spPr>
          <a:xfrm>
            <a:off x="6789428" y="3555491"/>
            <a:ext cx="283458" cy="23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492A72-366D-450B-B024-75DA3B8FDD97}"/>
              </a:ext>
            </a:extLst>
          </p:cNvPr>
          <p:cNvSpPr/>
          <p:nvPr/>
        </p:nvSpPr>
        <p:spPr>
          <a:xfrm>
            <a:off x="7645919" y="3555491"/>
            <a:ext cx="283458" cy="2377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57A5E7-058C-4CE6-B3EC-966B84BF2459}"/>
              </a:ext>
            </a:extLst>
          </p:cNvPr>
          <p:cNvSpPr/>
          <p:nvPr/>
        </p:nvSpPr>
        <p:spPr>
          <a:xfrm>
            <a:off x="5936744" y="4031741"/>
            <a:ext cx="283458" cy="2377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7276C1-6EC9-4077-8E2E-2391B29FC9B1}"/>
              </a:ext>
            </a:extLst>
          </p:cNvPr>
          <p:cNvSpPr/>
          <p:nvPr/>
        </p:nvSpPr>
        <p:spPr>
          <a:xfrm>
            <a:off x="6793234" y="4030216"/>
            <a:ext cx="283458" cy="237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9F262A-C9DC-4F18-9B58-7E9DABDD0DFC}"/>
              </a:ext>
            </a:extLst>
          </p:cNvPr>
          <p:cNvSpPr/>
          <p:nvPr/>
        </p:nvSpPr>
        <p:spPr>
          <a:xfrm>
            <a:off x="5956940" y="4600194"/>
            <a:ext cx="283458" cy="237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EE4123-055E-4517-B394-40452BE7FCE5}"/>
              </a:ext>
            </a:extLst>
          </p:cNvPr>
          <p:cNvSpPr/>
          <p:nvPr/>
        </p:nvSpPr>
        <p:spPr>
          <a:xfrm>
            <a:off x="6813430" y="4598669"/>
            <a:ext cx="283458" cy="237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A86273-BCF9-4E65-A8AC-B480F5C6200F}"/>
              </a:ext>
            </a:extLst>
          </p:cNvPr>
          <p:cNvSpPr/>
          <p:nvPr/>
        </p:nvSpPr>
        <p:spPr>
          <a:xfrm>
            <a:off x="7689727" y="4640579"/>
            <a:ext cx="283458" cy="2377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4A5BFD-BFA5-4512-8FCE-0CC488A96CD7}"/>
              </a:ext>
            </a:extLst>
          </p:cNvPr>
          <p:cNvSpPr/>
          <p:nvPr/>
        </p:nvSpPr>
        <p:spPr>
          <a:xfrm>
            <a:off x="5956940" y="5077207"/>
            <a:ext cx="283458" cy="237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B6523-6DF0-457E-B035-7E80195B89CC}"/>
              </a:ext>
            </a:extLst>
          </p:cNvPr>
          <p:cNvSpPr/>
          <p:nvPr/>
        </p:nvSpPr>
        <p:spPr>
          <a:xfrm>
            <a:off x="5956940" y="5667754"/>
            <a:ext cx="283458" cy="237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F9A6E29-EC33-44F1-9DCB-E52AA9B459A2}"/>
              </a:ext>
            </a:extLst>
          </p:cNvPr>
          <p:cNvSpPr/>
          <p:nvPr/>
        </p:nvSpPr>
        <p:spPr>
          <a:xfrm>
            <a:off x="1919925" y="5603746"/>
            <a:ext cx="365760" cy="3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C10D5A6-3914-4FD1-889A-48B17B413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926190"/>
            <a:ext cx="365759" cy="37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&quot;No&quot; Symbol 15">
            <a:extLst>
              <a:ext uri="{FF2B5EF4-FFF2-40B4-BE49-F238E27FC236}">
                <a16:creationId xmlns:a16="http://schemas.microsoft.com/office/drawing/2014/main" id="{22EFE822-BC4A-4D9D-9739-8BAFFE94ECA3}"/>
              </a:ext>
            </a:extLst>
          </p:cNvPr>
          <p:cNvSpPr/>
          <p:nvPr/>
        </p:nvSpPr>
        <p:spPr>
          <a:xfrm>
            <a:off x="6320032" y="3491483"/>
            <a:ext cx="365760" cy="365760"/>
          </a:xfrm>
          <a:prstGeom prst="noSmoking">
            <a:avLst>
              <a:gd name="adj" fmla="val 159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C6255A-AB0A-439D-B016-B1A68FCBD3EB}"/>
              </a:ext>
            </a:extLst>
          </p:cNvPr>
          <p:cNvCxnSpPr>
            <a:cxnSpLocks/>
          </p:cNvCxnSpPr>
          <p:nvPr/>
        </p:nvCxnSpPr>
        <p:spPr>
          <a:xfrm>
            <a:off x="1783080" y="5495544"/>
            <a:ext cx="38221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Explosion: 8 Points 39">
            <a:extLst>
              <a:ext uri="{FF2B5EF4-FFF2-40B4-BE49-F238E27FC236}">
                <a16:creationId xmlns:a16="http://schemas.microsoft.com/office/drawing/2014/main" id="{E513503C-E454-4A8F-8B74-59F707F37F78}"/>
              </a:ext>
            </a:extLst>
          </p:cNvPr>
          <p:cNvSpPr/>
          <p:nvPr/>
        </p:nvSpPr>
        <p:spPr>
          <a:xfrm>
            <a:off x="6720840" y="4917943"/>
            <a:ext cx="486907" cy="481583"/>
          </a:xfrm>
          <a:prstGeom prst="irregularSeal1">
            <a:avLst/>
          </a:prstGeom>
          <a:solidFill>
            <a:srgbClr val="F341D1"/>
          </a:solidFill>
          <a:ln>
            <a:solidFill>
              <a:srgbClr val="8E2B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65846E2-AD72-4CA8-9E2C-44AFBA9C2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700" y="5603746"/>
            <a:ext cx="365759" cy="37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98BFF5-989F-4C3E-8CFC-E4BF33FDEC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82533"/>
      </p:ext>
    </p:extLst>
  </p:cSld>
  <p:clrMapOvr>
    <a:masterClrMapping/>
  </p:clrMapOvr>
  <p:transition advTm="69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 animBg="1"/>
      <p:bldP spid="37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research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familiar with the </a:t>
            </a:r>
            <a:br>
              <a:rPr lang="en-US" dirty="0"/>
            </a:br>
            <a:r>
              <a:rPr lang="en-US" dirty="0"/>
              <a:t>latest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C1DAC9-6161-46C7-BDFA-D7A307FF0791}"/>
              </a:ext>
            </a:extLst>
          </p:cNvPr>
          <p:cNvCxnSpPr/>
          <p:nvPr/>
        </p:nvCxnSpPr>
        <p:spPr>
          <a:xfrm>
            <a:off x="5605272" y="2084832"/>
            <a:ext cx="0" cy="4271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60FC58-1BA7-4859-A2D5-353E01A1F906}"/>
              </a:ext>
            </a:extLst>
          </p:cNvPr>
          <p:cNvCxnSpPr/>
          <p:nvPr/>
        </p:nvCxnSpPr>
        <p:spPr>
          <a:xfrm>
            <a:off x="8247888" y="2084832"/>
            <a:ext cx="0" cy="427151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D7848B6-BF95-44EA-A2F7-95B2561B853C}"/>
              </a:ext>
            </a:extLst>
          </p:cNvPr>
          <p:cNvCxnSpPr/>
          <p:nvPr/>
        </p:nvCxnSpPr>
        <p:spPr>
          <a:xfrm>
            <a:off x="5605272" y="2368296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294031-ADDF-4421-9891-45DF297272DC}"/>
              </a:ext>
            </a:extLst>
          </p:cNvPr>
          <p:cNvCxnSpPr/>
          <p:nvPr/>
        </p:nvCxnSpPr>
        <p:spPr>
          <a:xfrm>
            <a:off x="5605272" y="3380232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6F8211-26D6-4689-A256-984C7B8CE765}"/>
              </a:ext>
            </a:extLst>
          </p:cNvPr>
          <p:cNvCxnSpPr/>
          <p:nvPr/>
        </p:nvCxnSpPr>
        <p:spPr>
          <a:xfrm>
            <a:off x="5605272" y="4422648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E6ABAE-E69F-4D33-B107-A40752DFB815}"/>
              </a:ext>
            </a:extLst>
          </p:cNvPr>
          <p:cNvCxnSpPr/>
          <p:nvPr/>
        </p:nvCxnSpPr>
        <p:spPr>
          <a:xfrm>
            <a:off x="5605272" y="5492496"/>
            <a:ext cx="26426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F33CC64C-118A-4BCD-B863-7C1C7BEDECC6}"/>
              </a:ext>
            </a:extLst>
          </p:cNvPr>
          <p:cNvSpPr/>
          <p:nvPr/>
        </p:nvSpPr>
        <p:spPr>
          <a:xfrm>
            <a:off x="5928361" y="2517649"/>
            <a:ext cx="283458" cy="23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96960E-1382-47E9-8DFF-7E14A3B7EEC0}"/>
              </a:ext>
            </a:extLst>
          </p:cNvPr>
          <p:cNvSpPr/>
          <p:nvPr/>
        </p:nvSpPr>
        <p:spPr>
          <a:xfrm>
            <a:off x="6784851" y="2516124"/>
            <a:ext cx="283458" cy="2377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E81A45-43A3-4435-8609-974A30E8E259}"/>
              </a:ext>
            </a:extLst>
          </p:cNvPr>
          <p:cNvSpPr/>
          <p:nvPr/>
        </p:nvSpPr>
        <p:spPr>
          <a:xfrm>
            <a:off x="7641342" y="2516124"/>
            <a:ext cx="283458" cy="23774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DFC16B-BB17-4601-91EA-B711D110BF0A}"/>
              </a:ext>
            </a:extLst>
          </p:cNvPr>
          <p:cNvSpPr/>
          <p:nvPr/>
        </p:nvSpPr>
        <p:spPr>
          <a:xfrm>
            <a:off x="5923784" y="2990851"/>
            <a:ext cx="283458" cy="23774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CE632E-0BA8-4704-A9EC-E34E252369E0}"/>
              </a:ext>
            </a:extLst>
          </p:cNvPr>
          <p:cNvSpPr/>
          <p:nvPr/>
        </p:nvSpPr>
        <p:spPr>
          <a:xfrm>
            <a:off x="7636765" y="2989326"/>
            <a:ext cx="283458" cy="2377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CB2CC6-D675-4B4D-A5EE-D9D24137A4E9}"/>
              </a:ext>
            </a:extLst>
          </p:cNvPr>
          <p:cNvSpPr/>
          <p:nvPr/>
        </p:nvSpPr>
        <p:spPr>
          <a:xfrm>
            <a:off x="5932938" y="3557016"/>
            <a:ext cx="283458" cy="237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63739D-CD44-49D4-B5B4-CC7F4B2CE6A0}"/>
              </a:ext>
            </a:extLst>
          </p:cNvPr>
          <p:cNvSpPr/>
          <p:nvPr/>
        </p:nvSpPr>
        <p:spPr>
          <a:xfrm>
            <a:off x="6789428" y="3555491"/>
            <a:ext cx="283458" cy="237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492A72-366D-450B-B024-75DA3B8FDD97}"/>
              </a:ext>
            </a:extLst>
          </p:cNvPr>
          <p:cNvSpPr/>
          <p:nvPr/>
        </p:nvSpPr>
        <p:spPr>
          <a:xfrm>
            <a:off x="7645919" y="3555491"/>
            <a:ext cx="283458" cy="2377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57A5E7-058C-4CE6-B3EC-966B84BF2459}"/>
              </a:ext>
            </a:extLst>
          </p:cNvPr>
          <p:cNvSpPr/>
          <p:nvPr/>
        </p:nvSpPr>
        <p:spPr>
          <a:xfrm>
            <a:off x="5936744" y="4031741"/>
            <a:ext cx="283458" cy="2377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7276C1-6EC9-4077-8E2E-2391B29FC9B1}"/>
              </a:ext>
            </a:extLst>
          </p:cNvPr>
          <p:cNvSpPr/>
          <p:nvPr/>
        </p:nvSpPr>
        <p:spPr>
          <a:xfrm>
            <a:off x="6793234" y="4030216"/>
            <a:ext cx="283458" cy="23774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B9F262A-C9DC-4F18-9B58-7E9DABDD0DFC}"/>
              </a:ext>
            </a:extLst>
          </p:cNvPr>
          <p:cNvSpPr/>
          <p:nvPr/>
        </p:nvSpPr>
        <p:spPr>
          <a:xfrm>
            <a:off x="5956940" y="4600194"/>
            <a:ext cx="283458" cy="2377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CEE4123-055E-4517-B394-40452BE7FCE5}"/>
              </a:ext>
            </a:extLst>
          </p:cNvPr>
          <p:cNvSpPr/>
          <p:nvPr/>
        </p:nvSpPr>
        <p:spPr>
          <a:xfrm>
            <a:off x="6813430" y="4598669"/>
            <a:ext cx="283458" cy="237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A86273-BCF9-4E65-A8AC-B480F5C6200F}"/>
              </a:ext>
            </a:extLst>
          </p:cNvPr>
          <p:cNvSpPr/>
          <p:nvPr/>
        </p:nvSpPr>
        <p:spPr>
          <a:xfrm>
            <a:off x="7689727" y="4640579"/>
            <a:ext cx="283458" cy="2377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4A5BFD-BFA5-4512-8FCE-0CC488A96CD7}"/>
              </a:ext>
            </a:extLst>
          </p:cNvPr>
          <p:cNvSpPr/>
          <p:nvPr/>
        </p:nvSpPr>
        <p:spPr>
          <a:xfrm>
            <a:off x="5956940" y="5077207"/>
            <a:ext cx="283458" cy="2377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B6523-6DF0-457E-B035-7E80195B89CC}"/>
              </a:ext>
            </a:extLst>
          </p:cNvPr>
          <p:cNvSpPr/>
          <p:nvPr/>
        </p:nvSpPr>
        <p:spPr>
          <a:xfrm>
            <a:off x="5956940" y="5667754"/>
            <a:ext cx="283458" cy="237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C10D5A6-3914-4FD1-889A-48B17B413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3700" y="2926190"/>
            <a:ext cx="365759" cy="379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1051977-2AD1-4A45-8CDD-AE6C1FA1F3CC}"/>
              </a:ext>
            </a:extLst>
          </p:cNvPr>
          <p:cNvSpPr/>
          <p:nvPr/>
        </p:nvSpPr>
        <p:spPr>
          <a:xfrm>
            <a:off x="6792850" y="2993054"/>
            <a:ext cx="283458" cy="23774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CFC5EA-EE80-42AB-8C65-AAA1CDA702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449398"/>
      </p:ext>
    </p:extLst>
  </p:cSld>
  <p:clrMapOvr>
    <a:masterClrMapping/>
  </p:clrMapOvr>
  <p:transition advTm="181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is it important to be part of an academic, disciplinary or research community? How does the Introduction help you claim your role in that community?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common components are generally present in an Introduction, and what is the role of each in supporting the main claim?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the research goal the most important component of any research article?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topic sentences and component markers help you, both as a reader and a writer?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Introductions differ in IMRD and IPTC format?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C690A9D-C871-4FDA-9171-BF3641E25C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399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expressed?</a:t>
            </a:r>
          </a:p>
          <a:p>
            <a:pPr lvl="1"/>
            <a:r>
              <a:rPr lang="en-US" dirty="0"/>
              <a:t>Problems, limitations</a:t>
            </a:r>
          </a:p>
          <a:p>
            <a:pPr lvl="1"/>
            <a:r>
              <a:rPr lang="en-US" dirty="0"/>
              <a:t>However, nevertheless</a:t>
            </a:r>
          </a:p>
          <a:p>
            <a:pPr lvl="1"/>
            <a:endParaRPr lang="en-US" dirty="0"/>
          </a:p>
          <a:p>
            <a:r>
              <a:rPr lang="en-US" dirty="0"/>
              <a:t>Where? </a:t>
            </a:r>
          </a:p>
          <a:p>
            <a:pPr lvl="1"/>
            <a:r>
              <a:rPr lang="en-US" dirty="0"/>
              <a:t>Middle of Introduction</a:t>
            </a:r>
          </a:p>
          <a:p>
            <a:pPr lvl="1"/>
            <a:r>
              <a:rPr lang="en-US" dirty="0"/>
              <a:t>More prominent in IPTC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Need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317844-8850-4640-B0DE-C7E57BE5CB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76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07">
        <p:fade/>
      </p:transition>
    </mc:Choice>
    <mc:Fallback xmlns="">
      <p:transition spd="med" advTm="23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BEE9-F1C6-4122-9AD5-10194E44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Need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4CD64D-D350-4ED9-8CBE-53CD3790B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3422"/>
            <a:ext cx="8229600" cy="37165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0B7DF-9C5A-4C85-945D-F61574FC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2CE494A-E974-40C0-9B0B-F42210053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19026"/>
      </p:ext>
    </p:extLst>
  </p:cSld>
  <p:clrMapOvr>
    <a:masterClrMapping/>
  </p:clrMapOvr>
  <p:transition advTm="399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Component 3) </a:t>
            </a:r>
            <a:br>
              <a:rPr lang="en-US" altLang="zh-TW" dirty="0"/>
            </a:br>
            <a:r>
              <a:rPr lang="en-US" altLang="zh-TW" dirty="0"/>
              <a:t>Research goal (main claim)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B3C7F4B-BE4B-4263-9D7A-12E262585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260">
        <p:circle/>
      </p:transition>
    </mc:Choice>
    <mc:Fallback xmlns="">
      <p:transition spd="slow" advTm="726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Field-specific Names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Science: Questions </a:t>
            </a:r>
            <a:r>
              <a:rPr lang="en-US" altLang="zh-TW" dirty="0">
                <a:sym typeface="Wingdings" pitchFamily="2" charset="2"/>
              </a:rPr>
              <a:t> Explanation</a:t>
            </a:r>
            <a:endParaRPr lang="en-US" altLang="zh-TW" dirty="0"/>
          </a:p>
          <a:p>
            <a:pPr lvl="1"/>
            <a:r>
              <a:rPr lang="en-US" altLang="zh-TW" dirty="0"/>
              <a:t>Research questions, hypotheses</a:t>
            </a:r>
          </a:p>
          <a:p>
            <a:endParaRPr lang="en-US" altLang="zh-TW" dirty="0"/>
          </a:p>
          <a:p>
            <a:r>
              <a:rPr lang="en-US" altLang="zh-TW" dirty="0"/>
              <a:t>Engineering: Problem </a:t>
            </a:r>
            <a:r>
              <a:rPr lang="en-US" altLang="zh-TW" dirty="0">
                <a:sym typeface="Wingdings" pitchFamily="2" charset="2"/>
              </a:rPr>
              <a:t> Solution</a:t>
            </a:r>
            <a:endParaRPr lang="en-US" altLang="zh-TW" dirty="0"/>
          </a:p>
          <a:p>
            <a:pPr lvl="1"/>
            <a:r>
              <a:rPr lang="en-US" altLang="zh-TW" dirty="0"/>
              <a:t>Problem definition</a:t>
            </a:r>
          </a:p>
          <a:p>
            <a:pPr lvl="1"/>
            <a:r>
              <a:rPr lang="en-US" altLang="zh-TW" dirty="0"/>
              <a:t>Research objectives, aims, goal, focus</a:t>
            </a:r>
          </a:p>
          <a:p>
            <a:endParaRPr lang="en-US" altLang="zh-TW" dirty="0"/>
          </a:p>
          <a:p>
            <a:r>
              <a:rPr lang="en-US" altLang="zh-TW" dirty="0"/>
              <a:t>Use common term in your field = fit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23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AE387A-50D4-4505-A168-B5D2F73C20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7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88">
        <p:fade/>
      </p:transition>
    </mc:Choice>
    <mc:Fallback xmlns="">
      <p:transition spd="med" advTm="40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7FB6-E70F-4C6E-BE5E-7BC35C32E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3) Research goal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51045C-7343-4C2B-9BF7-2CFC5A3A5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729383"/>
            <a:ext cx="8234710" cy="28027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DA0EC-8EA1-47EF-8333-9B72A757A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BE3A5D-CF5D-4438-AFE6-6ACC19364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3454"/>
      </p:ext>
    </p:extLst>
  </p:cSld>
  <p:clrMapOvr>
    <a:masterClrMapping/>
  </p:clrMapOvr>
  <p:transition advTm="39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Filling the Gap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Identify your goal: to fill the gap</a:t>
            </a:r>
          </a:p>
          <a:p>
            <a:pPr lvl="1"/>
            <a:r>
              <a:rPr lang="en-US" altLang="zh-TW" dirty="0"/>
              <a:t>This paper demonstrates that …</a:t>
            </a:r>
          </a:p>
          <a:p>
            <a:pPr lvl="1"/>
            <a:r>
              <a:rPr lang="en-US" altLang="zh-TW" dirty="0"/>
              <a:t>The purpose of this study is to develop a method to …</a:t>
            </a:r>
          </a:p>
          <a:p>
            <a:pPr lvl="1"/>
            <a:r>
              <a:rPr lang="en-US" altLang="zh-TW" dirty="0"/>
              <a:t>We propose a new system for …</a:t>
            </a:r>
          </a:p>
          <a:p>
            <a:pPr lvl="1"/>
            <a:r>
              <a:rPr lang="en-US" altLang="zh-TW" dirty="0"/>
              <a:t>(See section 4.6 for more)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25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322F43-B488-40FF-93FC-0A45E4392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36">
        <p:fade/>
      </p:transition>
    </mc:Choice>
    <mc:Fallback xmlns="">
      <p:transition spd="med" advTm="16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Goal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Last paragraph of the Introduction section</a:t>
            </a:r>
          </a:p>
          <a:p>
            <a:r>
              <a:rPr lang="en-US" dirty="0"/>
              <a:t>Second to last paragraph</a:t>
            </a:r>
          </a:p>
          <a:p>
            <a:pPr lvl="1"/>
            <a:r>
              <a:rPr lang="en-US" dirty="0"/>
              <a:t>If last paragraph is Organization of the article</a:t>
            </a:r>
          </a:p>
          <a:p>
            <a:r>
              <a:rPr lang="en-US" dirty="0"/>
              <a:t>[First paragraph of Process]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26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4F896A6-A993-493C-A031-4E370F41A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963">
        <p:fade/>
      </p:transition>
    </mc:Choice>
    <mc:Fallback xmlns="">
      <p:transition spd="med" advTm="34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expressed?</a:t>
            </a:r>
          </a:p>
          <a:p>
            <a:pPr lvl="1"/>
            <a:r>
              <a:rPr lang="en-US" dirty="0"/>
              <a:t>The organization of this paper is as follows:</a:t>
            </a:r>
          </a:p>
          <a:p>
            <a:pPr lvl="1"/>
            <a:r>
              <a:rPr lang="en-US" dirty="0"/>
              <a:t>In section 2 … in section 3 …</a:t>
            </a:r>
          </a:p>
          <a:p>
            <a:pPr lvl="1"/>
            <a:endParaRPr lang="en-US" dirty="0"/>
          </a:p>
          <a:p>
            <a:r>
              <a:rPr lang="en-US" dirty="0"/>
              <a:t>Where?</a:t>
            </a:r>
          </a:p>
          <a:p>
            <a:pPr lvl="1"/>
            <a:r>
              <a:rPr lang="en-US" dirty="0"/>
              <a:t>Last paragraph of Introduction (if present)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60065" y="1129912"/>
            <a:ext cx="3226735" cy="717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Purpose: </a:t>
            </a:r>
          </a:p>
          <a:p>
            <a:pPr algn="ctr"/>
            <a:r>
              <a:rPr lang="en-US" dirty="0"/>
              <a:t>Show argument structure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CB7EE5-C1DD-4C53-93FA-A35F336958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27">
        <p:fade/>
      </p:transition>
    </mc:Choice>
    <mc:Fallback xmlns="">
      <p:transition spd="med" advTm="25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Asian sentences and paragraphs longer</a:t>
            </a:r>
          </a:p>
          <a:p>
            <a:r>
              <a:rPr lang="en-US" dirty="0"/>
              <a:t>Need (gap) and goal may be in one paragraph</a:t>
            </a:r>
          </a:p>
          <a:p>
            <a:pPr lvl="1"/>
            <a:r>
              <a:rPr lang="en-US" dirty="0"/>
              <a:t>Makes research goal hard to find in English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vs. English writing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3550B0-A221-4D09-ABE7-DA573A8AA2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6689206"/>
      </p:ext>
    </p:extLst>
  </p:cSld>
  <p:clrMapOvr>
    <a:masterClrMapping/>
  </p:clrMapOvr>
  <p:transition advTm="430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Component 4) </a:t>
            </a:r>
            <a:br>
              <a:rPr lang="en-US" altLang="zh-TW" dirty="0"/>
            </a:br>
            <a:r>
              <a:rPr lang="en-US" altLang="zh-TW" dirty="0"/>
              <a:t>Framework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4.7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832805-1C33-45E8-841D-574D889640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95">
        <p:circle/>
      </p:transition>
    </mc:Choice>
    <mc:Fallback xmlns="">
      <p:transition spd="slow" advTm="50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Joining a 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AF1633-C208-45FE-9F4D-09B291941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483">
        <p:circle/>
      </p:transition>
    </mc:Choice>
    <mc:Fallback xmlns="">
      <p:transition spd="slow" advTm="34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6831-CB33-43BE-A9CD-ADE10093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Often implied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842CD-9575-48E0-8189-5ACE1CE6F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Immediately clear to senior researchers </a:t>
            </a:r>
          </a:p>
          <a:p>
            <a:pPr lvl="1"/>
            <a:r>
              <a:rPr lang="en-US" dirty="0"/>
              <a:t>Attitude toward other research</a:t>
            </a:r>
          </a:p>
          <a:p>
            <a:endParaRPr lang="en-US" dirty="0"/>
          </a:p>
          <a:p>
            <a:r>
              <a:rPr lang="en-US" dirty="0"/>
              <a:t>IMRD: What cited as important</a:t>
            </a:r>
          </a:p>
          <a:p>
            <a:pPr lvl="1"/>
            <a:r>
              <a:rPr lang="en-US" dirty="0"/>
              <a:t>If several methods, choice may be justified in M</a:t>
            </a:r>
          </a:p>
          <a:p>
            <a:endParaRPr lang="en-US" dirty="0"/>
          </a:p>
          <a:p>
            <a:r>
              <a:rPr lang="en-US" dirty="0"/>
              <a:t>IPTC: Often last method mentioned, least limitations</a:t>
            </a:r>
          </a:p>
          <a:p>
            <a:pPr lvl="1"/>
            <a:r>
              <a:rPr lang="en-US" dirty="0"/>
              <a:t>Often expanded on in the first part of 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D47AB-0949-4813-9D73-16203D07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9052196-A136-43A2-B09D-51B64D4A0C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472481"/>
      </p:ext>
    </p:extLst>
  </p:cSld>
  <p:clrMapOvr>
    <a:masterClrMapping/>
  </p:clrMapOvr>
  <p:transition advTm="534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 next chapter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 be determined from either first or second division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54414A2-7CFF-41CA-9CAE-D70B31523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34664"/>
      </p:ext>
    </p:extLst>
  </p:cSld>
  <p:clrMapOvr>
    <a:masterClrMapping/>
  </p:clrMapOvr>
  <p:transition advTm="126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Structure of a </a:t>
            </a:r>
            <a:br>
              <a:rPr lang="en-US" altLang="zh-TW" dirty="0"/>
            </a:br>
            <a:r>
              <a:rPr lang="en-US" altLang="zh-TW" dirty="0"/>
              <a:t>well-written article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CB735C-9710-469F-944E-7CC9B7114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48">
        <p:circle/>
      </p:transition>
    </mc:Choice>
    <mc:Fallback xmlns="">
      <p:transition spd="slow" advTm="504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sentences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paragraph in English writing</a:t>
            </a:r>
          </a:p>
          <a:p>
            <a:pPr lvl="1"/>
            <a:r>
              <a:rPr lang="en-US" dirty="0"/>
              <a:t>One purpose, one main point</a:t>
            </a:r>
          </a:p>
          <a:p>
            <a:endParaRPr lang="en-US" dirty="0"/>
          </a:p>
          <a:p>
            <a:r>
              <a:rPr lang="en-US" dirty="0"/>
              <a:t>Topic sentence = Summary of main idea of a paragraph</a:t>
            </a:r>
          </a:p>
          <a:p>
            <a:pPr lvl="1"/>
            <a:r>
              <a:rPr lang="en-US" dirty="0"/>
              <a:t>Often the first sentence</a:t>
            </a:r>
          </a:p>
          <a:p>
            <a:endParaRPr lang="en-US" dirty="0"/>
          </a:p>
          <a:p>
            <a:r>
              <a:rPr lang="en-US" dirty="0"/>
              <a:t>Topic sentences often related to components</a:t>
            </a:r>
          </a:p>
          <a:p>
            <a:pPr lvl="1"/>
            <a:r>
              <a:rPr lang="en-US" dirty="0"/>
              <a:t>Argument clear by reading topic sentences only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33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451FB2E-EA26-45CB-BC44-51ABD42C2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09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179">
        <p:fade/>
      </p:transition>
    </mc:Choice>
    <mc:Fallback xmlns="">
      <p:transition spd="med" advTm="391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Introduction section		</a:t>
            </a:r>
            <a:r>
              <a:rPr lang="en-US" sz="2000" dirty="0"/>
              <a:t>Table 4.1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308872"/>
              </p:ext>
            </p:extLst>
          </p:nvPr>
        </p:nvGraphicFramePr>
        <p:xfrm>
          <a:off x="457200" y="1371600"/>
          <a:ext cx="8221980" cy="14630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04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Topic sentence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Purpose (component)</a:t>
                      </a:r>
                      <a:endParaRPr lang="en-US" sz="16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amount of digital spatial information available …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has grown at an exceptional pace </a:t>
                      </a:r>
                      <a:r>
                        <a:rPr lang="en-US" sz="1600" b="0" u="none" dirty="0">
                          <a:effectLst/>
                        </a:rPr>
                        <a:t>over the past decade.”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1a General importance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“Consequently, … is becoming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increasingly popular and has received a lot of attention in the research community</a:t>
                      </a:r>
                      <a:r>
                        <a:rPr lang="en-US" sz="1600" b="0" u="none" dirty="0">
                          <a:effectLst/>
                        </a:rPr>
                        <a:t>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1b Specific importance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34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4C4694EB-9EB1-476A-ACC7-E99C228A7FAC}"/>
              </a:ext>
            </a:extLst>
          </p:cNvPr>
          <p:cNvSpPr/>
          <p:nvPr/>
        </p:nvSpPr>
        <p:spPr>
          <a:xfrm>
            <a:off x="3302452" y="3429001"/>
            <a:ext cx="2531476" cy="594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Importance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E4711-2568-4EEC-A3C4-51EDCAC4B765}"/>
              </a:ext>
            </a:extLst>
          </p:cNvPr>
          <p:cNvSpPr txBox="1"/>
          <p:nvPr/>
        </p:nvSpPr>
        <p:spPr>
          <a:xfrm>
            <a:off x="6889203" y="6336268"/>
            <a:ext cx="14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 et al. 2013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38E09D-629A-46B0-8D8F-2DE71FA8B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10">
        <p:fade/>
      </p:transition>
    </mc:Choice>
    <mc:Fallback xmlns="">
      <p:transition spd="med" advTm="2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Introduction section		</a:t>
            </a:r>
            <a:r>
              <a:rPr lang="en-US" sz="2000" dirty="0"/>
              <a:t>Table 4.1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2586153"/>
              </p:ext>
            </p:extLst>
          </p:nvPr>
        </p:nvGraphicFramePr>
        <p:xfrm>
          <a:off x="457200" y="1371600"/>
          <a:ext cx="8221980" cy="31699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04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Topic sentence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Purpose (component)</a:t>
                      </a:r>
                      <a:endParaRPr lang="en-US" sz="16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amount of digital spatial information available …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has grown at an exceptional pace </a:t>
                      </a:r>
                      <a:r>
                        <a:rPr lang="en-US" sz="1600" b="0" u="none" dirty="0">
                          <a:effectLst/>
                        </a:rPr>
                        <a:t>over the past decade.”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1a General importance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“Consequently, … is becoming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increasingly popular and has received a lot of attention in the research community</a:t>
                      </a:r>
                      <a:r>
                        <a:rPr lang="en-US" sz="1600" b="0" u="none" dirty="0">
                          <a:effectLst/>
                        </a:rPr>
                        <a:t>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1b Specific importance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“In this work, we focus on the … model, … However, there exist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two major concerns</a:t>
                      </a:r>
                      <a:r>
                        <a:rPr lang="en-US" sz="1600" b="0" u="none" dirty="0">
                          <a:effectLst/>
                        </a:rPr>
                        <a:t> with this model.”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general framework commonly used in the literature </a:t>
                      </a:r>
                      <a:r>
                        <a:rPr lang="en-US" sz="1600" b="0" u="none" dirty="0">
                          <a:effectLst/>
                        </a:rPr>
                        <a:t>… is based on …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Current best solution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current state-of-the-art solution </a:t>
                      </a:r>
                      <a:r>
                        <a:rPr lang="en-US" sz="1600" b="0" u="none" dirty="0">
                          <a:effectLst/>
                        </a:rPr>
                        <a:t>…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Current best solution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“We argue that … suffer from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several drawbacks</a:t>
                      </a:r>
                      <a:r>
                        <a:rPr lang="en-US" sz="1600" b="0" u="none" dirty="0">
                          <a:effectLst/>
                        </a:rPr>
                        <a:t>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35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BCC8BAF9-EFF4-427E-BD2E-22E399C70F30}"/>
              </a:ext>
            </a:extLst>
          </p:cNvPr>
          <p:cNvSpPr/>
          <p:nvPr/>
        </p:nvSpPr>
        <p:spPr>
          <a:xfrm>
            <a:off x="3302452" y="4854575"/>
            <a:ext cx="2531476" cy="594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Need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A2251-D190-4855-BD69-33A06262FFA8}"/>
              </a:ext>
            </a:extLst>
          </p:cNvPr>
          <p:cNvSpPr txBox="1"/>
          <p:nvPr/>
        </p:nvSpPr>
        <p:spPr>
          <a:xfrm>
            <a:off x="6889203" y="6336268"/>
            <a:ext cx="14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 et al. 2013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A6CCAB-C09E-4305-AFE7-ABFDD1CEE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17">
        <p:fade/>
      </p:transition>
    </mc:Choice>
    <mc:Fallback xmlns="">
      <p:transition spd="med" advTm="160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Introduction section		</a:t>
            </a:r>
            <a:r>
              <a:rPr lang="en-US" sz="2000" dirty="0"/>
              <a:t>Table 4.1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371600"/>
          <a:ext cx="8221980" cy="43891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04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Topic sentence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Purpose (component)</a:t>
                      </a:r>
                      <a:endParaRPr lang="en-US" sz="160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amount of digital spatial information available …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has grown at an exceptional pace </a:t>
                      </a:r>
                      <a:r>
                        <a:rPr lang="en-US" sz="1600" b="0" u="none" dirty="0">
                          <a:effectLst/>
                        </a:rPr>
                        <a:t>over the past decade.”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1a General importance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“Consequently, … is becoming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increasingly popular and has received a lot of attention in the research community</a:t>
                      </a:r>
                      <a:r>
                        <a:rPr lang="en-US" sz="1600" b="0" u="none" dirty="0">
                          <a:effectLst/>
                        </a:rPr>
                        <a:t>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1b Specific importance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“In this work, we focus on the … model, … However, there exist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two major concerns</a:t>
                      </a:r>
                      <a:r>
                        <a:rPr lang="en-US" sz="1600" b="0" u="none" dirty="0">
                          <a:effectLst/>
                        </a:rPr>
                        <a:t> with this model.”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general framework commonly used in the literature </a:t>
                      </a:r>
                      <a:r>
                        <a:rPr lang="en-US" sz="1600" b="0" u="none" dirty="0">
                          <a:effectLst/>
                        </a:rPr>
                        <a:t>… is based on …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Current best solution</a:t>
                      </a:r>
                      <a:endParaRPr lang="en-US" sz="1600" dirty="0">
                        <a:effectLst/>
                        <a:latin typeface="Constantia" panose="02030602050306030303" pitchFamily="18" charset="0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current state-of-the-art solution </a:t>
                      </a:r>
                      <a:r>
                        <a:rPr lang="en-US" sz="1600" b="0" u="none" dirty="0">
                          <a:effectLst/>
                        </a:rPr>
                        <a:t>…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Current best solution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“We argue that … suffer from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several drawbacks</a:t>
                      </a:r>
                      <a:r>
                        <a:rPr lang="en-US" sz="1600" b="0" u="none" dirty="0">
                          <a:effectLst/>
                        </a:rPr>
                        <a:t>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“Motivated by the above observations,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we propose </a:t>
                      </a:r>
                      <a:r>
                        <a:rPr lang="en-US" sz="1600" b="0" u="none" dirty="0">
                          <a:effectLst/>
                        </a:rPr>
                        <a:t>… a novel approach … based on …”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3b Proposed solution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“This paper subsumes our earlier work … by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extending</a:t>
                      </a:r>
                      <a:r>
                        <a:rPr lang="en-US" sz="1600" b="0" u="none" dirty="0">
                          <a:effectLst/>
                        </a:rPr>
                        <a:t> the …  approach …”  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onstantia" panose="02030602050306030303" pitchFamily="18" charset="0"/>
                          <a:ea typeface="MS Mincho"/>
                          <a:cs typeface="Times New Roman"/>
                        </a:rPr>
                        <a:t>3a Specific objective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“The remainder of the paper is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organized as follows</a:t>
                      </a:r>
                      <a:r>
                        <a:rPr lang="en-US" sz="1600" b="0" u="none" dirty="0">
                          <a:effectLst/>
                        </a:rPr>
                        <a:t>.”</a:t>
                      </a:r>
                      <a:endParaRPr lang="en-US" sz="1600" b="0" u="none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Organization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36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410E3C45-A20E-40E2-AF8D-F627E9931A77}"/>
              </a:ext>
            </a:extLst>
          </p:cNvPr>
          <p:cNvSpPr/>
          <p:nvPr/>
        </p:nvSpPr>
        <p:spPr>
          <a:xfrm>
            <a:off x="3302452" y="5944552"/>
            <a:ext cx="2531476" cy="594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Research goal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AD4B3-55F5-4772-BF19-541FC79A43B0}"/>
              </a:ext>
            </a:extLst>
          </p:cNvPr>
          <p:cNvSpPr txBox="1"/>
          <p:nvPr/>
        </p:nvSpPr>
        <p:spPr>
          <a:xfrm>
            <a:off x="6889203" y="6336268"/>
            <a:ext cx="14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 et al. 2013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D5185D-9CD3-4830-801B-65FC2C746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4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991">
        <p:fade/>
      </p:transition>
    </mc:Choice>
    <mc:Fallback xmlns="">
      <p:transition spd="med" advTm="40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/>
              <a:t>Related work section		</a:t>
            </a:r>
            <a:r>
              <a:rPr lang="en-US" sz="2000" dirty="0"/>
              <a:t>Table 4.2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015712"/>
              </p:ext>
            </p:extLst>
          </p:nvPr>
        </p:nvGraphicFramePr>
        <p:xfrm>
          <a:off x="457200" y="1371600"/>
          <a:ext cx="8221980" cy="316992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04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Topic sentence and last sentence of paragraph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Purpose (component)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The idea … was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first introduced </a:t>
                      </a:r>
                      <a:r>
                        <a:rPr lang="en-US" sz="1600" b="0" u="none" dirty="0">
                          <a:effectLst/>
                        </a:rPr>
                        <a:t>by 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Nevertheless</a:t>
                      </a:r>
                      <a:r>
                        <a:rPr lang="en-US" sz="1600" b="0" u="none" dirty="0">
                          <a:effectLst/>
                        </a:rPr>
                        <a:t>, both solutions incur significant authentication overhead 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…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introduced</a:t>
                      </a:r>
                      <a:r>
                        <a:rPr lang="en-US" sz="1600" b="0" u="none" dirty="0">
                          <a:effectLst/>
                        </a:rPr>
                        <a:t> … supporting fast query processing and verification.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Nevertheless</a:t>
                      </a:r>
                      <a:r>
                        <a:rPr lang="en-US" sz="1600" b="0" u="none" dirty="0">
                          <a:effectLst/>
                        </a:rPr>
                        <a:t>, neither … handle data updates efficiently.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Efficient verification in the presence of frequent updates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has been studied</a:t>
                      </a:r>
                      <a:r>
                        <a:rPr lang="en-US" sz="1600" b="0" u="none" dirty="0">
                          <a:effectLst/>
                        </a:rPr>
                        <a:t> …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The proposed mechanism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achieves both correctness and </a:t>
                      </a:r>
                      <a:r>
                        <a:rPr lang="en-US" sz="1600" b="0" u="none" dirty="0">
                          <a:effectLst/>
                        </a:rPr>
                        <a:t>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Current best solution</a:t>
                      </a:r>
                      <a:endParaRPr lang="en-US" sz="1600" dirty="0">
                        <a:effectLst/>
                        <a:latin typeface="Cambri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All the aforementioned solutions require changes </a:t>
                      </a:r>
                      <a:r>
                        <a:rPr lang="en-US" sz="1600" b="0" u="none" dirty="0">
                          <a:effectLst/>
                        </a:rPr>
                        <a:t>…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none" dirty="0">
                          <a:effectLst/>
                        </a:rPr>
                        <a:t>The … </a:t>
                      </a:r>
                      <a:r>
                        <a:rPr lang="en-US" sz="1600" b="0" u="none" dirty="0">
                          <a:solidFill>
                            <a:schemeClr val="tx1"/>
                          </a:solidFill>
                          <a:effectLst/>
                        </a:rPr>
                        <a:t>method introduced in this paper is both efficient and deterministic, and </a:t>
                      </a:r>
                      <a:r>
                        <a:rPr lang="en-US" sz="1600" b="0" u="none" dirty="0">
                          <a:solidFill>
                            <a:srgbClr val="FF0000"/>
                          </a:solidFill>
                          <a:effectLst/>
                        </a:rPr>
                        <a:t>does not require any modifications </a:t>
                      </a:r>
                      <a:r>
                        <a:rPr lang="en-US" sz="1600" b="0" u="none" dirty="0">
                          <a:effectLst/>
                        </a:rPr>
                        <a:t>…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2b Limitations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mbria"/>
                          <a:ea typeface="MS Mincho"/>
                          <a:cs typeface="Times New Roman"/>
                        </a:rPr>
                        <a:t>3c Contribution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37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106D90B-7F54-4DFA-AECA-7969C6389CA7}"/>
              </a:ext>
            </a:extLst>
          </p:cNvPr>
          <p:cNvSpPr/>
          <p:nvPr/>
        </p:nvSpPr>
        <p:spPr>
          <a:xfrm>
            <a:off x="2645551" y="4776215"/>
            <a:ext cx="3845277" cy="594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Mostly Need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Restates research goal at 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01377-FEC3-437F-94C5-966EB81F0191}"/>
              </a:ext>
            </a:extLst>
          </p:cNvPr>
          <p:cNvSpPr txBox="1"/>
          <p:nvPr/>
        </p:nvSpPr>
        <p:spPr>
          <a:xfrm>
            <a:off x="6889203" y="6336268"/>
            <a:ext cx="148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 et al. 2013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2B4B644-C016-41C6-9995-768E88143B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6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868">
        <p:fade/>
      </p:transition>
    </mc:Choice>
    <mc:Fallback xmlns="">
      <p:transition spd="med" advTm="57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/>
              <a:t>Components in the Introduction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38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1905000"/>
            <a:ext cx="8686800" cy="466953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Importance</a:t>
            </a:r>
          </a:p>
          <a:p>
            <a:pPr marL="571500" indent="-3429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General importance (society)</a:t>
            </a:r>
          </a:p>
          <a:p>
            <a:pPr marL="571500" indent="-3429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Specific importance (researchers)</a:t>
            </a:r>
          </a:p>
          <a:p>
            <a:pPr marL="228600"/>
            <a:endParaRPr lang="en-US" dirty="0">
              <a:solidFill>
                <a:prstClr val="black"/>
              </a:solidFill>
              <a:ea typeface="MS Mincho"/>
              <a:cs typeface="Times New Roman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Need</a:t>
            </a:r>
          </a:p>
          <a:p>
            <a:pPr marL="457200" indent="-2286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Research gap</a:t>
            </a:r>
          </a:p>
          <a:p>
            <a:pPr marL="457200" indent="-2286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Problem identification</a:t>
            </a:r>
          </a:p>
          <a:p>
            <a:pPr marL="457200" indent="-2286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Benefit</a:t>
            </a:r>
          </a:p>
          <a:p>
            <a:pPr marL="228600"/>
            <a:endParaRPr lang="en-US" dirty="0">
              <a:solidFill>
                <a:prstClr val="black"/>
              </a:solidFill>
              <a:ea typeface="MS Mincho"/>
              <a:cs typeface="Times New Roman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Research goal</a:t>
            </a:r>
          </a:p>
          <a:p>
            <a:pPr marL="457200" indent="-2286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Specific objective </a:t>
            </a:r>
          </a:p>
          <a:p>
            <a:pPr marL="457200" indent="-2286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Proposed solution</a:t>
            </a:r>
          </a:p>
          <a:p>
            <a:pPr marL="457200" indent="-228600">
              <a:buFont typeface="+mj-lt"/>
              <a:buAutoNum type="alphaLcPeriod"/>
            </a:pPr>
            <a:r>
              <a:rPr lang="en-US" dirty="0">
                <a:solidFill>
                  <a:prstClr val="black"/>
                </a:solidFill>
                <a:ea typeface="MS Mincho"/>
                <a:cs typeface="Times New Roman"/>
              </a:rPr>
              <a:t>Contribution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4765" y="259614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4765" y="288853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4765" y="3944975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4765" y="497782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94765" y="52702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765517" y="5562599"/>
            <a:ext cx="2286000" cy="594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+ Organization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55F04-D395-4E4F-B108-617EC7CEB8EA}"/>
              </a:ext>
            </a:extLst>
          </p:cNvPr>
          <p:cNvSpPr txBox="1"/>
          <p:nvPr/>
        </p:nvSpPr>
        <p:spPr>
          <a:xfrm>
            <a:off x="4394764" y="556259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E4CB3C-0223-4D90-AD1B-F0DB19166A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4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59">
        <p:fade/>
      </p:transition>
    </mc:Choice>
    <mc:Fallback xmlns="">
      <p:transition spd="med" advTm="142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7" grpId="0" animBg="1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Comparison of </a:t>
            </a:r>
            <a:br>
              <a:rPr lang="en-US" altLang="zh-TW" dirty="0"/>
            </a:br>
            <a:r>
              <a:rPr lang="en-US" altLang="zh-TW" dirty="0"/>
              <a:t>IMRD and IPTC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A2F13D-95F3-4896-A454-6D22321C9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3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91">
        <p:circle/>
      </p:transition>
    </mc:Choice>
    <mc:Fallback xmlns="">
      <p:transition spd="slow" advTm="27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/>
              <a:t>Joining a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“Hey, who do you think will win the Cy Young this year?”</a:t>
            </a:r>
          </a:p>
          <a:p>
            <a:r>
              <a:rPr lang="en-US" dirty="0">
                <a:solidFill>
                  <a:srgbClr val="0070C0"/>
                </a:solidFill>
              </a:rPr>
              <a:t>“I think Sale deserves it, but maybe </a:t>
            </a:r>
            <a:r>
              <a:rPr lang="en-US" dirty="0" err="1">
                <a:solidFill>
                  <a:srgbClr val="0070C0"/>
                </a:solidFill>
              </a:rPr>
              <a:t>Kluber</a:t>
            </a:r>
            <a:r>
              <a:rPr lang="en-US" dirty="0">
                <a:solidFill>
                  <a:srgbClr val="0070C0"/>
                </a:solidFill>
              </a:rPr>
              <a:t>. Probably depends who wins the pennant.”</a:t>
            </a:r>
          </a:p>
          <a:p>
            <a:r>
              <a:rPr lang="en-US" dirty="0"/>
              <a:t>“What about the Nationals? The Dodgers’ Kershaw and Jansen both have a shot.”</a:t>
            </a:r>
          </a:p>
          <a:p>
            <a:r>
              <a:rPr lang="en-US" dirty="0">
                <a:solidFill>
                  <a:srgbClr val="0070C0"/>
                </a:solidFill>
              </a:rPr>
              <a:t>“Maybe, but it almost always goes to a starter, so I say Kershaw, even though it would be his fourth. Last time a reliever won was Gagne in 2003.”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4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152400"/>
            <a:ext cx="4191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Is this conversation important?</a:t>
            </a:r>
          </a:p>
          <a:p>
            <a:pPr algn="ctr"/>
            <a:r>
              <a:rPr lang="en-US" sz="2000" dirty="0">
                <a:solidFill>
                  <a:prstClr val="white"/>
                </a:solidFill>
              </a:rPr>
              <a:t>Only if you follow MLB.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DC9038-838F-4AA0-B3BB-89111E14FC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0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401">
        <p:fade/>
      </p:transition>
    </mc:Choice>
    <mc:Fallback xmlns="">
      <p:transition spd="med" advTm="20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8F359-2295-4AD9-9328-A4B850167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IMRD vs. IPTC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E000-CDEE-4698-801C-0C3F1D057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47616"/>
          </a:xfrm>
        </p:spPr>
        <p:txBody>
          <a:bodyPr>
            <a:normAutofit/>
          </a:bodyPr>
          <a:lstStyle/>
          <a:p>
            <a:r>
              <a:rPr lang="en-US" dirty="0"/>
              <a:t>Length </a:t>
            </a:r>
            <a:r>
              <a:rPr lang="en-US"/>
              <a:t>of Introduction section</a:t>
            </a:r>
            <a:endParaRPr lang="en-US" dirty="0"/>
          </a:p>
          <a:p>
            <a:pPr lvl="1"/>
            <a:r>
              <a:rPr lang="en-US" dirty="0"/>
              <a:t>Extremely variable in engineering</a:t>
            </a:r>
          </a:p>
          <a:p>
            <a:pPr lvl="2"/>
            <a:r>
              <a:rPr lang="en-US" dirty="0"/>
              <a:t>One paragraph, all citations in Related work</a:t>
            </a:r>
          </a:p>
          <a:p>
            <a:pPr lvl="2"/>
            <a:r>
              <a:rPr lang="en-US" dirty="0"/>
              <a:t>Several pages, including illustrations of overall design</a:t>
            </a:r>
          </a:p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Importance often longer in IMRD, more citations</a:t>
            </a:r>
          </a:p>
          <a:p>
            <a:pPr lvl="1"/>
            <a:r>
              <a:rPr lang="en-US" dirty="0"/>
              <a:t>Need often more prominent in IPTC</a:t>
            </a:r>
          </a:p>
          <a:p>
            <a:r>
              <a:rPr lang="en-US" dirty="0"/>
              <a:t>Research goal</a:t>
            </a:r>
          </a:p>
          <a:p>
            <a:pPr lvl="1"/>
            <a:r>
              <a:rPr lang="en-US" dirty="0"/>
              <a:t>Terms used, way of stating</a:t>
            </a:r>
          </a:p>
          <a:p>
            <a:r>
              <a:rPr lang="en-US" dirty="0"/>
              <a:t>Organization paragraph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E29B1-CA89-4311-B049-5A7F30CED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36CC3A7-17DE-42E6-B085-A419D28FE640}"/>
              </a:ext>
            </a:extLst>
          </p:cNvPr>
          <p:cNvSpPr/>
          <p:nvPr/>
        </p:nvSpPr>
        <p:spPr>
          <a:xfrm>
            <a:off x="5367528" y="1179576"/>
            <a:ext cx="2665701" cy="5943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</a:rPr>
              <a:t>Generalizations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1384E1-ADE9-474B-836F-A7EFF6A97C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8266020"/>
      </p:ext>
    </p:extLst>
  </p:cSld>
  <p:clrMapOvr>
    <a:masterClrMapping/>
  </p:clrMapOvr>
  <p:transition advTm="480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5EA9C-C227-4000-BB16-33B4884DAD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3FCA335-36BB-4962-B874-B8000C1FB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3F961-6D2C-4062-9788-9B08D1C5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97C297-3116-4B1F-A7B2-1046EE5ED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40">
        <p:circle/>
      </p:transition>
    </mc:Choice>
    <mc:Fallback xmlns="">
      <p:transition spd="slow" advTm="284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is it important to be part of an academic, disciplinary or research community? How does the Introduction help you claim your role in that community?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common components are generally present in an Introduction, and what is the role of each in supporting the main claim?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the research goal the most important component of any research article?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topic sentences and component markers help you, both as a reader and a writer?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Introductions differ in IMRD and IPTC format?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152188-A178-4802-9A9C-C85128693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3178"/>
      </p:ext>
    </p:extLst>
  </p:cSld>
  <p:clrMapOvr>
    <a:masterClrMapping/>
  </p:clrMapOvr>
  <p:transition advTm="66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B5F28-985F-4908-9504-6D46FA547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/>
              <a:t>Exercise 4.1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03BA8-986C-4230-A94B-5118D4B16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1) Identify the components in each paragraph in the Introduction division of your first exemplar article and the component markers that help you identify them. Summarize this in a table. </a:t>
            </a:r>
          </a:p>
          <a:p>
            <a:r>
              <a:rPr lang="en-US" dirty="0"/>
              <a:t>2) Does the Introduction follow the order of components as listed? [This is a claim.]</a:t>
            </a:r>
          </a:p>
          <a:p>
            <a:r>
              <a:rPr lang="en-US" dirty="0"/>
              <a:t>3) Where is the research goal stated in your exemplar articles, and how? If they use the phrase “to [the best of] our knowledge” or additional bullet points or sentences to expand on the goal, make note of that.</a:t>
            </a:r>
          </a:p>
          <a:p>
            <a:r>
              <a:rPr lang="en-US" dirty="0"/>
              <a:t>4) Is there a paragraph at the end of the Introduction that describes the organization of the rest of the paper?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D7E66-A12F-4A18-A3B3-BD974EC8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E2525F8-B3B9-4368-B493-AA9A884D7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37476"/>
      </p:ext>
    </p:extLst>
  </p:cSld>
  <p:clrMapOvr>
    <a:masterClrMapping/>
  </p:clrMapOvr>
  <p:transition advTm="297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D0E67-6074-4075-8BF2-277EA4D79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the hints!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090DE-A98B-4EA1-9D62-3D5B53593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 the list of components in Appendix 1 </a:t>
            </a:r>
            <a:r>
              <a:rPr lang="en-US" dirty="0"/>
              <a:t>to avoid flipping pages. </a:t>
            </a:r>
          </a:p>
          <a:p>
            <a:r>
              <a:rPr lang="en-US" dirty="0"/>
              <a:t>Remember that </a:t>
            </a:r>
            <a:r>
              <a:rPr lang="en-US" dirty="0">
                <a:solidFill>
                  <a:srgbClr val="FF0000"/>
                </a:solidFill>
              </a:rPr>
              <a:t>component markers are general words </a:t>
            </a:r>
            <a:r>
              <a:rPr lang="en-US" dirty="0"/>
              <a:t>that could help identify that component in many different articles, not the specifics of that article.</a:t>
            </a:r>
          </a:p>
          <a:p>
            <a:r>
              <a:rPr lang="en-US" dirty="0">
                <a:solidFill>
                  <a:srgbClr val="FF0000"/>
                </a:solidFill>
              </a:rPr>
              <a:t>Mark components in the margins </a:t>
            </a:r>
            <a:r>
              <a:rPr lang="en-US" dirty="0"/>
              <a:t>of your article. </a:t>
            </a:r>
          </a:p>
          <a:p>
            <a:r>
              <a:rPr lang="en-US" dirty="0"/>
              <a:t>If your article contains a </a:t>
            </a:r>
            <a:r>
              <a:rPr lang="en-US" dirty="0">
                <a:solidFill>
                  <a:srgbClr val="FF0000"/>
                </a:solidFill>
              </a:rPr>
              <a:t>second section </a:t>
            </a:r>
            <a:r>
              <a:rPr lang="en-US" dirty="0"/>
              <a:t>in the Introduction division, include it.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43DAD-4ACE-444B-93EE-ED8547DB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DCC4AF-A96E-4553-BCC0-31B41E6B30D2}"/>
              </a:ext>
            </a:extLst>
          </p:cNvPr>
          <p:cNvSpPr/>
          <p:nvPr/>
        </p:nvSpPr>
        <p:spPr>
          <a:xfrm>
            <a:off x="6355080" y="1097280"/>
            <a:ext cx="2404872" cy="7498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online material: </a:t>
            </a:r>
          </a:p>
          <a:p>
            <a:pPr algn="ctr"/>
            <a:r>
              <a:rPr lang="en-US" dirty="0"/>
              <a:t>Component analysis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33F87E-9D24-4F06-AC51-7F7E6F0627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1707452"/>
      </p:ext>
    </p:extLst>
  </p:cSld>
  <p:clrMapOvr>
    <a:masterClrMapping/>
  </p:clrMapOvr>
  <p:transition advTm="224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5EF73-558B-42D7-B463-F90C45911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9704F-A97F-4F3F-9BD0-660FBB7C0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HU, L., KU, W.-S., BAKIRAS, S. &amp; SHAHABI, C. 2013. Spatial query integrity with </a:t>
            </a:r>
            <a:r>
              <a:rPr lang="en-US" dirty="0" err="1"/>
              <a:t>voronoi</a:t>
            </a:r>
            <a:r>
              <a:rPr lang="en-US" dirty="0"/>
              <a:t> neighbors. </a:t>
            </a:r>
            <a:r>
              <a:rPr lang="en-US" i="1" dirty="0"/>
              <a:t>IEEE Transactions on Knowledge and Data Engineering,</a:t>
            </a:r>
            <a:r>
              <a:rPr lang="en-US" dirty="0"/>
              <a:t> 25</a:t>
            </a:r>
            <a:r>
              <a:rPr lang="en-US" b="1" dirty="0"/>
              <a:t>,</a:t>
            </a:r>
            <a:r>
              <a:rPr lang="en-US" dirty="0"/>
              <a:t> 863-876.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5D225-4A40-4311-977B-5D0D9DA3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0CF441-2E0E-46ED-90A5-0EDC370C7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25614"/>
      </p:ext>
    </p:extLst>
  </p:cSld>
  <p:clrMapOvr>
    <a:masterClrMapping/>
  </p:clrMapOvr>
  <p:transition advTm="1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/>
              <a:t>Joining a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the vocabulary</a:t>
            </a:r>
          </a:p>
          <a:p>
            <a:r>
              <a:rPr lang="en-US" dirty="0"/>
              <a:t>Know the people</a:t>
            </a:r>
          </a:p>
          <a:p>
            <a:r>
              <a:rPr lang="en-US" dirty="0"/>
              <a:t>Know the history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the right vocabulary the right way</a:t>
            </a:r>
          </a:p>
          <a:p>
            <a:r>
              <a:rPr lang="en-US" dirty="0"/>
              <a:t>Refer to the right people (important researchers)</a:t>
            </a:r>
          </a:p>
          <a:p>
            <a:r>
              <a:rPr lang="en-US" dirty="0"/>
              <a:t>Cite the history (important papers)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5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987040"/>
            <a:ext cx="83820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242852"/>
                </a:solidFill>
              </a:rPr>
              <a:t>Joining a disciplinary community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5760785-4E05-406B-9F75-ACBB6B9691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0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515">
        <p:fade/>
      </p:transition>
    </mc:Choice>
    <mc:Fallback xmlns="">
      <p:transition spd="med" advTm="305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Claim 1: Importance of and need for your 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4.2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A057C8-1B6D-49A4-A543-1C61FCF02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20">
        <p:circle/>
      </p:transition>
    </mc:Choice>
    <mc:Fallback xmlns="">
      <p:transition spd="slow" advTm="662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Claim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You have identified an important unanswered question (IMRD)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You have identified an important unresolved problem (IPTC)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7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sp>
        <p:nvSpPr>
          <p:cNvPr id="2" name="Frame 1"/>
          <p:cNvSpPr/>
          <p:nvPr/>
        </p:nvSpPr>
        <p:spPr>
          <a:xfrm>
            <a:off x="4191000" y="1905000"/>
            <a:ext cx="1600200" cy="533400"/>
          </a:xfrm>
          <a:prstGeom prst="frame">
            <a:avLst>
              <a:gd name="adj1" fmla="val 8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5791200" y="1905000"/>
            <a:ext cx="1828800" cy="533400"/>
          </a:xfrm>
          <a:prstGeom prst="frame">
            <a:avLst>
              <a:gd name="adj1" fmla="val 8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1447800"/>
            <a:ext cx="1600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Importance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67400" y="1447800"/>
            <a:ext cx="1752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Need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4191000" y="3294888"/>
            <a:ext cx="1600200" cy="533400"/>
          </a:xfrm>
          <a:prstGeom prst="frame">
            <a:avLst>
              <a:gd name="adj1" fmla="val 8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5791200" y="3294888"/>
            <a:ext cx="1676400" cy="533400"/>
          </a:xfrm>
          <a:prstGeom prst="frame">
            <a:avLst>
              <a:gd name="adj1" fmla="val 8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91000" y="2837688"/>
            <a:ext cx="1600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Importance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67400" y="2837688"/>
            <a:ext cx="1600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Need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4191000" y="4508997"/>
            <a:ext cx="4650463" cy="533400"/>
          </a:xfrm>
          <a:prstGeom prst="frame">
            <a:avLst>
              <a:gd name="adj1" fmla="val 8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prstClr val="black"/>
                </a:solidFill>
              </a:rPr>
              <a:t>How you will meet that need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38400" y="4508997"/>
            <a:ext cx="1752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Research goal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FB91CB55-0715-4815-9089-8BCE9612FA8E}"/>
              </a:ext>
            </a:extLst>
          </p:cNvPr>
          <p:cNvSpPr/>
          <p:nvPr/>
        </p:nvSpPr>
        <p:spPr>
          <a:xfrm>
            <a:off x="3432048" y="5544671"/>
            <a:ext cx="4718304" cy="779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Allows you to fit into and add to conversations in your community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AB76A25-2537-475E-9623-9C713C8117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6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456">
        <p:fade/>
      </p:transition>
    </mc:Choice>
    <mc:Fallback xmlns="">
      <p:transition spd="med" advTm="424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8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57200" y="1942732"/>
          <a:ext cx="404018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094">
                  <a:extLst>
                    <a:ext uri="{9D8B030D-6E8A-4147-A177-3AD203B41FA5}">
                      <a16:colId xmlns:a16="http://schemas.microsoft.com/office/drawing/2014/main" val="3611409543"/>
                    </a:ext>
                  </a:extLst>
                </a:gridCol>
                <a:gridCol w="2020094">
                  <a:extLst>
                    <a:ext uri="{9D8B030D-6E8A-4147-A177-3AD203B41FA5}">
                      <a16:colId xmlns:a16="http://schemas.microsoft.com/office/drawing/2014/main" val="1571143"/>
                    </a:ext>
                  </a:extLst>
                </a:gridCol>
              </a:tblGrid>
              <a:tr h="31128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IMRD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305055"/>
                  </a:ext>
                </a:extLst>
              </a:tr>
              <a:tr h="3112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Divisions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Components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228175"/>
                  </a:ext>
                </a:extLst>
              </a:tr>
              <a:tr h="8404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ntroduction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Importance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Need for work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Research goal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372470"/>
                  </a:ext>
                </a:extLst>
              </a:tr>
            </a:tbl>
          </a:graphicData>
        </a:graphic>
      </p:graphicFrame>
      <p:graphicFrame>
        <p:nvGraphicFramePr>
          <p:cNvPr id="18" name="Content Placeholder 9"/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4645025" y="1942732"/>
          <a:ext cx="404177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888">
                  <a:extLst>
                    <a:ext uri="{9D8B030D-6E8A-4147-A177-3AD203B41FA5}">
                      <a16:colId xmlns:a16="http://schemas.microsoft.com/office/drawing/2014/main" val="2999168831"/>
                    </a:ext>
                  </a:extLst>
                </a:gridCol>
                <a:gridCol w="2020888">
                  <a:extLst>
                    <a:ext uri="{9D8B030D-6E8A-4147-A177-3AD203B41FA5}">
                      <a16:colId xmlns:a16="http://schemas.microsoft.com/office/drawing/2014/main" val="2412119341"/>
                    </a:ext>
                  </a:extLst>
                </a:gridCol>
              </a:tblGrid>
              <a:tr h="31128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IPTC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118295"/>
                  </a:ext>
                </a:extLst>
              </a:tr>
              <a:tr h="31128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Divisions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Components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9148263"/>
                  </a:ext>
                </a:extLst>
              </a:tr>
              <a:tr h="84047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ntroduction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Importance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Need for work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MS Mincho"/>
                          <a:cs typeface="Times New Roman" panose="02020603050405020304" pitchFamily="18" charset="0"/>
                        </a:rPr>
                        <a:t>Research goal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8900217"/>
                  </a:ext>
                </a:extLst>
              </a:tr>
            </a:tbl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component claims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08960" y="4700500"/>
            <a:ext cx="2926080" cy="7799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Why the difference?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28401"/>
            <a:ext cx="2524125" cy="2524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066" y="4638025"/>
            <a:ext cx="895350" cy="904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322" y="3904694"/>
            <a:ext cx="1899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space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2871" y="5947334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Important to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4632" y="5480429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Has not been done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3803" y="2511482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42928" y="2775732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13803" y="3504585"/>
            <a:ext cx="4062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More past research cited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8E344C-8605-4551-B681-C5690A13CC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41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681">
        <p:fade/>
      </p:transition>
    </mc:Choice>
    <mc:Fallback xmlns="">
      <p:transition spd="med" advTm="50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標題 2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Overall Goal of Introduction Division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365760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Establish that your research is</a:t>
            </a: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Interesting</a:t>
            </a: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Worthy of publication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By: </a:t>
            </a:r>
            <a:r>
              <a:rPr lang="en-US" altLang="zh-TW" dirty="0">
                <a:solidFill>
                  <a:srgbClr val="FF0000"/>
                </a:solidFill>
              </a:rPr>
              <a:t>Looking back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(at other research) to show:</a:t>
            </a:r>
            <a:endParaRPr lang="zh-TW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are familiar with current research</a:t>
            </a: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Question not answered/Problem not solved</a:t>
            </a:r>
          </a:p>
          <a:p>
            <a:pPr marL="0" indent="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By: </a:t>
            </a:r>
            <a:r>
              <a:rPr lang="en-US" altLang="zh-TW" dirty="0">
                <a:solidFill>
                  <a:srgbClr val="FF0000"/>
                </a:solidFill>
              </a:rPr>
              <a:t>Pointing forward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(to the rest of the paper) to show:</a:t>
            </a:r>
            <a:endParaRPr lang="zh-TW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You have a valid approach to solve it (M/P)</a:t>
            </a: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Adds to existing research in some way (R&amp;D/T)</a:t>
            </a:r>
            <a:endParaRPr lang="zh-TW" altLang="zh-TW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777240" lvl="1" indent="-365760" fontAlgn="auto">
              <a:spcAft>
                <a:spcPts val="0"/>
              </a:spcAft>
              <a:defRPr/>
            </a:pP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Therefore: relevant, significant, new contribution (C) 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>
                <a:solidFill>
                  <a:srgbClr val="242852">
                    <a:shade val="90000"/>
                  </a:srgbClr>
                </a:solidFill>
              </a:rPr>
              <a:pPr/>
              <a:t>9</a:t>
            </a:fld>
            <a:endParaRPr lang="en-US">
              <a:solidFill>
                <a:srgbClr val="242852">
                  <a:shade val="90000"/>
                </a:srgb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417911-747E-4A14-9F9B-9D604E979C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395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189">
        <p:fade/>
      </p:transition>
    </mc:Choice>
    <mc:Fallback xmlns="">
      <p:transition spd="med" advTm="33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8|7.8|6.5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2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4|8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1|1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3|15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4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7|11|5.9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1.9|2.5|1.8|4.3|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4|7.9|1.4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6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8|1.5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2.8|3.5|9.1|2.8|12.5|8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579</TotalTime>
  <Words>1924</Words>
  <Application>Microsoft Office PowerPoint</Application>
  <PresentationFormat>On-screen Show (4:3)</PresentationFormat>
  <Paragraphs>364</Paragraphs>
  <Slides>45</Slides>
  <Notes>2</Notes>
  <HiddenSlides>0</HiddenSlides>
  <MMClips>45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Calibri</vt:lpstr>
      <vt:lpstr>Cambria</vt:lpstr>
      <vt:lpstr>Constantia</vt:lpstr>
      <vt:lpstr>Lucida Sans Unicode</vt:lpstr>
      <vt:lpstr>Wingdings</vt:lpstr>
      <vt:lpstr>Wingdings 2</vt:lpstr>
      <vt:lpstr>1_Flow</vt:lpstr>
      <vt:lpstr>Chapter 4 Importance of and need for the research</vt:lpstr>
      <vt:lpstr>Goals:</vt:lpstr>
      <vt:lpstr>Joining a community</vt:lpstr>
      <vt:lpstr>Joining a community</vt:lpstr>
      <vt:lpstr>Joining a community</vt:lpstr>
      <vt:lpstr>Claim 1: Importance of and need for your work</vt:lpstr>
      <vt:lpstr>Implicit Claim</vt:lpstr>
      <vt:lpstr>Common component claims</vt:lpstr>
      <vt:lpstr>Overall Goal of Introduction Division</vt:lpstr>
      <vt:lpstr>Component analysis and component  markers</vt:lpstr>
      <vt:lpstr>By paragraph</vt:lpstr>
      <vt:lpstr>Component markers</vt:lpstr>
      <vt:lpstr>Component 1)  Importance</vt:lpstr>
      <vt:lpstr>1. Importance</vt:lpstr>
      <vt:lpstr>1. Importance</vt:lpstr>
      <vt:lpstr>1. Importance:  Component markers</vt:lpstr>
      <vt:lpstr>Component 2)  Need</vt:lpstr>
      <vt:lpstr>Your place in the community</vt:lpstr>
      <vt:lpstr>Finding the research gap</vt:lpstr>
      <vt:lpstr>2. Need</vt:lpstr>
      <vt:lpstr>2. Need</vt:lpstr>
      <vt:lpstr>Component 3)  Research goal (main claim)</vt:lpstr>
      <vt:lpstr>Field-specific Names</vt:lpstr>
      <vt:lpstr>3) Research goal</vt:lpstr>
      <vt:lpstr>Filling the Gap</vt:lpstr>
      <vt:lpstr>Research Goal Location</vt:lpstr>
      <vt:lpstr>Organization</vt:lpstr>
      <vt:lpstr>Asian vs. English writing</vt:lpstr>
      <vt:lpstr>Component 4)  Framework</vt:lpstr>
      <vt:lpstr>Often implied</vt:lpstr>
      <vt:lpstr>More in next chapter</vt:lpstr>
      <vt:lpstr>Structure of a  well-written article</vt:lpstr>
      <vt:lpstr>Topic sentences</vt:lpstr>
      <vt:lpstr>Introduction section  Table 4.1</vt:lpstr>
      <vt:lpstr>Introduction section  Table 4.1</vt:lpstr>
      <vt:lpstr>Introduction section  Table 4.1</vt:lpstr>
      <vt:lpstr>Related work section  Table 4.2</vt:lpstr>
      <vt:lpstr>Components in the Introduction</vt:lpstr>
      <vt:lpstr>Comparison of  IMRD and IPTC</vt:lpstr>
      <vt:lpstr>IMRD vs. IPTC</vt:lpstr>
      <vt:lpstr>Evaluate your understanding</vt:lpstr>
      <vt:lpstr>Evaluate your understanding</vt:lpstr>
      <vt:lpstr>Exercise 4.1</vt:lpstr>
      <vt:lpstr>Remember the hints!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32</cp:revision>
  <dcterms:created xsi:type="dcterms:W3CDTF">2019-03-04T02:26:46Z</dcterms:created>
  <dcterms:modified xsi:type="dcterms:W3CDTF">2019-04-04T07:18:29Z</dcterms:modified>
</cp:coreProperties>
</file>