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sldIdLst>
    <p:sldId id="602" r:id="rId2"/>
    <p:sldId id="591" r:id="rId3"/>
    <p:sldId id="594" r:id="rId4"/>
    <p:sldId id="592" r:id="rId5"/>
    <p:sldId id="570" r:id="rId6"/>
    <p:sldId id="574" r:id="rId7"/>
    <p:sldId id="597" r:id="rId8"/>
    <p:sldId id="323" r:id="rId9"/>
    <p:sldId id="599" r:id="rId10"/>
    <p:sldId id="598" r:id="rId11"/>
    <p:sldId id="587" r:id="rId12"/>
    <p:sldId id="600" r:id="rId13"/>
    <p:sldId id="576" r:id="rId14"/>
    <p:sldId id="577" r:id="rId15"/>
    <p:sldId id="325" r:id="rId16"/>
    <p:sldId id="326" r:id="rId17"/>
    <p:sldId id="409" r:id="rId18"/>
    <p:sldId id="410" r:id="rId19"/>
    <p:sldId id="588" r:id="rId20"/>
    <p:sldId id="593" r:id="rId21"/>
    <p:sldId id="595" r:id="rId22"/>
    <p:sldId id="563" r:id="rId23"/>
    <p:sldId id="596" r:id="rId24"/>
    <p:sldId id="348" r:id="rId25"/>
    <p:sldId id="349" r:id="rId26"/>
    <p:sldId id="582" r:id="rId27"/>
    <p:sldId id="583" r:id="rId28"/>
    <p:sldId id="584" r:id="rId29"/>
    <p:sldId id="350" r:id="rId30"/>
    <p:sldId id="351" r:id="rId31"/>
    <p:sldId id="352" r:id="rId32"/>
    <p:sldId id="353" r:id="rId33"/>
    <p:sldId id="404" r:id="rId34"/>
    <p:sldId id="354" r:id="rId35"/>
    <p:sldId id="356" r:id="rId36"/>
    <p:sldId id="601"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5" d="100"/>
          <a:sy n="105" d="100"/>
        </p:scale>
        <p:origin x="175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DD2D2B-4F1C-4028-BC6E-B718796610B8}" type="datetimeFigureOut">
              <a:rPr lang="en-US" smtClean="0"/>
              <a:t>4/4/2019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D0DEB3-90C5-4BB3-9839-DD9F15CBDDA8}" type="slidenum">
              <a:rPr lang="en-US" smtClean="0"/>
              <a:t>‹#›</a:t>
            </a:fld>
            <a:endParaRPr lang="en-US"/>
          </a:p>
        </p:txBody>
      </p:sp>
    </p:spTree>
    <p:extLst>
      <p:ext uri="{BB962C8B-B14F-4D97-AF65-F5344CB8AC3E}">
        <p14:creationId xmlns:p14="http://schemas.microsoft.com/office/powerpoint/2010/main" val="301352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zh-TW"/>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Book Antiqua" pitchFamily="18" charset="0"/>
                <a:ea typeface="新細明體" pitchFamily="18" charset="-120"/>
              </a:defRPr>
            </a:lvl1pPr>
            <a:lvl2pPr marL="742950" indent="-285750">
              <a:defRPr kumimoji="1">
                <a:solidFill>
                  <a:schemeClr val="tx1"/>
                </a:solidFill>
                <a:latin typeface="Book Antiqua" pitchFamily="18" charset="0"/>
                <a:ea typeface="新細明體" pitchFamily="18" charset="-120"/>
              </a:defRPr>
            </a:lvl2pPr>
            <a:lvl3pPr marL="1143000" indent="-228600">
              <a:defRPr kumimoji="1">
                <a:solidFill>
                  <a:schemeClr val="tx1"/>
                </a:solidFill>
                <a:latin typeface="Book Antiqua" pitchFamily="18" charset="0"/>
                <a:ea typeface="新細明體" pitchFamily="18" charset="-120"/>
              </a:defRPr>
            </a:lvl3pPr>
            <a:lvl4pPr marL="1600200" indent="-228600">
              <a:defRPr kumimoji="1">
                <a:solidFill>
                  <a:schemeClr val="tx1"/>
                </a:solidFill>
                <a:latin typeface="Book Antiqua" pitchFamily="18" charset="0"/>
                <a:ea typeface="新細明體" pitchFamily="18" charset="-120"/>
              </a:defRPr>
            </a:lvl4pPr>
            <a:lvl5pPr marL="2057400" indent="-228600">
              <a:defRPr kumimoji="1">
                <a:solidFill>
                  <a:schemeClr val="tx1"/>
                </a:solidFill>
                <a:latin typeface="Book Antiqua" pitchFamily="18" charset="0"/>
                <a:ea typeface="新細明體" pitchFamily="18" charset="-120"/>
              </a:defRPr>
            </a:lvl5pPr>
            <a:lvl6pPr marL="2514600" indent="-228600" fontAlgn="base">
              <a:spcBef>
                <a:spcPct val="0"/>
              </a:spcBef>
              <a:spcAft>
                <a:spcPct val="0"/>
              </a:spcAft>
              <a:defRPr kumimoji="1">
                <a:solidFill>
                  <a:schemeClr val="tx1"/>
                </a:solidFill>
                <a:latin typeface="Book Antiqua" pitchFamily="18" charset="0"/>
                <a:ea typeface="新細明體" pitchFamily="18" charset="-120"/>
              </a:defRPr>
            </a:lvl6pPr>
            <a:lvl7pPr marL="2971800" indent="-228600" fontAlgn="base">
              <a:spcBef>
                <a:spcPct val="0"/>
              </a:spcBef>
              <a:spcAft>
                <a:spcPct val="0"/>
              </a:spcAft>
              <a:defRPr kumimoji="1">
                <a:solidFill>
                  <a:schemeClr val="tx1"/>
                </a:solidFill>
                <a:latin typeface="Book Antiqua" pitchFamily="18" charset="0"/>
                <a:ea typeface="新細明體" pitchFamily="18" charset="-120"/>
              </a:defRPr>
            </a:lvl7pPr>
            <a:lvl8pPr marL="3429000" indent="-228600" fontAlgn="base">
              <a:spcBef>
                <a:spcPct val="0"/>
              </a:spcBef>
              <a:spcAft>
                <a:spcPct val="0"/>
              </a:spcAft>
              <a:defRPr kumimoji="1">
                <a:solidFill>
                  <a:schemeClr val="tx1"/>
                </a:solidFill>
                <a:latin typeface="Book Antiqua" pitchFamily="18" charset="0"/>
                <a:ea typeface="新細明體" pitchFamily="18" charset="-120"/>
              </a:defRPr>
            </a:lvl8pPr>
            <a:lvl9pPr marL="3886200" indent="-228600" fontAlgn="base">
              <a:spcBef>
                <a:spcPct val="0"/>
              </a:spcBef>
              <a:spcAft>
                <a:spcPct val="0"/>
              </a:spcAft>
              <a:defRPr kumimoji="1">
                <a:solidFill>
                  <a:schemeClr val="tx1"/>
                </a:solidFill>
                <a:latin typeface="Book Antiqua" pitchFamily="18"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58E176-0F17-4730-BF1D-5B9EB9532E58}" type="slidenum">
              <a:rPr kumimoji="0" lang="zh-TW" altLang="en-US" sz="1200" b="0" i="0" u="none" strike="noStrike" kern="1200" cap="none" spc="0" normalizeH="0" baseline="0" noProof="0">
                <a:ln>
                  <a:noFill/>
                </a:ln>
                <a:solidFill>
                  <a:prstClr val="black"/>
                </a:solidFill>
                <a:effectLst/>
                <a:uLnTx/>
                <a:uFillTx/>
                <a:latin typeface="Calibri"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zh-TW" sz="1200" b="0" i="0" u="none" strike="noStrike" kern="1200" cap="none" spc="0" normalizeH="0" baseline="0" noProof="0">
              <a:ln>
                <a:noFill/>
              </a:ln>
              <a:solidFill>
                <a:prstClr val="black"/>
              </a:solidFill>
              <a:effectLst/>
              <a:uLnTx/>
              <a:uFillTx/>
              <a:latin typeface="Calibri" pitchFamily="34" charset="0"/>
              <a:ea typeface="新細明體" pitchFamily="18" charset="-120"/>
              <a:cs typeface="+mn-cs"/>
            </a:endParaRPr>
          </a:p>
        </p:txBody>
      </p:sp>
    </p:spTree>
    <p:extLst>
      <p:ext uri="{BB962C8B-B14F-4D97-AF65-F5344CB8AC3E}">
        <p14:creationId xmlns:p14="http://schemas.microsoft.com/office/powerpoint/2010/main" val="231312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 other people’s work</a:t>
            </a:r>
          </a:p>
          <a:p>
            <a:r>
              <a:rPr lang="en-US" baseline="0" dirty="0"/>
              <a:t>Other – your work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73855-FE30-41BE-BEF7-8BCFE87B242E}"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14833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zh-TW"/>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Book Antiqua" pitchFamily="18" charset="0"/>
                <a:ea typeface="新細明體" pitchFamily="18" charset="-120"/>
              </a:defRPr>
            </a:lvl1pPr>
            <a:lvl2pPr marL="742950" indent="-285750">
              <a:defRPr kumimoji="1">
                <a:solidFill>
                  <a:schemeClr val="tx1"/>
                </a:solidFill>
                <a:latin typeface="Book Antiqua" pitchFamily="18" charset="0"/>
                <a:ea typeface="新細明體" pitchFamily="18" charset="-120"/>
              </a:defRPr>
            </a:lvl2pPr>
            <a:lvl3pPr marL="1143000" indent="-228600">
              <a:defRPr kumimoji="1">
                <a:solidFill>
                  <a:schemeClr val="tx1"/>
                </a:solidFill>
                <a:latin typeface="Book Antiqua" pitchFamily="18" charset="0"/>
                <a:ea typeface="新細明體" pitchFamily="18" charset="-120"/>
              </a:defRPr>
            </a:lvl3pPr>
            <a:lvl4pPr marL="1600200" indent="-228600">
              <a:defRPr kumimoji="1">
                <a:solidFill>
                  <a:schemeClr val="tx1"/>
                </a:solidFill>
                <a:latin typeface="Book Antiqua" pitchFamily="18" charset="0"/>
                <a:ea typeface="新細明體" pitchFamily="18" charset="-120"/>
              </a:defRPr>
            </a:lvl4pPr>
            <a:lvl5pPr marL="2057400" indent="-228600">
              <a:defRPr kumimoji="1">
                <a:solidFill>
                  <a:schemeClr val="tx1"/>
                </a:solidFill>
                <a:latin typeface="Book Antiqua" pitchFamily="18" charset="0"/>
                <a:ea typeface="新細明體" pitchFamily="18" charset="-120"/>
              </a:defRPr>
            </a:lvl5pPr>
            <a:lvl6pPr marL="2514600" indent="-228600" fontAlgn="base">
              <a:spcBef>
                <a:spcPct val="0"/>
              </a:spcBef>
              <a:spcAft>
                <a:spcPct val="0"/>
              </a:spcAft>
              <a:defRPr kumimoji="1">
                <a:solidFill>
                  <a:schemeClr val="tx1"/>
                </a:solidFill>
                <a:latin typeface="Book Antiqua" pitchFamily="18" charset="0"/>
                <a:ea typeface="新細明體" pitchFamily="18" charset="-120"/>
              </a:defRPr>
            </a:lvl6pPr>
            <a:lvl7pPr marL="2971800" indent="-228600" fontAlgn="base">
              <a:spcBef>
                <a:spcPct val="0"/>
              </a:spcBef>
              <a:spcAft>
                <a:spcPct val="0"/>
              </a:spcAft>
              <a:defRPr kumimoji="1">
                <a:solidFill>
                  <a:schemeClr val="tx1"/>
                </a:solidFill>
                <a:latin typeface="Book Antiqua" pitchFamily="18" charset="0"/>
                <a:ea typeface="新細明體" pitchFamily="18" charset="-120"/>
              </a:defRPr>
            </a:lvl7pPr>
            <a:lvl8pPr marL="3429000" indent="-228600" fontAlgn="base">
              <a:spcBef>
                <a:spcPct val="0"/>
              </a:spcBef>
              <a:spcAft>
                <a:spcPct val="0"/>
              </a:spcAft>
              <a:defRPr kumimoji="1">
                <a:solidFill>
                  <a:schemeClr val="tx1"/>
                </a:solidFill>
                <a:latin typeface="Book Antiqua" pitchFamily="18" charset="0"/>
                <a:ea typeface="新細明體" pitchFamily="18" charset="-120"/>
              </a:defRPr>
            </a:lvl8pPr>
            <a:lvl9pPr marL="3886200" indent="-228600" fontAlgn="base">
              <a:spcBef>
                <a:spcPct val="0"/>
              </a:spcBef>
              <a:spcAft>
                <a:spcPct val="0"/>
              </a:spcAft>
              <a:defRPr kumimoji="1">
                <a:solidFill>
                  <a:schemeClr val="tx1"/>
                </a:solidFill>
                <a:latin typeface="Book Antiqua" pitchFamily="18"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58E176-0F17-4730-BF1D-5B9EB9532E58}" type="slidenum">
              <a:rPr kumimoji="0" lang="zh-TW" altLang="en-US" sz="1200" b="0" i="0" u="none" strike="noStrike" kern="1200" cap="none" spc="0" normalizeH="0" baseline="0" noProof="0">
                <a:ln>
                  <a:noFill/>
                </a:ln>
                <a:solidFill>
                  <a:prstClr val="black"/>
                </a:solidFill>
                <a:effectLst/>
                <a:uLnTx/>
                <a:uFillTx/>
                <a:latin typeface="Calibri"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zh-TW" sz="1200" b="0" i="0" u="none" strike="noStrike" kern="1200" cap="none" spc="0" normalizeH="0" baseline="0" noProof="0">
              <a:ln>
                <a:noFill/>
              </a:ln>
              <a:solidFill>
                <a:prstClr val="black"/>
              </a:solidFill>
              <a:effectLst/>
              <a:uLnTx/>
              <a:uFillTx/>
              <a:latin typeface="Calibri" pitchFamily="34" charset="0"/>
              <a:ea typeface="新細明體" pitchFamily="18" charset="-12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5F6B4F2-3380-4A44-A5E9-F416A5D716F9}" type="datetime1">
              <a:rPr lang="en-US" smtClean="0">
                <a:solidFill>
                  <a:prstClr val="black">
                    <a:tint val="75000"/>
                  </a:prstClr>
                </a:solidFill>
              </a:rPr>
              <a:t>4/4/2019</a:t>
            </a:fld>
            <a:endParaRPr lang="en-US">
              <a:solidFill>
                <a:prstClr val="black">
                  <a:tint val="75000"/>
                </a:prstClr>
              </a:solidFill>
            </a:endParaRPr>
          </a:p>
        </p:txBody>
      </p:sp>
      <p:sp>
        <p:nvSpPr>
          <p:cNvPr id="19" name="Footer Placeholder 18"/>
          <p:cNvSpPr>
            <a:spLocks noGrp="1"/>
          </p:cNvSpPr>
          <p:nvPr>
            <p:ph type="ftr" sz="quarter" idx="11"/>
          </p:nvPr>
        </p:nvSpPr>
        <p:spPr/>
        <p:txBody>
          <a:bodyPr/>
          <a:lstStyle/>
          <a:p>
            <a:endParaRPr lang="en-US">
              <a:solidFill>
                <a:prstClr val="black">
                  <a:tint val="75000"/>
                </a:prstClr>
              </a:solidFill>
            </a:endParaRPr>
          </a:p>
        </p:txBody>
      </p:sp>
      <p:sp>
        <p:nvSpPr>
          <p:cNvPr id="27" name="Slide Number Placeholder 2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47409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6254F02-18B5-483B-AA05-4973C38353B4}" type="datetime1">
              <a:rPr lang="en-US" smtClean="0">
                <a:solidFill>
                  <a:prstClr val="black">
                    <a:tint val="75000"/>
                  </a:prstClr>
                </a:solidFill>
              </a:rPr>
              <a:t>4/4/2019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011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A76C00-52A3-4634-97A7-33A6B93AD3E5}" type="datetime1">
              <a:rPr lang="en-US" smtClean="0">
                <a:solidFill>
                  <a:prstClr val="black">
                    <a:tint val="75000"/>
                  </a:prstClr>
                </a:solidFill>
              </a:rPr>
              <a:t>4/4/2019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303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726C53E-DEFC-410B-A9E9-7968887D97E4}" type="datetime1">
              <a:rPr lang="en-US" smtClean="0">
                <a:solidFill>
                  <a:prstClr val="black">
                    <a:tint val="75000"/>
                  </a:prstClr>
                </a:solidFill>
              </a:rPr>
              <a:t>4/4/2019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745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27EC3EB-7D01-492E-9D45-0A71A6C3E7E6}" type="datetime1">
              <a:rPr lang="en-US" smtClean="0">
                <a:solidFill>
                  <a:prstClr val="black">
                    <a:tint val="75000"/>
                  </a:prstClr>
                </a:solidFill>
              </a:rPr>
              <a:t>4/4/2019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14057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E82F049-9833-4F07-9613-6B3FF36BB543}" type="datetime1">
              <a:rPr lang="en-US" smtClean="0">
                <a:solidFill>
                  <a:prstClr val="black">
                    <a:tint val="75000"/>
                  </a:prstClr>
                </a:solidFill>
              </a:rPr>
              <a:t>4/4/2019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470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89B7181-0CA1-43B7-B4F8-F978D6B95773}" type="datetime1">
              <a:rPr lang="en-US" smtClean="0">
                <a:solidFill>
                  <a:prstClr val="black">
                    <a:tint val="75000"/>
                  </a:prstClr>
                </a:solidFill>
              </a:rPr>
              <a:t>4/4/2019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3968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892935FE-C12F-480B-A31D-9803CC27E058}" type="datetime1">
              <a:rPr lang="en-US" smtClean="0">
                <a:solidFill>
                  <a:prstClr val="black">
                    <a:tint val="75000"/>
                  </a:prstClr>
                </a:solidFill>
              </a:rPr>
              <a:t>4/4/2019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787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2700EF-0198-4198-91C7-5EE767AC2597}" type="datetime1">
              <a:rPr lang="en-US" smtClean="0">
                <a:solidFill>
                  <a:prstClr val="black">
                    <a:tint val="75000"/>
                  </a:prstClr>
                </a:solidFill>
              </a:rPr>
              <a:t>4/4/2019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88401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A9CCFA4-90A6-45EB-846F-B957A0ABF86C}" type="datetime1">
              <a:rPr lang="en-US" smtClean="0">
                <a:solidFill>
                  <a:prstClr val="black">
                    <a:tint val="75000"/>
                  </a:prstClr>
                </a:solidFill>
              </a:rPr>
              <a:t>4/4/2019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054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38EC5CA-A74D-4DF5-9A16-798D753DA6C7}" type="datetime1">
              <a:rPr lang="en-US" smtClean="0">
                <a:solidFill>
                  <a:prstClr val="black">
                    <a:tint val="75000"/>
                  </a:prstClr>
                </a:solidFill>
              </a:rPr>
              <a:t>4/4/2019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extLst>
      <p:ext uri="{BB962C8B-B14F-4D97-AF65-F5344CB8AC3E}">
        <p14:creationId xmlns:p14="http://schemas.microsoft.com/office/powerpoint/2010/main" val="1350101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E7BE3D6-3A94-4762-89AC-D0E39908F4E5}" type="datetime1">
              <a:rPr lang="en-US" smtClean="0">
                <a:solidFill>
                  <a:prstClr val="black">
                    <a:tint val="75000"/>
                  </a:prstClr>
                </a:solidFill>
              </a:rPr>
              <a:t>4/4/2019</a:t>
            </a:fld>
            <a:endParaRPr lang="en-US">
              <a:solidFill>
                <a:prstClr val="black">
                  <a:tint val="75000"/>
                </a:prst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prstClr val="black">
                  <a:tint val="75000"/>
                </a:prst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extLst>
      <p:ext uri="{BB962C8B-B14F-4D97-AF65-F5344CB8AC3E}">
        <p14:creationId xmlns:p14="http://schemas.microsoft.com/office/powerpoint/2010/main" val="6754544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AE1996-E57E-4E0A-9880-1CD9820F8A17}"/>
              </a:ext>
            </a:extLst>
          </p:cNvPr>
          <p:cNvSpPr>
            <a:spLocks noGrp="1"/>
          </p:cNvSpPr>
          <p:nvPr>
            <p:ph type="ctrTitle"/>
          </p:nvPr>
        </p:nvSpPr>
        <p:spPr/>
        <p:txBody>
          <a:bodyPr>
            <a:normAutofit/>
          </a:bodyPr>
          <a:lstStyle/>
          <a:p>
            <a:r>
              <a:rPr lang="en-US" dirty="0"/>
              <a:t>Chapter 2</a:t>
            </a:r>
            <a:br>
              <a:rPr lang="en-US" dirty="0"/>
            </a:br>
            <a:r>
              <a:rPr lang="en-US" sz="4000" dirty="0"/>
              <a:t>Overall format of research articles</a:t>
            </a:r>
          </a:p>
        </p:txBody>
      </p:sp>
      <p:sp>
        <p:nvSpPr>
          <p:cNvPr id="6" name="Subtitle 5">
            <a:extLst>
              <a:ext uri="{FF2B5EF4-FFF2-40B4-BE49-F238E27FC236}">
                <a16:creationId xmlns:a16="http://schemas.microsoft.com/office/drawing/2014/main" id="{3AAA5504-3237-4D9B-9293-35CB332DF658}"/>
              </a:ext>
            </a:extLst>
          </p:cNvPr>
          <p:cNvSpPr>
            <a:spLocks noGrp="1"/>
          </p:cNvSpPr>
          <p:nvPr>
            <p:ph type="subTitle" idx="1"/>
          </p:nvPr>
        </p:nvSpPr>
        <p:spPr/>
        <p:txBody>
          <a:bodyPr/>
          <a:lstStyle/>
          <a:p>
            <a:r>
              <a:rPr lang="en-US" dirty="0"/>
              <a:t>Writing for Engineering and Science Students:</a:t>
            </a:r>
            <a:br>
              <a:rPr lang="en-US" dirty="0"/>
            </a:br>
            <a:r>
              <a:rPr lang="en-US" dirty="0"/>
              <a:t>Staking your Claim</a:t>
            </a:r>
          </a:p>
          <a:p>
            <a:r>
              <a:rPr lang="en-US" dirty="0"/>
              <a:t>Gerald Rau</a:t>
            </a:r>
          </a:p>
        </p:txBody>
      </p:sp>
      <p:sp>
        <p:nvSpPr>
          <p:cNvPr id="4" name="Slide Number Placeholder 3">
            <a:extLst>
              <a:ext uri="{FF2B5EF4-FFF2-40B4-BE49-F238E27FC236}">
                <a16:creationId xmlns:a16="http://schemas.microsoft.com/office/drawing/2014/main" id="{BE472919-D789-458F-BFD1-E3F0FB55453E}"/>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1</a:t>
            </a:fld>
            <a:endParaRPr lang="en-US">
              <a:solidFill>
                <a:prstClr val="black">
                  <a:tint val="75000"/>
                </a:prstClr>
              </a:solidFill>
            </a:endParaRPr>
          </a:p>
        </p:txBody>
      </p:sp>
      <p:pic>
        <p:nvPicPr>
          <p:cNvPr id="3" name="Audio 2">
            <a:hlinkClick r:id="" action="ppaction://media"/>
            <a:extLst>
              <a:ext uri="{FF2B5EF4-FFF2-40B4-BE49-F238E27FC236}">
                <a16:creationId xmlns:a16="http://schemas.microsoft.com/office/drawing/2014/main" id="{456F4300-11A2-45FD-8AB5-D95E833049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51318056"/>
      </p:ext>
    </p:extLst>
  </p:cSld>
  <p:clrMapOvr>
    <a:masterClrMapping/>
  </p:clrMapOvr>
  <p:transition advTm="103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2"/>
          <p:cNvSpPr>
            <a:spLocks noGrp="1"/>
          </p:cNvSpPr>
          <p:nvPr>
            <p:ph type="title"/>
          </p:nvPr>
        </p:nvSpPr>
        <p:spPr/>
        <p:txBody>
          <a:bodyPr/>
          <a:lstStyle/>
          <a:p>
            <a:r>
              <a:rPr lang="en-US" altLang="zh-TW" dirty="0"/>
              <a:t>IPTC</a:t>
            </a:r>
          </a:p>
        </p:txBody>
      </p:sp>
      <p:sp>
        <p:nvSpPr>
          <p:cNvPr id="22530" name="Text Placeholder 5"/>
          <p:cNvSpPr>
            <a:spLocks noGrp="1"/>
          </p:cNvSpPr>
          <p:nvPr>
            <p:ph type="body" idx="1"/>
          </p:nvPr>
        </p:nvSpPr>
        <p:spPr>
          <a:xfrm>
            <a:off x="1050924" y="2239963"/>
            <a:ext cx="6994037" cy="658812"/>
          </a:xfrm>
        </p:spPr>
        <p:txBody>
          <a:bodyPr/>
          <a:lstStyle/>
          <a:p>
            <a:r>
              <a:rPr lang="en-US" altLang="zh-TW" dirty="0"/>
              <a:t>Eight Element Receiver (Electrical engineering)</a:t>
            </a:r>
          </a:p>
        </p:txBody>
      </p:sp>
      <p:sp>
        <p:nvSpPr>
          <p:cNvPr id="22531" name="Content Placeholder 6"/>
          <p:cNvSpPr>
            <a:spLocks noGrp="1"/>
          </p:cNvSpPr>
          <p:nvPr>
            <p:ph sz="quarter" idx="2"/>
          </p:nvPr>
        </p:nvSpPr>
        <p:spPr>
          <a:xfrm>
            <a:off x="495300" y="2947988"/>
            <a:ext cx="8039100" cy="3171825"/>
          </a:xfrm>
        </p:spPr>
        <p:txBody>
          <a:bodyPr>
            <a:normAutofit/>
          </a:bodyPr>
          <a:lstStyle/>
          <a:p>
            <a:pPr>
              <a:spcBef>
                <a:spcPts val="600"/>
              </a:spcBef>
              <a:tabLst>
                <a:tab pos="1141413" algn="l"/>
              </a:tabLst>
            </a:pPr>
            <a:r>
              <a:rPr lang="en-US" altLang="zh-TW" sz="2200" b="1" dirty="0"/>
              <a:t>I</a:t>
            </a:r>
            <a:r>
              <a:rPr lang="en-US" altLang="zh-TW" sz="2200" dirty="0"/>
              <a:t>: 	I. </a:t>
            </a:r>
            <a:r>
              <a:rPr lang="en-US" altLang="zh-TW" sz="2200" cap="small" dirty="0"/>
              <a:t>Introduction</a:t>
            </a:r>
            <a:br>
              <a:rPr lang="en-US" altLang="zh-TW" sz="2200" dirty="0"/>
            </a:br>
            <a:r>
              <a:rPr lang="en-US" altLang="zh-TW" sz="2200" dirty="0"/>
              <a:t>	II. </a:t>
            </a:r>
            <a:r>
              <a:rPr lang="en-US" altLang="zh-TW" sz="2200" cap="small" dirty="0"/>
              <a:t>Eight </a:t>
            </a:r>
            <a:r>
              <a:rPr lang="en-US" altLang="zh-TW" cap="small" dirty="0"/>
              <a:t>Element Programable PPA Receiver 			Architecture</a:t>
            </a:r>
          </a:p>
          <a:p>
            <a:pPr>
              <a:spcBef>
                <a:spcPts val="600"/>
              </a:spcBef>
              <a:tabLst>
                <a:tab pos="1141413" algn="l"/>
              </a:tabLst>
            </a:pPr>
            <a:r>
              <a:rPr lang="en-US" altLang="zh-TW" sz="2200" b="1" dirty="0"/>
              <a:t>P</a:t>
            </a:r>
            <a:r>
              <a:rPr lang="en-US" altLang="zh-TW" sz="2200" dirty="0"/>
              <a:t>:	III. </a:t>
            </a:r>
            <a:r>
              <a:rPr lang="en-US" altLang="zh-TW" sz="2200" cap="small" dirty="0"/>
              <a:t>Technology, Design, and Building Block 			Measurements</a:t>
            </a:r>
            <a:endParaRPr lang="en-US" altLang="zh-TW" cap="small" dirty="0"/>
          </a:p>
          <a:p>
            <a:pPr>
              <a:spcBef>
                <a:spcPts val="600"/>
              </a:spcBef>
              <a:tabLst>
                <a:tab pos="1141413" algn="l"/>
              </a:tabLst>
            </a:pPr>
            <a:r>
              <a:rPr lang="en-US" altLang="zh-TW" sz="2200" b="1" dirty="0"/>
              <a:t>T</a:t>
            </a:r>
            <a:r>
              <a:rPr lang="en-US" altLang="zh-TW" sz="2200" dirty="0"/>
              <a:t>: 	IV. </a:t>
            </a:r>
            <a:r>
              <a:rPr lang="en-US" altLang="zh-TW" sz="2200" cap="small" dirty="0"/>
              <a:t>System-Level Simulations</a:t>
            </a:r>
            <a:br>
              <a:rPr lang="en-US" altLang="zh-TW" sz="2200" dirty="0"/>
            </a:br>
            <a:r>
              <a:rPr lang="en-US" altLang="zh-TW" sz="2200" dirty="0"/>
              <a:t>	V. </a:t>
            </a:r>
            <a:r>
              <a:rPr lang="en-US" altLang="zh-TW" sz="2200" cap="small" dirty="0"/>
              <a:t>Measurements</a:t>
            </a:r>
          </a:p>
          <a:p>
            <a:pPr>
              <a:spcBef>
                <a:spcPts val="600"/>
              </a:spcBef>
              <a:tabLst>
                <a:tab pos="1141413" algn="l"/>
              </a:tabLst>
            </a:pPr>
            <a:r>
              <a:rPr lang="en-US" altLang="zh-TW" b="1" dirty="0"/>
              <a:t>C</a:t>
            </a:r>
            <a:r>
              <a:rPr lang="en-US" altLang="zh-TW" sz="2200" dirty="0"/>
              <a:t>: 	VI. </a:t>
            </a:r>
            <a:r>
              <a:rPr lang="en-US" altLang="zh-TW" sz="2200" cap="small" dirty="0"/>
              <a:t>Conclusion</a:t>
            </a:r>
          </a:p>
        </p:txBody>
      </p:sp>
      <p:sp>
        <p:nvSpPr>
          <p:cNvPr id="2" name="Rounded Rectangle 1"/>
          <p:cNvSpPr/>
          <p:nvPr/>
        </p:nvSpPr>
        <p:spPr>
          <a:xfrm>
            <a:off x="609600" y="6008077"/>
            <a:ext cx="10668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nstantia"/>
                <a:ea typeface="+mn-ea"/>
                <a:cs typeface="+mn-cs"/>
              </a:rPr>
              <a:t>Division</a:t>
            </a:r>
          </a:p>
        </p:txBody>
      </p:sp>
      <p:sp>
        <p:nvSpPr>
          <p:cNvPr id="10" name="Rounded Rectangle 9"/>
          <p:cNvSpPr/>
          <p:nvPr/>
        </p:nvSpPr>
        <p:spPr>
          <a:xfrm>
            <a:off x="1981200" y="6008077"/>
            <a:ext cx="10668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nstantia"/>
                <a:ea typeface="+mn-ea"/>
                <a:cs typeface="+mn-cs"/>
              </a:rPr>
              <a:t>Section</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sp>
        <p:nvSpPr>
          <p:cNvPr id="16" name="Rounded Rectangle 9">
            <a:extLst>
              <a:ext uri="{FF2B5EF4-FFF2-40B4-BE49-F238E27FC236}">
                <a16:creationId xmlns:a16="http://schemas.microsoft.com/office/drawing/2014/main" id="{5E983A0C-69AE-484E-B456-0AD27C5F7D6A}"/>
              </a:ext>
            </a:extLst>
          </p:cNvPr>
          <p:cNvSpPr/>
          <p:nvPr/>
        </p:nvSpPr>
        <p:spPr>
          <a:xfrm>
            <a:off x="4103077" y="6008077"/>
            <a:ext cx="4047392"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nstantia"/>
                <a:ea typeface="+mn-ea"/>
                <a:cs typeface="+mn-cs"/>
              </a:rPr>
              <a:t>Different</a:t>
            </a:r>
            <a:r>
              <a:rPr kumimoji="0" lang="en-US" sz="1800" b="0" i="0" u="none" strike="noStrike" kern="1200" cap="none" spc="0" normalizeH="0" noProof="0" dirty="0">
                <a:ln>
                  <a:noFill/>
                </a:ln>
                <a:solidFill>
                  <a:prstClr val="white"/>
                </a:solidFill>
                <a:effectLst/>
                <a:uLnTx/>
                <a:uFillTx/>
                <a:latin typeface="Constantia"/>
                <a:ea typeface="+mn-ea"/>
                <a:cs typeface="+mn-cs"/>
              </a:rPr>
              <a:t> format for numbers, titles</a:t>
            </a:r>
            <a:endParaRPr kumimoji="0" lang="en-US" sz="1800" b="0" i="0" u="none" strike="noStrike" kern="1200" cap="none" spc="0" normalizeH="0" baseline="0" noProof="0" dirty="0">
              <a:ln>
                <a:noFill/>
              </a:ln>
              <a:solidFill>
                <a:prstClr val="white"/>
              </a:solidFill>
              <a:effectLst/>
              <a:uLnTx/>
              <a:uFillTx/>
              <a:latin typeface="Constantia"/>
              <a:ea typeface="+mn-ea"/>
              <a:cs typeface="+mn-cs"/>
            </a:endParaRPr>
          </a:p>
        </p:txBody>
      </p:sp>
      <p:pic>
        <p:nvPicPr>
          <p:cNvPr id="5" name="Audio 4">
            <a:hlinkClick r:id="" action="ppaction://media"/>
            <a:extLst>
              <a:ext uri="{FF2B5EF4-FFF2-40B4-BE49-F238E27FC236}">
                <a16:creationId xmlns:a16="http://schemas.microsoft.com/office/drawing/2014/main" id="{EF20611D-0268-4481-9AE4-8DFE655CC9D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74477931"/>
      </p:ext>
    </p:extLst>
  </p:cSld>
  <p:clrMapOvr>
    <a:masterClrMapping/>
  </p:clrMapOvr>
  <mc:AlternateContent xmlns:mc="http://schemas.openxmlformats.org/markup-compatibility/2006" xmlns:p14="http://schemas.microsoft.com/office/powerpoint/2010/main">
    <mc:Choice Requires="p14">
      <p:transition spd="med" p14:dur="700" advTm="65630">
        <p:fade/>
      </p:transition>
    </mc:Choice>
    <mc:Fallback xmlns="">
      <p:transition spd="med" advTm="65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childTnLst>
        </p:cTn>
      </p:par>
    </p:tnLst>
    <p:bldLst>
      <p:bldP spid="2" grpId="0" animBg="1"/>
      <p:bldP spid="10"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E80DD-79D2-4364-A33C-5B82DDFB938F}"/>
              </a:ext>
            </a:extLst>
          </p:cNvPr>
          <p:cNvSpPr>
            <a:spLocks noGrp="1"/>
          </p:cNvSpPr>
          <p:nvPr>
            <p:ph type="title"/>
          </p:nvPr>
        </p:nvSpPr>
        <p:spPr/>
        <p:txBody>
          <a:bodyPr/>
          <a:lstStyle/>
          <a:p>
            <a:r>
              <a:rPr lang="en-US" dirty="0"/>
              <a:t>First look</a:t>
            </a:r>
          </a:p>
        </p:txBody>
      </p:sp>
      <p:sp>
        <p:nvSpPr>
          <p:cNvPr id="3" name="Content Placeholder 2">
            <a:extLst>
              <a:ext uri="{FF2B5EF4-FFF2-40B4-BE49-F238E27FC236}">
                <a16:creationId xmlns:a16="http://schemas.microsoft.com/office/drawing/2014/main" id="{768BAFD1-E64B-44F3-A7D6-2E6606F2AC02}"/>
              </a:ext>
            </a:extLst>
          </p:cNvPr>
          <p:cNvSpPr>
            <a:spLocks noGrp="1"/>
          </p:cNvSpPr>
          <p:nvPr>
            <p:ph idx="1"/>
          </p:nvPr>
        </p:nvSpPr>
        <p:spPr/>
        <p:txBody>
          <a:bodyPr/>
          <a:lstStyle/>
          <a:p>
            <a:r>
              <a:rPr lang="en-US" dirty="0"/>
              <a:t>Number of sections</a:t>
            </a:r>
          </a:p>
          <a:p>
            <a:r>
              <a:rPr lang="en-US" dirty="0"/>
              <a:t>Titles of sections: general or specific to the research?</a:t>
            </a:r>
          </a:p>
          <a:p>
            <a:endParaRPr lang="en-US" dirty="0"/>
          </a:p>
        </p:txBody>
      </p:sp>
      <p:sp>
        <p:nvSpPr>
          <p:cNvPr id="4" name="Slide Number Placeholder 3">
            <a:extLst>
              <a:ext uri="{FF2B5EF4-FFF2-40B4-BE49-F238E27FC236}">
                <a16:creationId xmlns:a16="http://schemas.microsoft.com/office/drawing/2014/main" id="{C33715C9-D16D-4DD9-9B10-8CD3295061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graphicFrame>
        <p:nvGraphicFramePr>
          <p:cNvPr id="5" name="Table 4">
            <a:extLst>
              <a:ext uri="{FF2B5EF4-FFF2-40B4-BE49-F238E27FC236}">
                <a16:creationId xmlns:a16="http://schemas.microsoft.com/office/drawing/2014/main" id="{B21678C0-A0C5-4F17-8E0D-98E1DEF598F5}"/>
              </a:ext>
            </a:extLst>
          </p:cNvPr>
          <p:cNvGraphicFramePr>
            <a:graphicFrameLocks noGrp="1"/>
          </p:cNvGraphicFramePr>
          <p:nvPr>
            <p:extLst>
              <p:ext uri="{D42A27DB-BD31-4B8C-83A1-F6EECF244321}">
                <p14:modId xmlns:p14="http://schemas.microsoft.com/office/powerpoint/2010/main" val="3453116418"/>
              </p:ext>
            </p:extLst>
          </p:nvPr>
        </p:nvGraphicFramePr>
        <p:xfrm>
          <a:off x="1832463" y="4114801"/>
          <a:ext cx="5479074" cy="1381760"/>
        </p:xfrm>
        <a:graphic>
          <a:graphicData uri="http://schemas.openxmlformats.org/drawingml/2006/table">
            <a:tbl>
              <a:tblPr firstRow="1" bandRow="1">
                <a:tableStyleId>{5C22544A-7EE6-4342-B048-85BDC9FD1C3A}</a:tableStyleId>
              </a:tblPr>
              <a:tblGrid>
                <a:gridCol w="2735874">
                  <a:extLst>
                    <a:ext uri="{9D8B030D-6E8A-4147-A177-3AD203B41FA5}">
                      <a16:colId xmlns:a16="http://schemas.microsoft.com/office/drawing/2014/main" val="2206520739"/>
                    </a:ext>
                  </a:extLst>
                </a:gridCol>
                <a:gridCol w="1371600">
                  <a:extLst>
                    <a:ext uri="{9D8B030D-6E8A-4147-A177-3AD203B41FA5}">
                      <a16:colId xmlns:a16="http://schemas.microsoft.com/office/drawing/2014/main" val="1468230635"/>
                    </a:ext>
                  </a:extLst>
                </a:gridCol>
                <a:gridCol w="1371600">
                  <a:extLst>
                    <a:ext uri="{9D8B030D-6E8A-4147-A177-3AD203B41FA5}">
                      <a16:colId xmlns:a16="http://schemas.microsoft.com/office/drawing/2014/main" val="3288016230"/>
                    </a:ext>
                  </a:extLst>
                </a:gridCol>
              </a:tblGrid>
              <a:tr h="370840">
                <a:tc>
                  <a:txBody>
                    <a:bodyPr/>
                    <a:lstStyle/>
                    <a:p>
                      <a:endParaRPr lang="en-US" dirty="0"/>
                    </a:p>
                  </a:txBody>
                  <a:tcPr/>
                </a:tc>
                <a:tc>
                  <a:txBody>
                    <a:bodyPr/>
                    <a:lstStyle/>
                    <a:p>
                      <a:pPr algn="ctr"/>
                      <a:r>
                        <a:rPr lang="en-US" dirty="0"/>
                        <a:t>IMRD</a:t>
                      </a:r>
                    </a:p>
                    <a:p>
                      <a:pPr algn="ctr"/>
                      <a:r>
                        <a:rPr lang="en-US" dirty="0"/>
                        <a:t>IMRaDC</a:t>
                      </a:r>
                    </a:p>
                  </a:txBody>
                  <a:tcPr/>
                </a:tc>
                <a:tc>
                  <a:txBody>
                    <a:bodyPr/>
                    <a:lstStyle/>
                    <a:p>
                      <a:pPr algn="ctr"/>
                      <a:r>
                        <a:rPr lang="en-US" dirty="0"/>
                        <a:t>IPTC</a:t>
                      </a:r>
                    </a:p>
                  </a:txBody>
                  <a:tcPr/>
                </a:tc>
                <a:extLst>
                  <a:ext uri="{0D108BD9-81ED-4DB2-BD59-A6C34878D82A}">
                    <a16:rowId xmlns:a16="http://schemas.microsoft.com/office/drawing/2014/main" val="2740656527"/>
                  </a:ext>
                </a:extLst>
              </a:tr>
              <a:tr h="370840">
                <a:tc>
                  <a:txBody>
                    <a:bodyPr/>
                    <a:lstStyle/>
                    <a:p>
                      <a:r>
                        <a:rPr lang="en-US" dirty="0"/>
                        <a:t>Number of sections</a:t>
                      </a:r>
                    </a:p>
                  </a:txBody>
                  <a:tcPr/>
                </a:tc>
                <a:tc>
                  <a:txBody>
                    <a:bodyPr/>
                    <a:lstStyle/>
                    <a:p>
                      <a:pPr algn="ctr"/>
                      <a:r>
                        <a:rPr lang="en-US" dirty="0"/>
                        <a:t>4</a:t>
                      </a:r>
                    </a:p>
                  </a:txBody>
                  <a:tcPr/>
                </a:tc>
                <a:tc>
                  <a:txBody>
                    <a:bodyPr/>
                    <a:lstStyle/>
                    <a:p>
                      <a:pPr algn="ctr"/>
                      <a:r>
                        <a:rPr lang="en-US" dirty="0"/>
                        <a:t>&gt;4</a:t>
                      </a:r>
                    </a:p>
                  </a:txBody>
                  <a:tcPr/>
                </a:tc>
                <a:extLst>
                  <a:ext uri="{0D108BD9-81ED-4DB2-BD59-A6C34878D82A}">
                    <a16:rowId xmlns:a16="http://schemas.microsoft.com/office/drawing/2014/main" val="3766469224"/>
                  </a:ext>
                </a:extLst>
              </a:tr>
              <a:tr h="370840">
                <a:tc>
                  <a:txBody>
                    <a:bodyPr/>
                    <a:lstStyle/>
                    <a:p>
                      <a:r>
                        <a:rPr lang="en-US" dirty="0"/>
                        <a:t>Titles of sections</a:t>
                      </a:r>
                    </a:p>
                  </a:txBody>
                  <a:tcPr/>
                </a:tc>
                <a:tc>
                  <a:txBody>
                    <a:bodyPr/>
                    <a:lstStyle/>
                    <a:p>
                      <a:pPr algn="ctr"/>
                      <a:r>
                        <a:rPr lang="en-US" dirty="0"/>
                        <a:t>General</a:t>
                      </a:r>
                    </a:p>
                  </a:txBody>
                  <a:tcPr/>
                </a:tc>
                <a:tc>
                  <a:txBody>
                    <a:bodyPr/>
                    <a:lstStyle/>
                    <a:p>
                      <a:pPr algn="ctr"/>
                      <a:r>
                        <a:rPr lang="en-US" dirty="0"/>
                        <a:t>Specific</a:t>
                      </a:r>
                    </a:p>
                  </a:txBody>
                  <a:tcPr/>
                </a:tc>
                <a:extLst>
                  <a:ext uri="{0D108BD9-81ED-4DB2-BD59-A6C34878D82A}">
                    <a16:rowId xmlns:a16="http://schemas.microsoft.com/office/drawing/2014/main" val="674482414"/>
                  </a:ext>
                </a:extLst>
              </a:tr>
            </a:tbl>
          </a:graphicData>
        </a:graphic>
      </p:graphicFrame>
      <p:pic>
        <p:nvPicPr>
          <p:cNvPr id="6" name="Audio 5">
            <a:hlinkClick r:id="" action="ppaction://media"/>
            <a:extLst>
              <a:ext uri="{FF2B5EF4-FFF2-40B4-BE49-F238E27FC236}">
                <a16:creationId xmlns:a16="http://schemas.microsoft.com/office/drawing/2014/main" id="{80F603BD-CD0D-4CC9-A5B2-359056DAEE1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41517165"/>
      </p:ext>
    </p:extLst>
  </p:cSld>
  <p:clrMapOvr>
    <a:masterClrMapping/>
  </p:clrMapOvr>
  <p:transition advTm="214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E80DD-79D2-4364-A33C-5B82DDFB938F}"/>
              </a:ext>
            </a:extLst>
          </p:cNvPr>
          <p:cNvSpPr>
            <a:spLocks noGrp="1"/>
          </p:cNvSpPr>
          <p:nvPr>
            <p:ph type="title"/>
          </p:nvPr>
        </p:nvSpPr>
        <p:spPr/>
        <p:txBody>
          <a:bodyPr/>
          <a:lstStyle/>
          <a:p>
            <a:r>
              <a:rPr lang="en-US" dirty="0"/>
              <a:t>First look</a:t>
            </a:r>
          </a:p>
        </p:txBody>
      </p:sp>
      <p:sp>
        <p:nvSpPr>
          <p:cNvPr id="3" name="Content Placeholder 2">
            <a:extLst>
              <a:ext uri="{FF2B5EF4-FFF2-40B4-BE49-F238E27FC236}">
                <a16:creationId xmlns:a16="http://schemas.microsoft.com/office/drawing/2014/main" id="{768BAFD1-E64B-44F3-A7D6-2E6606F2AC02}"/>
              </a:ext>
            </a:extLst>
          </p:cNvPr>
          <p:cNvSpPr>
            <a:spLocks noGrp="1"/>
          </p:cNvSpPr>
          <p:nvPr>
            <p:ph idx="1"/>
          </p:nvPr>
        </p:nvSpPr>
        <p:spPr/>
        <p:txBody>
          <a:bodyPr/>
          <a:lstStyle/>
          <a:p>
            <a:r>
              <a:rPr lang="en-US" dirty="0"/>
              <a:t>Number of sections</a:t>
            </a:r>
          </a:p>
          <a:p>
            <a:r>
              <a:rPr lang="en-US" dirty="0"/>
              <a:t>Titles of sections: general or specific to the research?</a:t>
            </a:r>
          </a:p>
          <a:p>
            <a:r>
              <a:rPr lang="en-US" dirty="0"/>
              <a:t>Length of divisions</a:t>
            </a:r>
          </a:p>
          <a:p>
            <a:endParaRPr lang="en-US" dirty="0"/>
          </a:p>
          <a:p>
            <a:endParaRPr lang="en-US" dirty="0"/>
          </a:p>
        </p:txBody>
      </p:sp>
      <p:sp>
        <p:nvSpPr>
          <p:cNvPr id="4" name="Slide Number Placeholder 3">
            <a:extLst>
              <a:ext uri="{FF2B5EF4-FFF2-40B4-BE49-F238E27FC236}">
                <a16:creationId xmlns:a16="http://schemas.microsoft.com/office/drawing/2014/main" id="{C33715C9-D16D-4DD9-9B10-8CD3295061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graphicFrame>
        <p:nvGraphicFramePr>
          <p:cNvPr id="5" name="Table 4">
            <a:extLst>
              <a:ext uri="{FF2B5EF4-FFF2-40B4-BE49-F238E27FC236}">
                <a16:creationId xmlns:a16="http://schemas.microsoft.com/office/drawing/2014/main" id="{B21678C0-A0C5-4F17-8E0D-98E1DEF598F5}"/>
              </a:ext>
            </a:extLst>
          </p:cNvPr>
          <p:cNvGraphicFramePr>
            <a:graphicFrameLocks noGrp="1"/>
          </p:cNvGraphicFramePr>
          <p:nvPr>
            <p:extLst/>
          </p:nvPr>
        </p:nvGraphicFramePr>
        <p:xfrm>
          <a:off x="1832463" y="4114801"/>
          <a:ext cx="5479074" cy="1752600"/>
        </p:xfrm>
        <a:graphic>
          <a:graphicData uri="http://schemas.openxmlformats.org/drawingml/2006/table">
            <a:tbl>
              <a:tblPr firstRow="1" bandRow="1">
                <a:tableStyleId>{5C22544A-7EE6-4342-B048-85BDC9FD1C3A}</a:tableStyleId>
              </a:tblPr>
              <a:tblGrid>
                <a:gridCol w="2735874">
                  <a:extLst>
                    <a:ext uri="{9D8B030D-6E8A-4147-A177-3AD203B41FA5}">
                      <a16:colId xmlns:a16="http://schemas.microsoft.com/office/drawing/2014/main" val="2206520739"/>
                    </a:ext>
                  </a:extLst>
                </a:gridCol>
                <a:gridCol w="1371600">
                  <a:extLst>
                    <a:ext uri="{9D8B030D-6E8A-4147-A177-3AD203B41FA5}">
                      <a16:colId xmlns:a16="http://schemas.microsoft.com/office/drawing/2014/main" val="1468230635"/>
                    </a:ext>
                  </a:extLst>
                </a:gridCol>
                <a:gridCol w="1371600">
                  <a:extLst>
                    <a:ext uri="{9D8B030D-6E8A-4147-A177-3AD203B41FA5}">
                      <a16:colId xmlns:a16="http://schemas.microsoft.com/office/drawing/2014/main" val="3288016230"/>
                    </a:ext>
                  </a:extLst>
                </a:gridCol>
              </a:tblGrid>
              <a:tr h="370840">
                <a:tc>
                  <a:txBody>
                    <a:bodyPr/>
                    <a:lstStyle/>
                    <a:p>
                      <a:endParaRPr lang="en-US" dirty="0"/>
                    </a:p>
                  </a:txBody>
                  <a:tcPr/>
                </a:tc>
                <a:tc>
                  <a:txBody>
                    <a:bodyPr/>
                    <a:lstStyle/>
                    <a:p>
                      <a:pPr algn="ctr"/>
                      <a:r>
                        <a:rPr lang="en-US" dirty="0"/>
                        <a:t>IMRD</a:t>
                      </a:r>
                    </a:p>
                    <a:p>
                      <a:pPr algn="ctr"/>
                      <a:r>
                        <a:rPr lang="en-US" dirty="0"/>
                        <a:t>IMRaDC</a:t>
                      </a:r>
                    </a:p>
                  </a:txBody>
                  <a:tcPr/>
                </a:tc>
                <a:tc>
                  <a:txBody>
                    <a:bodyPr/>
                    <a:lstStyle/>
                    <a:p>
                      <a:pPr algn="ctr"/>
                      <a:r>
                        <a:rPr lang="en-US" dirty="0"/>
                        <a:t>IPTC</a:t>
                      </a:r>
                    </a:p>
                  </a:txBody>
                  <a:tcPr/>
                </a:tc>
                <a:extLst>
                  <a:ext uri="{0D108BD9-81ED-4DB2-BD59-A6C34878D82A}">
                    <a16:rowId xmlns:a16="http://schemas.microsoft.com/office/drawing/2014/main" val="2740656527"/>
                  </a:ext>
                </a:extLst>
              </a:tr>
              <a:tr h="370840">
                <a:tc>
                  <a:txBody>
                    <a:bodyPr/>
                    <a:lstStyle/>
                    <a:p>
                      <a:r>
                        <a:rPr lang="en-US" dirty="0"/>
                        <a:t>Number of sections</a:t>
                      </a:r>
                    </a:p>
                  </a:txBody>
                  <a:tcPr/>
                </a:tc>
                <a:tc>
                  <a:txBody>
                    <a:bodyPr/>
                    <a:lstStyle/>
                    <a:p>
                      <a:pPr algn="ctr"/>
                      <a:r>
                        <a:rPr lang="en-US" dirty="0"/>
                        <a:t>4</a:t>
                      </a:r>
                    </a:p>
                  </a:txBody>
                  <a:tcPr/>
                </a:tc>
                <a:tc>
                  <a:txBody>
                    <a:bodyPr/>
                    <a:lstStyle/>
                    <a:p>
                      <a:pPr algn="ctr"/>
                      <a:r>
                        <a:rPr lang="en-US" dirty="0"/>
                        <a:t>&gt;4</a:t>
                      </a:r>
                    </a:p>
                  </a:txBody>
                  <a:tcPr/>
                </a:tc>
                <a:extLst>
                  <a:ext uri="{0D108BD9-81ED-4DB2-BD59-A6C34878D82A}">
                    <a16:rowId xmlns:a16="http://schemas.microsoft.com/office/drawing/2014/main" val="3766469224"/>
                  </a:ext>
                </a:extLst>
              </a:tr>
              <a:tr h="370840">
                <a:tc>
                  <a:txBody>
                    <a:bodyPr/>
                    <a:lstStyle/>
                    <a:p>
                      <a:r>
                        <a:rPr lang="en-US" dirty="0"/>
                        <a:t>Titles of sections</a:t>
                      </a:r>
                    </a:p>
                  </a:txBody>
                  <a:tcPr/>
                </a:tc>
                <a:tc>
                  <a:txBody>
                    <a:bodyPr/>
                    <a:lstStyle/>
                    <a:p>
                      <a:pPr algn="ctr"/>
                      <a:r>
                        <a:rPr lang="en-US" dirty="0"/>
                        <a:t>General</a:t>
                      </a:r>
                    </a:p>
                  </a:txBody>
                  <a:tcPr/>
                </a:tc>
                <a:tc>
                  <a:txBody>
                    <a:bodyPr/>
                    <a:lstStyle/>
                    <a:p>
                      <a:pPr algn="ctr"/>
                      <a:r>
                        <a:rPr lang="en-US" dirty="0"/>
                        <a:t>Specific</a:t>
                      </a:r>
                    </a:p>
                  </a:txBody>
                  <a:tcPr/>
                </a:tc>
                <a:extLst>
                  <a:ext uri="{0D108BD9-81ED-4DB2-BD59-A6C34878D82A}">
                    <a16:rowId xmlns:a16="http://schemas.microsoft.com/office/drawing/2014/main" val="674482414"/>
                  </a:ext>
                </a:extLst>
              </a:tr>
              <a:tr h="370840">
                <a:tc>
                  <a:txBody>
                    <a:bodyPr/>
                    <a:lstStyle/>
                    <a:p>
                      <a:r>
                        <a:rPr lang="en-US" dirty="0"/>
                        <a:t>Longest division</a:t>
                      </a:r>
                    </a:p>
                  </a:txBody>
                  <a:tcPr/>
                </a:tc>
                <a:tc>
                  <a:txBody>
                    <a:bodyPr/>
                    <a:lstStyle/>
                    <a:p>
                      <a:pPr algn="ctr"/>
                      <a:r>
                        <a:rPr lang="en-US" dirty="0"/>
                        <a:t>R (R&amp;D)</a:t>
                      </a:r>
                    </a:p>
                  </a:txBody>
                  <a:tcPr/>
                </a:tc>
                <a:tc>
                  <a:txBody>
                    <a:bodyPr/>
                    <a:lstStyle/>
                    <a:p>
                      <a:pPr algn="ctr"/>
                      <a:r>
                        <a:rPr lang="en-US" dirty="0"/>
                        <a:t>P</a:t>
                      </a:r>
                    </a:p>
                  </a:txBody>
                  <a:tcPr/>
                </a:tc>
                <a:extLst>
                  <a:ext uri="{0D108BD9-81ED-4DB2-BD59-A6C34878D82A}">
                    <a16:rowId xmlns:a16="http://schemas.microsoft.com/office/drawing/2014/main" val="3028159063"/>
                  </a:ext>
                </a:extLst>
              </a:tr>
            </a:tbl>
          </a:graphicData>
        </a:graphic>
      </p:graphicFrame>
      <p:pic>
        <p:nvPicPr>
          <p:cNvPr id="7" name="Audio 6">
            <a:hlinkClick r:id="" action="ppaction://media"/>
            <a:extLst>
              <a:ext uri="{FF2B5EF4-FFF2-40B4-BE49-F238E27FC236}">
                <a16:creationId xmlns:a16="http://schemas.microsoft.com/office/drawing/2014/main" id="{FE9EFA43-D385-48AD-8ADD-EB26541ADCF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02696325"/>
      </p:ext>
    </p:extLst>
  </p:cSld>
  <p:clrMapOvr>
    <a:masterClrMapping/>
  </p:clrMapOvr>
  <p:transition advTm="1694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762000"/>
            <a:ext cx="8229600" cy="1143000"/>
          </a:xfrm>
        </p:spPr>
        <p:txBody>
          <a:bodyPr anchor="t">
            <a:normAutofit/>
          </a:bodyPr>
          <a:lstStyle/>
          <a:p>
            <a:r>
              <a:rPr lang="en-US" dirty="0"/>
              <a:t>Science: Effects of Rainfall</a:t>
            </a:r>
            <a:br>
              <a:rPr lang="en-US" dirty="0"/>
            </a:br>
            <a:r>
              <a:rPr lang="en-US" sz="2000" dirty="0"/>
              <a:t>Table 2.1</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graphicFrame>
        <p:nvGraphicFramePr>
          <p:cNvPr id="10" name="Content Placeholder 4"/>
          <p:cNvGraphicFramePr>
            <a:graphicFrameLocks/>
          </p:cNvGraphicFramePr>
          <p:nvPr>
            <p:extLst/>
          </p:nvPr>
        </p:nvGraphicFramePr>
        <p:xfrm>
          <a:off x="466163" y="2080686"/>
          <a:ext cx="8122163" cy="3786714"/>
        </p:xfrm>
        <a:graphic>
          <a:graphicData uri="http://schemas.openxmlformats.org/drawingml/2006/table">
            <a:tbl>
              <a:tblPr/>
              <a:tblGrid>
                <a:gridCol w="1040692">
                  <a:extLst>
                    <a:ext uri="{9D8B030D-6E8A-4147-A177-3AD203B41FA5}">
                      <a16:colId xmlns:a16="http://schemas.microsoft.com/office/drawing/2014/main" val="20000"/>
                    </a:ext>
                  </a:extLst>
                </a:gridCol>
                <a:gridCol w="4612591">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640080">
                  <a:extLst>
                    <a:ext uri="{9D8B030D-6E8A-4147-A177-3AD203B41FA5}">
                      <a16:colId xmlns:a16="http://schemas.microsoft.com/office/drawing/2014/main" val="4047615183"/>
                    </a:ext>
                  </a:extLst>
                </a:gridCol>
              </a:tblGrid>
              <a:tr h="483326">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mbria" pitchFamily="18" charset="0"/>
                          <a:ea typeface="ＭＳ 明朝" pitchFamily="49" charset="-128"/>
                          <a:cs typeface="Times New Roman" pitchFamily="18" charset="0"/>
                        </a:rPr>
                        <a:t>Division</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mbria" pitchFamily="18" charset="0"/>
                          <a:ea typeface="ＭＳ 明朝" pitchFamily="49" charset="-128"/>
                          <a:cs typeface="Times New Roman" pitchFamily="18" charset="0"/>
                        </a:rPr>
                        <a:t>Section/Subsection Titles</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mbria" pitchFamily="18" charset="0"/>
                          <a:ea typeface="ＭＳ 明朝" pitchFamily="49" charset="-128"/>
                          <a:cs typeface="Times New Roman" pitchFamily="18" charset="0"/>
                        </a:rPr>
                        <a:t>Para-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mbria" pitchFamily="18" charset="0"/>
                          <a:ea typeface="ＭＳ 明朝" pitchFamily="49" charset="-128"/>
                          <a:cs typeface="Times New Roman" pitchFamily="18" charset="0"/>
                        </a:rPr>
                        <a:t>graphs</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mbria" pitchFamily="18" charset="0"/>
                          <a:ea typeface="ＭＳ 明朝" pitchFamily="49" charset="-128"/>
                          <a:cs typeface="Times New Roman" pitchFamily="18" charset="0"/>
                        </a:rPr>
                        <a:t>Word count</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mbria" pitchFamily="18" charset="0"/>
                          <a:ea typeface="ＭＳ 明朝" pitchFamily="49" charset="-128"/>
                          <a:cs typeface="Times New Roman" pitchFamily="18" charset="0"/>
                        </a:rPr>
                        <a:t>%</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68158">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I</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Cambria" pitchFamily="18" charset="0"/>
                          <a:ea typeface="新細明體" pitchFamily="18" charset="-120"/>
                          <a:cs typeface="Times New Roman" pitchFamily="18" charset="0"/>
                        </a:rPr>
                        <a:t>1. Introduction</a:t>
                      </a:r>
                      <a:endParaRPr kumimoji="0" lang="en-US" altLang="zh-TW" sz="1600" b="0" i="0" u="none" strike="noStrike" cap="none" normalizeH="0" baseline="0">
                        <a:ln>
                          <a:noFill/>
                        </a:ln>
                        <a:solidFill>
                          <a:srgbClr val="00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6</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新細明體" pitchFamily="18" charset="-120"/>
                          <a:cs typeface="Times New Roman" pitchFamily="18" charset="0"/>
                        </a:rPr>
                        <a:t>787</a:t>
                      </a:r>
                      <a:endParaRPr kumimoji="0" lang="en-US" altLang="zh-TW" sz="1600" b="0" i="0" u="none" strike="noStrike" cap="none" normalizeH="0" baseline="0" dirty="0">
                        <a:ln>
                          <a:noFill/>
                        </a:ln>
                        <a:solidFill>
                          <a:srgbClr val="FF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ＭＳ 明朝" pitchFamily="49" charset="-128"/>
                          <a:cs typeface="Times New Roman" pitchFamily="18" charset="0"/>
                        </a:rPr>
                        <a:t>15</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extLst>
                  <a:ext uri="{0D108BD9-81ED-4DB2-BD59-A6C34878D82A}">
                    <a16:rowId xmlns:a16="http://schemas.microsoft.com/office/drawing/2014/main" val="10001"/>
                  </a:ext>
                </a:extLst>
              </a:tr>
              <a:tr h="1449978">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M</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2. Materials and Methods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     2.1. Water Sample Collection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     2.2. Water Sample Collection after Rainfall Event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     2.3. Sample Analysis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     2.4. Statistical and Graphical Analysis</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 </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2</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rPr>
                        <a:t>2</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rPr>
                        <a:t>1</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rPr>
                        <a:t>1</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 </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257</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rPr>
                        <a:t>449</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rPr>
                        <a:t>48</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rPr>
                        <a:t>79</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ＭＳ 明朝" pitchFamily="49" charset="-128"/>
                        </a:rPr>
                        <a:t>833</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ＭＳ 明朝" pitchFamily="49" charset="-128"/>
                        </a:rPr>
                        <a:t>16</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extLst>
                  <a:ext uri="{0D108BD9-81ED-4DB2-BD59-A6C34878D82A}">
                    <a16:rowId xmlns:a16="http://schemas.microsoft.com/office/drawing/2014/main" val="10002"/>
                  </a:ext>
                </a:extLst>
              </a:tr>
              <a:tr h="724989">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Cambria" pitchFamily="18" charset="0"/>
                          <a:ea typeface="新細明體" pitchFamily="18" charset="-120"/>
                          <a:cs typeface="Times New Roman" pitchFamily="18" charset="0"/>
                        </a:rPr>
                        <a:t>R</a:t>
                      </a:r>
                      <a:endParaRPr kumimoji="0" lang="en-US" altLang="zh-TW" sz="1600" b="0" i="0" u="none" strike="noStrike" cap="none" normalizeH="0" baseline="0">
                        <a:ln>
                          <a:noFill/>
                        </a:ln>
                        <a:solidFill>
                          <a:srgbClr val="00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3. Results </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     Tables (9)</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9</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1274</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1629</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ＭＳ 明朝" pitchFamily="49" charset="-128"/>
                          <a:cs typeface="Times New Roman" pitchFamily="18" charset="0"/>
                        </a:rPr>
                        <a:t>2903</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ＭＳ 明朝" pitchFamily="49" charset="-128"/>
                          <a:cs typeface="Times New Roman" pitchFamily="18" charset="0"/>
                        </a:rPr>
                        <a:t>55</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extLst>
                  <a:ext uri="{0D108BD9-81ED-4DB2-BD59-A6C34878D82A}">
                    <a16:rowId xmlns:a16="http://schemas.microsoft.com/office/drawing/2014/main" val="10003"/>
                  </a:ext>
                </a:extLst>
              </a:tr>
              <a:tr h="368158">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Cambria" pitchFamily="18" charset="0"/>
                          <a:ea typeface="新細明體" pitchFamily="18" charset="-120"/>
                          <a:cs typeface="Times New Roman" pitchFamily="18" charset="0"/>
                        </a:rPr>
                        <a:t>D</a:t>
                      </a:r>
                      <a:endParaRPr kumimoji="0" lang="en-US" altLang="zh-TW" sz="1600" b="0" i="0" u="none" strike="noStrike" cap="none" normalizeH="0" baseline="0">
                        <a:ln>
                          <a:noFill/>
                        </a:ln>
                        <a:solidFill>
                          <a:srgbClr val="00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4. Discussion</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6</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新細明體" pitchFamily="18" charset="-120"/>
                          <a:cs typeface="Times New Roman" pitchFamily="18" charset="0"/>
                        </a:rPr>
                        <a:t>788</a:t>
                      </a:r>
                      <a:endParaRPr kumimoji="0" lang="en-US" altLang="zh-TW" sz="1600" b="0" i="0" u="none" strike="noStrike" cap="none" normalizeH="0" baseline="0" dirty="0">
                        <a:ln>
                          <a:noFill/>
                        </a:ln>
                        <a:solidFill>
                          <a:srgbClr val="FF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ＭＳ 明朝" pitchFamily="49" charset="-128"/>
                          <a:cs typeface="Times New Roman" pitchFamily="18" charset="0"/>
                        </a:rPr>
                        <a:t>15</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extLst>
                  <a:ext uri="{0D108BD9-81ED-4DB2-BD59-A6C34878D82A}">
                    <a16:rowId xmlns:a16="http://schemas.microsoft.com/office/drawing/2014/main" val="10004"/>
                  </a:ext>
                </a:extLst>
              </a:tr>
              <a:tr h="368158">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Cambria" pitchFamily="18" charset="0"/>
                          <a:ea typeface="新細明體" pitchFamily="18" charset="-120"/>
                          <a:cs typeface="Times New Roman" pitchFamily="18" charset="0"/>
                        </a:rPr>
                        <a:t>Total</a:t>
                      </a:r>
                      <a:endParaRPr kumimoji="0" lang="en-US" altLang="zh-TW" sz="1600" b="0" i="0" u="none" strike="noStrike" cap="none" normalizeH="0" baseline="0">
                        <a:ln>
                          <a:noFill/>
                        </a:ln>
                        <a:solidFill>
                          <a:srgbClr val="00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Cambria" pitchFamily="18" charset="0"/>
                          <a:ea typeface="新細明體" pitchFamily="18" charset="-120"/>
                          <a:cs typeface="Times New Roman" pitchFamily="18" charset="0"/>
                        </a:rPr>
                        <a:t> </a:t>
                      </a:r>
                      <a:endParaRPr kumimoji="0" lang="en-US" altLang="zh-TW" sz="1600" b="0" i="0" u="none" strike="noStrike" cap="none" normalizeH="0" baseline="0">
                        <a:ln>
                          <a:noFill/>
                        </a:ln>
                        <a:solidFill>
                          <a:srgbClr val="00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27</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70C0"/>
                          </a:solidFill>
                          <a:effectLst/>
                          <a:latin typeface="Cambria" pitchFamily="18" charset="0"/>
                          <a:ea typeface="新細明體" pitchFamily="18" charset="-120"/>
                          <a:cs typeface="Times New Roman" pitchFamily="18" charset="0"/>
                        </a:rPr>
                        <a:t>5341</a:t>
                      </a:r>
                      <a:endParaRPr kumimoji="0" lang="en-US" altLang="zh-TW" sz="1600" b="0" i="0" u="none" strike="noStrike" cap="none" normalizeH="0" baseline="0" dirty="0">
                        <a:ln>
                          <a:noFill/>
                        </a:ln>
                        <a:solidFill>
                          <a:srgbClr val="0070C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70C0"/>
                          </a:solidFill>
                          <a:effectLst/>
                          <a:latin typeface="Cambria" pitchFamily="18" charset="0"/>
                          <a:ea typeface="ＭＳ 明朝" pitchFamily="49" charset="-128"/>
                          <a:cs typeface="Times New Roman" pitchFamily="18" charset="0"/>
                        </a:rPr>
                        <a:t>100</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extLst>
                  <a:ext uri="{0D108BD9-81ED-4DB2-BD59-A6C34878D82A}">
                    <a16:rowId xmlns:a16="http://schemas.microsoft.com/office/drawing/2014/main" val="10005"/>
                  </a:ext>
                </a:extLst>
              </a:tr>
            </a:tbl>
          </a:graphicData>
        </a:graphic>
      </p:graphicFrame>
      <p:sp>
        <p:nvSpPr>
          <p:cNvPr id="12" name="Content Placeholder 2"/>
          <p:cNvSpPr txBox="1">
            <a:spLocks/>
          </p:cNvSpPr>
          <p:nvPr/>
        </p:nvSpPr>
        <p:spPr>
          <a:xfrm>
            <a:off x="4037969" y="4547418"/>
            <a:ext cx="1068061" cy="457200"/>
          </a:xfrm>
          <a:prstGeom prst="rect">
            <a:avLst/>
          </a:prstGeom>
          <a:solidFill>
            <a:schemeClr val="bg2"/>
          </a:solidFill>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7F8FA9"/>
              </a:buClr>
              <a:buSzPct val="95000"/>
              <a:buFont typeface="Wingdings 2"/>
              <a:buNone/>
              <a:tabLst/>
              <a:defRPr/>
            </a:pPr>
            <a:r>
              <a:rPr kumimoji="0" lang="en-US" sz="2600" b="0" i="0" u="none" strike="noStrike" kern="1200" cap="none" spc="0" normalizeH="0" baseline="0" noProof="0" dirty="0">
                <a:ln>
                  <a:noFill/>
                </a:ln>
                <a:solidFill>
                  <a:prstClr val="black"/>
                </a:solidFill>
                <a:effectLst/>
                <a:uLnTx/>
                <a:uFillTx/>
                <a:latin typeface="Constantia"/>
                <a:ea typeface="+mn-ea"/>
                <a:cs typeface="+mn-cs"/>
              </a:rPr>
              <a:t>IMRD</a:t>
            </a:r>
          </a:p>
        </p:txBody>
      </p:sp>
      <p:sp>
        <p:nvSpPr>
          <p:cNvPr id="2" name="Arrow: Left 1">
            <a:extLst>
              <a:ext uri="{FF2B5EF4-FFF2-40B4-BE49-F238E27FC236}">
                <a16:creationId xmlns:a16="http://schemas.microsoft.com/office/drawing/2014/main" id="{7BEBD061-E44C-453A-88A2-EE1350D39AD6}"/>
              </a:ext>
            </a:extLst>
          </p:cNvPr>
          <p:cNvSpPr/>
          <p:nvPr/>
        </p:nvSpPr>
        <p:spPr>
          <a:xfrm>
            <a:off x="8493369" y="4844563"/>
            <a:ext cx="404446" cy="3651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pic>
        <p:nvPicPr>
          <p:cNvPr id="4" name="Audio 3">
            <a:hlinkClick r:id="" action="ppaction://media"/>
            <a:extLst>
              <a:ext uri="{FF2B5EF4-FFF2-40B4-BE49-F238E27FC236}">
                <a16:creationId xmlns:a16="http://schemas.microsoft.com/office/drawing/2014/main" id="{DC88447C-9D89-42CC-839A-1055AED5FAA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33680569"/>
      </p:ext>
    </p:extLst>
  </p:cSld>
  <p:clrMapOvr>
    <a:masterClrMapping/>
  </p:clrMapOvr>
  <p:transition advTm="146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p:cNvGraphicFramePr>
          <p:nvPr>
            <p:extLst/>
          </p:nvPr>
        </p:nvGraphicFramePr>
        <p:xfrm>
          <a:off x="953874" y="1676400"/>
          <a:ext cx="7123326" cy="5181600"/>
        </p:xfrm>
        <a:graphic>
          <a:graphicData uri="http://schemas.openxmlformats.org/drawingml/2006/table">
            <a:tbl>
              <a:tblPr/>
              <a:tblGrid>
                <a:gridCol w="928529">
                  <a:extLst>
                    <a:ext uri="{9D8B030D-6E8A-4147-A177-3AD203B41FA5}">
                      <a16:colId xmlns:a16="http://schemas.microsoft.com/office/drawing/2014/main" val="20000"/>
                    </a:ext>
                  </a:extLst>
                </a:gridCol>
                <a:gridCol w="3725917">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640080">
                  <a:extLst>
                    <a:ext uri="{9D8B030D-6E8A-4147-A177-3AD203B41FA5}">
                      <a16:colId xmlns:a16="http://schemas.microsoft.com/office/drawing/2014/main" val="2689096244"/>
                    </a:ext>
                  </a:extLst>
                </a:gridCol>
              </a:tblGrid>
              <a:tr h="470637">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mbria" pitchFamily="18" charset="0"/>
                          <a:ea typeface="ＭＳ 明朝" pitchFamily="49" charset="-128"/>
                          <a:cs typeface="Times New Roman" pitchFamily="18" charset="0"/>
                        </a:rPr>
                        <a:t>Division</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mbria" pitchFamily="18" charset="0"/>
                          <a:ea typeface="ＭＳ 明朝" pitchFamily="49" charset="-128"/>
                          <a:cs typeface="Times New Roman" pitchFamily="18" charset="0"/>
                        </a:rPr>
                        <a:t>Section/Subsection Titles</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mbria" pitchFamily="18" charset="0"/>
                          <a:ea typeface="ＭＳ 明朝" pitchFamily="49" charset="-128"/>
                          <a:cs typeface="Times New Roman" pitchFamily="18" charset="0"/>
                        </a:rPr>
                        <a:t>Para-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mbria" pitchFamily="18" charset="0"/>
                          <a:ea typeface="ＭＳ 明朝" pitchFamily="49" charset="-128"/>
                          <a:cs typeface="Times New Roman" pitchFamily="18" charset="0"/>
                        </a:rPr>
                        <a:t>graphs</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mbria" pitchFamily="18" charset="0"/>
                          <a:ea typeface="ＭＳ 明朝" pitchFamily="49" charset="-128"/>
                          <a:cs typeface="Times New Roman" pitchFamily="18" charset="0"/>
                        </a:rPr>
                        <a:t>Word count</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mbria" pitchFamily="18" charset="0"/>
                          <a:ea typeface="ＭＳ 明朝" pitchFamily="49" charset="-128"/>
                          <a:cs typeface="Times New Roman" pitchFamily="18" charset="0"/>
                        </a:rPr>
                        <a:t>%</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05956">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I</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1 Introduction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2 Related Work</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4</a:t>
                      </a:r>
                      <a:r>
                        <a:rPr kumimoji="0" lang="en-US" altLang="zh-TW" sz="1600" b="0" i="0" u="none" strike="noStrike" cap="none" normalizeH="0" baseline="0" dirty="0">
                          <a:ln>
                            <a:noFill/>
                          </a:ln>
                          <a:solidFill>
                            <a:srgbClr val="000000"/>
                          </a:solidFill>
                          <a:effectLst/>
                          <a:latin typeface="Cambria" pitchFamily="18" charset="0"/>
                          <a:ea typeface="新細明體" pitchFamily="18" charset="-120"/>
                        </a:rPr>
                        <a:t> </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1164</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742</a:t>
                      </a:r>
                      <a:r>
                        <a:rPr kumimoji="0" lang="en-US" altLang="zh-TW" sz="1600" b="0" i="0" u="none" strike="noStrike" cap="none" normalizeH="0" baseline="0" dirty="0">
                          <a:ln>
                            <a:noFill/>
                          </a:ln>
                          <a:solidFill>
                            <a:srgbClr val="000000"/>
                          </a:solidFill>
                          <a:effectLst/>
                          <a:latin typeface="Cambria" pitchFamily="18" charset="0"/>
                          <a:ea typeface="新細明體" pitchFamily="18" charset="-120"/>
                        </a:rPr>
                        <a:t> </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新細明體" pitchFamily="18" charset="-120"/>
                        </a:rPr>
                        <a:t>1906</a:t>
                      </a:r>
                      <a:endParaRPr kumimoji="0" lang="en-US" altLang="zh-TW" sz="1600" b="0" i="0" u="none" strike="noStrike" cap="none" normalizeH="0" baseline="0" dirty="0">
                        <a:ln>
                          <a:noFill/>
                        </a:ln>
                        <a:solidFill>
                          <a:srgbClr val="FF0000"/>
                        </a:solidFill>
                        <a:effectLst/>
                        <a:latin typeface="Cambria" pitchFamily="18" charset="0"/>
                        <a:ea typeface="ＭＳ 明朝" pitchFamily="49" charset="-128"/>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ＭＳ 明朝" pitchFamily="49" charset="-128"/>
                        </a:rPr>
                        <a:t>19</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extLst>
                  <a:ext uri="{0D108BD9-81ED-4DB2-BD59-A6C34878D82A}">
                    <a16:rowId xmlns:a16="http://schemas.microsoft.com/office/drawing/2014/main" val="10001"/>
                  </a:ext>
                </a:extLst>
              </a:tr>
              <a:tr h="1882550">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P</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 </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rPr>
                        <a:t>3 Preliminaries</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rPr>
                        <a:t>     3.1 </a:t>
                      </a:r>
                      <a:r>
                        <a:rPr kumimoji="0" lang="en-US" altLang="zh-TW" sz="1600" b="0" i="0" u="none" strike="noStrike" cap="none" normalizeH="0" baseline="0" dirty="0" err="1">
                          <a:ln>
                            <a:noFill/>
                          </a:ln>
                          <a:solidFill>
                            <a:srgbClr val="000000"/>
                          </a:solidFill>
                          <a:effectLst/>
                          <a:latin typeface="Cambria" pitchFamily="18" charset="0"/>
                          <a:ea typeface="新細明體" pitchFamily="18" charset="-120"/>
                        </a:rPr>
                        <a:t>Voronoi</a:t>
                      </a:r>
                      <a:r>
                        <a:rPr kumimoji="0" lang="en-US" altLang="zh-TW" sz="1600" b="0" i="0" u="none" strike="noStrike" cap="none" normalizeH="0" baseline="0" dirty="0">
                          <a:ln>
                            <a:noFill/>
                          </a:ln>
                          <a:solidFill>
                            <a:srgbClr val="000000"/>
                          </a:solidFill>
                          <a:effectLst/>
                          <a:latin typeface="Cambria" pitchFamily="18" charset="0"/>
                          <a:ea typeface="新細明體" pitchFamily="18" charset="-120"/>
                        </a:rPr>
                        <a:t> Diagrams</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rPr>
                        <a:t>     3.2 Signature Aggregation</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4 Data Transformation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5 Authenticating Spatial Inquiries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     5.1 Query Processing at the SP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     5.2 Signature Verification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     5.3 Geometric Verification (5.3.1-4)</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rPr>
                        <a:t>8</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4</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27</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rPr>
                        <a:t> </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rPr>
                        <a:t>551</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609</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4304</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zh-TW" sz="1600" b="0" i="0" u="none" strike="noStrike" cap="none" normalizeH="0" baseline="0" dirty="0">
                        <a:ln>
                          <a:noFill/>
                        </a:ln>
                        <a:solidFill>
                          <a:srgbClr val="000000"/>
                        </a:solidFill>
                        <a:effectLst/>
                        <a:latin typeface="Cambria" pitchFamily="18" charset="0"/>
                        <a:ea typeface="新細明體" pitchFamily="18" charset="-12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zh-TW" sz="1600" b="0" i="0" u="none" strike="noStrike" cap="none" normalizeH="0" baseline="0" dirty="0">
                        <a:ln>
                          <a:noFill/>
                        </a:ln>
                        <a:solidFill>
                          <a:srgbClr val="000000"/>
                        </a:solidFill>
                        <a:effectLst/>
                        <a:latin typeface="Cambria" pitchFamily="18" charset="0"/>
                        <a:ea typeface="新細明體" pitchFamily="18" charset="-12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新細明體" pitchFamily="18" charset="-120"/>
                        </a:rPr>
                        <a:t>5464</a:t>
                      </a:r>
                      <a:endParaRPr kumimoji="0" lang="en-US" altLang="zh-TW" sz="1600" b="0" i="0" u="none" strike="noStrike" cap="none" normalizeH="0" baseline="0" dirty="0">
                        <a:ln>
                          <a:noFill/>
                        </a:ln>
                        <a:solidFill>
                          <a:srgbClr val="FF0000"/>
                        </a:solidFill>
                        <a:effectLst/>
                        <a:latin typeface="Cambria" pitchFamily="18" charset="0"/>
                        <a:ea typeface="ＭＳ 明朝" pitchFamily="49" charset="-128"/>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ＭＳ 明朝" pitchFamily="49" charset="-128"/>
                        </a:rPr>
                        <a:t>53</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extLst>
                  <a:ext uri="{0D108BD9-81ED-4DB2-BD59-A6C34878D82A}">
                    <a16:rowId xmlns:a16="http://schemas.microsoft.com/office/drawing/2014/main" val="10002"/>
                  </a:ext>
                </a:extLst>
              </a:tr>
              <a:tr h="1411912">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Cambria" pitchFamily="18" charset="0"/>
                          <a:ea typeface="新細明體" pitchFamily="18" charset="-120"/>
                          <a:cs typeface="Times New Roman" pitchFamily="18" charset="0"/>
                        </a:rPr>
                        <a:t>T</a:t>
                      </a:r>
                      <a:endParaRPr kumimoji="0" lang="en-US" altLang="zh-TW" sz="1600" b="0" i="0" u="none" strike="noStrike" cap="none" normalizeH="0" baseline="0">
                        <a:ln>
                          <a:noFill/>
                        </a:ln>
                        <a:solidFill>
                          <a:srgbClr val="000000"/>
                        </a:solidFill>
                        <a:effectLst/>
                        <a:latin typeface="Cambria" pitchFamily="18" charset="0"/>
                        <a:ea typeface="ＭＳ 明朝" pitchFamily="49"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Cambria" pitchFamily="18" charset="0"/>
                          <a:ea typeface="ＭＳ 明朝" pitchFamily="49" charset="-128"/>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Cambria" pitchFamily="18" charset="0"/>
                          <a:ea typeface="ＭＳ 明朝" pitchFamily="49" charset="-128"/>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Cambria" pitchFamily="18" charset="0"/>
                          <a:ea typeface="ＭＳ 明朝" pitchFamily="49" charset="-128"/>
                          <a:cs typeface="Times New Roman" pitchFamily="18" charset="0"/>
                        </a:rPr>
                        <a:t> </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6 Experiments</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     6.1 Experimental Settings</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rPr>
                        <a:t>     6.2 VN-</a:t>
                      </a:r>
                      <a:r>
                        <a:rPr kumimoji="0" lang="en-US" altLang="zh-TW" sz="1600" b="0" i="0" u="none" strike="noStrike" cap="none" normalizeH="0" baseline="0" dirty="0" err="1">
                          <a:ln>
                            <a:noFill/>
                          </a:ln>
                          <a:solidFill>
                            <a:srgbClr val="000000"/>
                          </a:solidFill>
                          <a:effectLst/>
                          <a:latin typeface="Cambria" pitchFamily="18" charset="0"/>
                          <a:ea typeface="新細明體" pitchFamily="18" charset="-120"/>
                        </a:rPr>
                        <a:t>Auth</a:t>
                      </a:r>
                      <a:r>
                        <a:rPr kumimoji="0" lang="en-US" altLang="zh-TW" sz="1600" b="0" i="0" u="none" strike="noStrike" cap="none" normalizeH="0" baseline="0" dirty="0">
                          <a:ln>
                            <a:noFill/>
                          </a:ln>
                          <a:solidFill>
                            <a:srgbClr val="000000"/>
                          </a:solidFill>
                          <a:effectLst/>
                          <a:latin typeface="Cambria" pitchFamily="18" charset="0"/>
                          <a:ea typeface="新細明體" pitchFamily="18" charset="-120"/>
                        </a:rPr>
                        <a:t> and MR- and MR*-trees</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rPr>
                        <a:t>     6.3 Advanced Spatial Inquiries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7 Discussion</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13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2</a:t>
                      </a: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 </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2219</a:t>
                      </a: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471</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ＭＳ 明朝" pitchFamily="49" charset="-128"/>
                          <a:cs typeface="Times New Roman" pitchFamily="18" charset="0"/>
                        </a:rPr>
                        <a:t>2690</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ＭＳ 明朝" pitchFamily="49" charset="-128"/>
                          <a:cs typeface="Times New Roman" pitchFamily="18" charset="0"/>
                        </a:rPr>
                        <a:t>26</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extLst>
                  <a:ext uri="{0D108BD9-81ED-4DB2-BD59-A6C34878D82A}">
                    <a16:rowId xmlns:a16="http://schemas.microsoft.com/office/drawing/2014/main" val="10003"/>
                  </a:ext>
                </a:extLst>
              </a:tr>
              <a:tr h="274320">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C</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8 Conclusions</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1</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新細明體" pitchFamily="18" charset="-120"/>
                          <a:cs typeface="Times New Roman" pitchFamily="18" charset="0"/>
                        </a:rPr>
                        <a:t>172</a:t>
                      </a:r>
                      <a:endParaRPr kumimoji="0" lang="en-US" altLang="zh-TW" sz="1600" b="0" i="0" u="none" strike="noStrike" cap="none" normalizeH="0" baseline="0" dirty="0">
                        <a:ln>
                          <a:noFill/>
                        </a:ln>
                        <a:solidFill>
                          <a:srgbClr val="FF0000"/>
                        </a:solidFill>
                        <a:effectLst/>
                        <a:latin typeface="Cambria" pitchFamily="18" charset="0"/>
                        <a:ea typeface="ＭＳ 明朝" pitchFamily="49" charset="-128"/>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ＭＳ 明朝" pitchFamily="49" charset="-128"/>
                        </a:rPr>
                        <a:t>2</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extLst>
                  <a:ext uri="{0D108BD9-81ED-4DB2-BD59-A6C34878D82A}">
                    <a16:rowId xmlns:a16="http://schemas.microsoft.com/office/drawing/2014/main" val="10004"/>
                  </a:ext>
                </a:extLst>
              </a:tr>
              <a:tr h="274320">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Cambria" pitchFamily="18" charset="0"/>
                          <a:ea typeface="新細明體" pitchFamily="18" charset="-120"/>
                          <a:cs typeface="Times New Roman" pitchFamily="18" charset="0"/>
                        </a:rPr>
                        <a:t>Total</a:t>
                      </a:r>
                      <a:endParaRPr kumimoji="0" lang="en-US" altLang="zh-TW" sz="1600" b="0" i="0" u="none" strike="noStrike" cap="none" normalizeH="0" baseline="0">
                        <a:ln>
                          <a:noFill/>
                        </a:ln>
                        <a:solidFill>
                          <a:srgbClr val="00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 </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67</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70C0"/>
                          </a:solidFill>
                          <a:effectLst/>
                          <a:latin typeface="Cambria" pitchFamily="18" charset="0"/>
                          <a:ea typeface="新細明體" pitchFamily="18" charset="-120"/>
                          <a:cs typeface="Times New Roman" pitchFamily="18" charset="0"/>
                        </a:rPr>
                        <a:t>10248</a:t>
                      </a:r>
                      <a:endParaRPr kumimoji="0" lang="en-US" altLang="zh-TW" sz="1600" b="0" i="0" u="none" strike="noStrike" cap="none" normalizeH="0" baseline="0" dirty="0">
                        <a:ln>
                          <a:noFill/>
                        </a:ln>
                        <a:solidFill>
                          <a:srgbClr val="0070C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70C0"/>
                          </a:solidFill>
                          <a:effectLst/>
                          <a:latin typeface="Cambria" pitchFamily="18" charset="0"/>
                          <a:ea typeface="ＭＳ 明朝" pitchFamily="49" charset="-128"/>
                          <a:cs typeface="Times New Roman" pitchFamily="18" charset="0"/>
                        </a:rPr>
                        <a:t>100</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extLst>
                  <a:ext uri="{0D108BD9-81ED-4DB2-BD59-A6C34878D82A}">
                    <a16:rowId xmlns:a16="http://schemas.microsoft.com/office/drawing/2014/main" val="10005"/>
                  </a:ext>
                </a:extLst>
              </a:tr>
            </a:tbl>
          </a:graphicData>
        </a:graphic>
      </p:graphicFrame>
      <p:sp>
        <p:nvSpPr>
          <p:cNvPr id="2" name="Title 1"/>
          <p:cNvSpPr>
            <a:spLocks noGrp="1"/>
          </p:cNvSpPr>
          <p:nvPr>
            <p:ph type="title"/>
          </p:nvPr>
        </p:nvSpPr>
        <p:spPr>
          <a:xfrm>
            <a:off x="457200" y="576262"/>
            <a:ext cx="8229600" cy="1143000"/>
          </a:xfrm>
        </p:spPr>
        <p:txBody>
          <a:bodyPr anchor="t">
            <a:normAutofit/>
          </a:bodyPr>
          <a:lstStyle/>
          <a:p>
            <a:r>
              <a:rPr lang="en-US" dirty="0"/>
              <a:t>Engineering: Spatial Query …</a:t>
            </a:r>
            <a:br>
              <a:rPr lang="en-US" dirty="0"/>
            </a:br>
            <a:r>
              <a:rPr lang="en-US" sz="2000" dirty="0"/>
              <a:t>Table 2.5</a:t>
            </a:r>
            <a:endParaRPr lang="en-US" dirty="0"/>
          </a:p>
        </p:txBody>
      </p:sp>
      <p:sp>
        <p:nvSpPr>
          <p:cNvPr id="4" name="Slide Number Placeholder 3"/>
          <p:cNvSpPr>
            <a:spLocks noGrp="1"/>
          </p:cNvSpPr>
          <p:nvPr>
            <p:ph type="sldNum" sz="quarter" idx="12"/>
          </p:nvPr>
        </p:nvSpPr>
        <p:spPr>
          <a:xfrm>
            <a:off x="8077200" y="6356350"/>
            <a:ext cx="762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onstantia"/>
              <a:ea typeface="+mn-ea"/>
              <a:cs typeface="+mn-cs"/>
            </a:endParaRPr>
          </a:p>
        </p:txBody>
      </p:sp>
      <p:sp>
        <p:nvSpPr>
          <p:cNvPr id="7" name="Content Placeholder 2">
            <a:extLst>
              <a:ext uri="{FF2B5EF4-FFF2-40B4-BE49-F238E27FC236}">
                <a16:creationId xmlns:a16="http://schemas.microsoft.com/office/drawing/2014/main" id="{F8426E50-E8DC-4E7F-8C79-47726F6D89E4}"/>
              </a:ext>
            </a:extLst>
          </p:cNvPr>
          <p:cNvSpPr txBox="1">
            <a:spLocks/>
          </p:cNvSpPr>
          <p:nvPr/>
        </p:nvSpPr>
        <p:spPr>
          <a:xfrm>
            <a:off x="4502789" y="3429000"/>
            <a:ext cx="1068061" cy="457200"/>
          </a:xfrm>
          <a:prstGeom prst="rect">
            <a:avLst/>
          </a:prstGeom>
          <a:solidFill>
            <a:schemeClr val="bg2"/>
          </a:solidFill>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7F8FA9"/>
              </a:buClr>
              <a:buSzPct val="95000"/>
              <a:buFont typeface="Wingdings 2"/>
              <a:buNone/>
              <a:tabLst/>
              <a:defRPr/>
            </a:pPr>
            <a:r>
              <a:rPr kumimoji="0" lang="en-US" sz="2600" b="0" i="0" u="none" strike="noStrike" kern="1200" cap="none" spc="0" normalizeH="0" baseline="0" noProof="0" dirty="0">
                <a:ln>
                  <a:noFill/>
                </a:ln>
                <a:solidFill>
                  <a:prstClr val="black"/>
                </a:solidFill>
                <a:effectLst/>
                <a:uLnTx/>
                <a:uFillTx/>
                <a:latin typeface="Constantia"/>
                <a:ea typeface="+mn-ea"/>
                <a:cs typeface="+mn-cs"/>
              </a:rPr>
              <a:t>IPTC</a:t>
            </a:r>
          </a:p>
        </p:txBody>
      </p:sp>
      <p:sp>
        <p:nvSpPr>
          <p:cNvPr id="8" name="Arrow: Left 7">
            <a:extLst>
              <a:ext uri="{FF2B5EF4-FFF2-40B4-BE49-F238E27FC236}">
                <a16:creationId xmlns:a16="http://schemas.microsoft.com/office/drawing/2014/main" id="{190FB705-381F-49D2-A1E6-178B6FD67AB6}"/>
              </a:ext>
            </a:extLst>
          </p:cNvPr>
          <p:cNvSpPr/>
          <p:nvPr/>
        </p:nvSpPr>
        <p:spPr>
          <a:xfrm>
            <a:off x="7977554" y="4536833"/>
            <a:ext cx="404446" cy="3651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3" name="Thought Bubble: Cloud 2">
            <a:extLst>
              <a:ext uri="{FF2B5EF4-FFF2-40B4-BE49-F238E27FC236}">
                <a16:creationId xmlns:a16="http://schemas.microsoft.com/office/drawing/2014/main" id="{58889443-2ABB-41B6-BD55-BC5947E1CF8C}"/>
              </a:ext>
            </a:extLst>
          </p:cNvPr>
          <p:cNvSpPr/>
          <p:nvPr/>
        </p:nvSpPr>
        <p:spPr>
          <a:xfrm>
            <a:off x="191874" y="3363058"/>
            <a:ext cx="1450731" cy="1046284"/>
          </a:xfrm>
          <a:prstGeom prst="cloudCallout">
            <a:avLst>
              <a:gd name="adj1" fmla="val -45681"/>
              <a:gd name="adj2" fmla="val 751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did you decide?</a:t>
            </a:r>
          </a:p>
        </p:txBody>
      </p:sp>
      <p:pic>
        <p:nvPicPr>
          <p:cNvPr id="9" name="Audio 8">
            <a:hlinkClick r:id="" action="ppaction://media"/>
            <a:extLst>
              <a:ext uri="{FF2B5EF4-FFF2-40B4-BE49-F238E27FC236}">
                <a16:creationId xmlns:a16="http://schemas.microsoft.com/office/drawing/2014/main" id="{8C4FD2DD-D50C-4854-BC2C-657A1F57F22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93759933"/>
      </p:ext>
    </p:extLst>
  </p:cSld>
  <p:clrMapOvr>
    <a:masterClrMapping/>
  </p:clrMapOvr>
  <p:transition advTm="208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bldLst>
      <p:bldP spid="8"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3"/>
          <p:cNvGraphicFramePr>
            <a:graphicFrameLocks/>
          </p:cNvGraphicFramePr>
          <p:nvPr>
            <p:extLst>
              <p:ext uri="{D42A27DB-BD31-4B8C-83A1-F6EECF244321}">
                <p14:modId xmlns:p14="http://schemas.microsoft.com/office/powerpoint/2010/main" val="3927806388"/>
              </p:ext>
            </p:extLst>
          </p:nvPr>
        </p:nvGraphicFramePr>
        <p:xfrm>
          <a:off x="1177123" y="2209800"/>
          <a:ext cx="6768457" cy="1828800"/>
        </p:xfrm>
        <a:graphic>
          <a:graphicData uri="http://schemas.openxmlformats.org/drawingml/2006/table">
            <a:tbl>
              <a:tblPr firstRow="1" bandRow="1">
                <a:tableStyleId>{5C22544A-7EE6-4342-B048-85BDC9FD1C3A}</a:tableStyleId>
              </a:tblPr>
              <a:tblGrid>
                <a:gridCol w="3394877">
                  <a:extLst>
                    <a:ext uri="{9D8B030D-6E8A-4147-A177-3AD203B41FA5}">
                      <a16:colId xmlns:a16="http://schemas.microsoft.com/office/drawing/2014/main" val="20000"/>
                    </a:ext>
                  </a:extLst>
                </a:gridCol>
                <a:gridCol w="3373580">
                  <a:extLst>
                    <a:ext uri="{9D8B030D-6E8A-4147-A177-3AD203B41FA5}">
                      <a16:colId xmlns:a16="http://schemas.microsoft.com/office/drawing/2014/main" val="20001"/>
                    </a:ext>
                  </a:extLst>
                </a:gridCol>
              </a:tblGrid>
              <a:tr h="327723">
                <a:tc>
                  <a:txBody>
                    <a:bodyPr/>
                    <a:lstStyle/>
                    <a:p>
                      <a:pPr algn="ctr"/>
                      <a:r>
                        <a:rPr lang="en-US" dirty="0"/>
                        <a:t>IMRD</a:t>
                      </a:r>
                    </a:p>
                  </a:txBody>
                  <a:tcPr/>
                </a:tc>
                <a:tc>
                  <a:txBody>
                    <a:bodyPr/>
                    <a:lstStyle/>
                    <a:p>
                      <a:pPr algn="ctr"/>
                      <a:r>
                        <a:rPr lang="en-US" dirty="0"/>
                        <a:t>IPTC</a:t>
                      </a:r>
                    </a:p>
                  </a:txBody>
                  <a:tcPr/>
                </a:tc>
                <a:extLst>
                  <a:ext uri="{0D108BD9-81ED-4DB2-BD59-A6C34878D82A}">
                    <a16:rowId xmlns:a16="http://schemas.microsoft.com/office/drawing/2014/main" val="10000"/>
                  </a:ext>
                </a:extLst>
              </a:tr>
              <a:tr h="327723">
                <a:tc>
                  <a:txBody>
                    <a:bodyPr/>
                    <a:lstStyle/>
                    <a:p>
                      <a:r>
                        <a:rPr lang="en-US" dirty="0"/>
                        <a:t>Introduction</a:t>
                      </a:r>
                    </a:p>
                  </a:txBody>
                  <a:tcPr/>
                </a:tc>
                <a:tc>
                  <a:txBody>
                    <a:bodyPr/>
                    <a:lstStyle/>
                    <a:p>
                      <a:r>
                        <a:rPr lang="en-US" dirty="0"/>
                        <a:t>Introduction</a:t>
                      </a:r>
                    </a:p>
                  </a:txBody>
                  <a:tcPr/>
                </a:tc>
                <a:extLst>
                  <a:ext uri="{0D108BD9-81ED-4DB2-BD59-A6C34878D82A}">
                    <a16:rowId xmlns:a16="http://schemas.microsoft.com/office/drawing/2014/main" val="10001"/>
                  </a:ext>
                </a:extLst>
              </a:tr>
              <a:tr h="327723">
                <a:tc>
                  <a:txBody>
                    <a:bodyPr/>
                    <a:lstStyle/>
                    <a:p>
                      <a:r>
                        <a:rPr lang="en-US" dirty="0"/>
                        <a:t>Materials and Methods</a:t>
                      </a:r>
                    </a:p>
                  </a:txBody>
                  <a:tcPr/>
                </a:tc>
                <a:tc>
                  <a:txBody>
                    <a:bodyPr/>
                    <a:lstStyle/>
                    <a:p>
                      <a:r>
                        <a:rPr lang="en-US" dirty="0"/>
                        <a:t>[Process]</a:t>
                      </a:r>
                    </a:p>
                  </a:txBody>
                  <a:tcPr/>
                </a:tc>
                <a:extLst>
                  <a:ext uri="{0D108BD9-81ED-4DB2-BD59-A6C34878D82A}">
                    <a16:rowId xmlns:a16="http://schemas.microsoft.com/office/drawing/2014/main" val="10002"/>
                  </a:ext>
                </a:extLst>
              </a:tr>
              <a:tr h="327723">
                <a:tc>
                  <a:txBody>
                    <a:bodyPr/>
                    <a:lstStyle/>
                    <a:p>
                      <a:r>
                        <a:rPr lang="en-US" dirty="0"/>
                        <a:t>Results</a:t>
                      </a:r>
                    </a:p>
                  </a:txBody>
                  <a:tcPr/>
                </a:tc>
                <a:tc>
                  <a:txBody>
                    <a:bodyPr/>
                    <a:lstStyle/>
                    <a:p>
                      <a:r>
                        <a:rPr lang="en-US" dirty="0"/>
                        <a:t>[Testing]</a:t>
                      </a:r>
                    </a:p>
                  </a:txBody>
                  <a:tcPr/>
                </a:tc>
                <a:extLst>
                  <a:ext uri="{0D108BD9-81ED-4DB2-BD59-A6C34878D82A}">
                    <a16:rowId xmlns:a16="http://schemas.microsoft.com/office/drawing/2014/main" val="10003"/>
                  </a:ext>
                </a:extLst>
              </a:tr>
              <a:tr h="327723">
                <a:tc>
                  <a:txBody>
                    <a:bodyPr/>
                    <a:lstStyle/>
                    <a:p>
                      <a:r>
                        <a:rPr lang="en-US" dirty="0"/>
                        <a:t>Discussion</a:t>
                      </a:r>
                    </a:p>
                  </a:txBody>
                  <a:tcPr/>
                </a:tc>
                <a:tc>
                  <a:txBody>
                    <a:bodyPr/>
                    <a:lstStyle/>
                    <a:p>
                      <a:r>
                        <a:rPr lang="en-US" dirty="0"/>
                        <a:t>Conclusion</a:t>
                      </a:r>
                    </a:p>
                  </a:txBody>
                  <a:tcP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p:txBody>
          <a:bodyPr/>
          <a:lstStyle/>
          <a:p>
            <a:r>
              <a:rPr lang="en-US" dirty="0"/>
              <a:t>IMRD vs. IPTC</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DD0FD-55B0-48C4-8AF2-8A69533EDFC3}" type="slidenum">
              <a:rPr kumimoji="0" lang="en-US" sz="1200" b="0" i="0" u="none" strike="noStrike" kern="1200" cap="none" spc="0" normalizeH="0" baseline="0" noProof="0" smtClean="0">
                <a:ln>
                  <a:noFill/>
                </a:ln>
                <a:solidFill>
                  <a:srgbClr val="895D1D"/>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895D1D"/>
              </a:solidFill>
              <a:effectLst/>
              <a:uLnTx/>
              <a:uFillTx/>
              <a:latin typeface="Constantia"/>
              <a:ea typeface="+mn-ea"/>
              <a:cs typeface="+mn-cs"/>
            </a:endParaRPr>
          </a:p>
        </p:txBody>
      </p:sp>
      <p:sp>
        <p:nvSpPr>
          <p:cNvPr id="14" name="4-Point Star 13"/>
          <p:cNvSpPr/>
          <p:nvPr/>
        </p:nvSpPr>
        <p:spPr>
          <a:xfrm>
            <a:off x="668729" y="3277842"/>
            <a:ext cx="508394" cy="505361"/>
          </a:xfrm>
          <a:prstGeom prst="star4">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5" name="4-Point Star 14"/>
          <p:cNvSpPr/>
          <p:nvPr/>
        </p:nvSpPr>
        <p:spPr>
          <a:xfrm>
            <a:off x="7959241" y="2883250"/>
            <a:ext cx="508394" cy="505361"/>
          </a:xfrm>
          <a:prstGeom prst="star4">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pic>
        <p:nvPicPr>
          <p:cNvPr id="5" name="Audio 4">
            <a:hlinkClick r:id="" action="ppaction://media"/>
            <a:extLst>
              <a:ext uri="{FF2B5EF4-FFF2-40B4-BE49-F238E27FC236}">
                <a16:creationId xmlns:a16="http://schemas.microsoft.com/office/drawing/2014/main" id="{66E27CE0-F96B-421C-B46D-5414B0E3F32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97231290"/>
      </p:ext>
    </p:extLst>
  </p:cSld>
  <p:clrMapOvr>
    <a:masterClrMapping/>
  </p:clrMapOvr>
  <mc:AlternateContent xmlns:mc="http://schemas.openxmlformats.org/markup-compatibility/2006" xmlns:p14="http://schemas.microsoft.com/office/powerpoint/2010/main">
    <mc:Choice Requires="p14">
      <p:transition spd="med" p14:dur="700" advTm="12805">
        <p:fade/>
      </p:transition>
    </mc:Choice>
    <mc:Fallback xmlns="">
      <p:transition spd="med" advTm="128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 calcmode="lin" valueType="num">
                                      <p:cBhvr>
                                        <p:cTn id="13" dur="500" fill="hold"/>
                                        <p:tgtEl>
                                          <p:spTgt spid="14"/>
                                        </p:tgtEl>
                                        <p:attrNameLst>
                                          <p:attrName>style.rotation</p:attrName>
                                        </p:attrNameLst>
                                      </p:cBhvr>
                                      <p:tavLst>
                                        <p:tav tm="0">
                                          <p:val>
                                            <p:fltVal val="360"/>
                                          </p:val>
                                        </p:tav>
                                        <p:tav tm="100000">
                                          <p:val>
                                            <p:fltVal val="0"/>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 calcmode="lin" valueType="num">
                                      <p:cBhvr>
                                        <p:cTn id="21" dur="500" fill="hold"/>
                                        <p:tgtEl>
                                          <p:spTgt spid="15"/>
                                        </p:tgtEl>
                                        <p:attrNameLst>
                                          <p:attrName>style.rotation</p:attrName>
                                        </p:attrNameLst>
                                      </p:cBhvr>
                                      <p:tavLst>
                                        <p:tav tm="0">
                                          <p:val>
                                            <p:fltVal val="360"/>
                                          </p:val>
                                        </p:tav>
                                        <p:tav tm="100000">
                                          <p:val>
                                            <p:fltVal val="0"/>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2"/>
          <p:cNvSpPr>
            <a:spLocks noGrp="1"/>
          </p:cNvSpPr>
          <p:nvPr>
            <p:ph type="title"/>
          </p:nvPr>
        </p:nvSpPr>
        <p:spPr/>
        <p:txBody>
          <a:bodyPr>
            <a:normAutofit fontScale="90000"/>
          </a:bodyPr>
          <a:lstStyle/>
          <a:p>
            <a:r>
              <a:rPr lang="en-US" altLang="zh-TW" dirty="0"/>
              <a:t>Overall Structure – IMRD vs. IPTC</a:t>
            </a:r>
            <a:br>
              <a:rPr lang="en-US" altLang="zh-TW" dirty="0"/>
            </a:br>
            <a:r>
              <a:rPr lang="en-US" altLang="zh-TW" sz="2000" dirty="0"/>
              <a:t>Figure 2.1</a:t>
            </a:r>
            <a:endParaRPr lang="zh-TW" altLang="en-US" sz="2000" dirty="0"/>
          </a:p>
        </p:txBody>
      </p:sp>
      <p:sp>
        <p:nvSpPr>
          <p:cNvPr id="7" name="矩形 6"/>
          <p:cNvSpPr/>
          <p:nvPr/>
        </p:nvSpPr>
        <p:spPr>
          <a:xfrm>
            <a:off x="1471613" y="3294063"/>
            <a:ext cx="2206625" cy="619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rPr>
              <a:t>Methods</a:t>
            </a:r>
            <a:endParaRPr kumimoji="0" lang="zh-TW" altLang="en-US" sz="2400" b="0" i="0" u="none"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endParaRPr>
          </a:p>
        </p:txBody>
      </p:sp>
      <p:sp>
        <p:nvSpPr>
          <p:cNvPr id="9" name="矩形 8"/>
          <p:cNvSpPr/>
          <p:nvPr/>
        </p:nvSpPr>
        <p:spPr>
          <a:xfrm>
            <a:off x="1471613" y="3913188"/>
            <a:ext cx="2206625" cy="137001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rPr>
              <a:t>Results</a:t>
            </a:r>
            <a:endParaRPr kumimoji="0" lang="zh-TW" altLang="en-US" sz="2400" b="0" i="0" u="none"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endParaRPr>
          </a:p>
        </p:txBody>
      </p:sp>
      <p:sp>
        <p:nvSpPr>
          <p:cNvPr id="11" name="流程圖: 人工作業 10"/>
          <p:cNvSpPr/>
          <p:nvPr/>
        </p:nvSpPr>
        <p:spPr>
          <a:xfrm>
            <a:off x="735013" y="2247900"/>
            <a:ext cx="3686175" cy="1046163"/>
          </a:xfrm>
          <a:prstGeom prst="flowChartManualOpera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rPr>
              <a:t>Introduction</a:t>
            </a:r>
            <a:endParaRPr kumimoji="0" lang="zh-TW" altLang="en-US" sz="2400" b="0" i="0" u="none"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endParaRPr>
          </a:p>
        </p:txBody>
      </p:sp>
      <p:sp>
        <p:nvSpPr>
          <p:cNvPr id="13" name="梯形 12"/>
          <p:cNvSpPr/>
          <p:nvPr/>
        </p:nvSpPr>
        <p:spPr>
          <a:xfrm>
            <a:off x="865188" y="5283200"/>
            <a:ext cx="3433762" cy="842963"/>
          </a:xfrm>
          <a:prstGeom prst="trapezoid">
            <a:avLst>
              <a:gd name="adj" fmla="val 7391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rPr>
              <a:t>Discussion</a:t>
            </a:r>
            <a:endParaRPr kumimoji="0" lang="zh-TW" altLang="en-US" sz="2400" b="0" i="0" u="none"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endParaRPr>
          </a:p>
        </p:txBody>
      </p:sp>
      <p:sp>
        <p:nvSpPr>
          <p:cNvPr id="10" name="矩形 6"/>
          <p:cNvSpPr/>
          <p:nvPr/>
        </p:nvSpPr>
        <p:spPr>
          <a:xfrm>
            <a:off x="5495925" y="3294063"/>
            <a:ext cx="2206625" cy="16065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rPr>
              <a:t>Process</a:t>
            </a:r>
            <a:endParaRPr kumimoji="0" lang="zh-TW" altLang="en-US" sz="2400" b="0" i="0" u="none"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endParaRPr>
          </a:p>
        </p:txBody>
      </p:sp>
      <p:sp>
        <p:nvSpPr>
          <p:cNvPr id="12" name="矩形 8"/>
          <p:cNvSpPr/>
          <p:nvPr/>
        </p:nvSpPr>
        <p:spPr>
          <a:xfrm>
            <a:off x="5495925" y="4900613"/>
            <a:ext cx="2206625" cy="8270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rPr>
              <a:t>Testing</a:t>
            </a:r>
            <a:endParaRPr kumimoji="0" lang="zh-TW" altLang="en-US" sz="2400" b="0" i="0" u="none"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endParaRPr>
          </a:p>
        </p:txBody>
      </p:sp>
      <p:sp>
        <p:nvSpPr>
          <p:cNvPr id="14" name="流程圖: 人工作業 10"/>
          <p:cNvSpPr/>
          <p:nvPr/>
        </p:nvSpPr>
        <p:spPr>
          <a:xfrm>
            <a:off x="4757738" y="2247900"/>
            <a:ext cx="3687762" cy="1046163"/>
          </a:xfrm>
          <a:prstGeom prst="flowChartManualOpera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rPr>
              <a:t>Introduction</a:t>
            </a:r>
            <a:endParaRPr kumimoji="0" lang="zh-TW" altLang="en-US" sz="2400" b="0" i="0" u="none"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endParaRPr>
          </a:p>
        </p:txBody>
      </p:sp>
      <p:sp>
        <p:nvSpPr>
          <p:cNvPr id="15" name="梯形 12"/>
          <p:cNvSpPr/>
          <p:nvPr/>
        </p:nvSpPr>
        <p:spPr>
          <a:xfrm>
            <a:off x="5495925" y="5727700"/>
            <a:ext cx="2206625" cy="398463"/>
          </a:xfrm>
          <a:prstGeom prst="trapezoid">
            <a:avLst>
              <a:gd name="adj"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a:ln>
                  <a:noFill/>
                </a:ln>
                <a:solidFill>
                  <a:prstClr val="black"/>
                </a:solidFill>
                <a:effectLst/>
                <a:uLnTx/>
                <a:uFillTx/>
                <a:latin typeface="Constantia"/>
                <a:ea typeface="新細明體" panose="02020500000000000000" pitchFamily="18" charset="-120"/>
                <a:cs typeface="+mn-cs"/>
              </a:rPr>
              <a:t>Conclusion</a:t>
            </a:r>
            <a:endParaRPr kumimoji="0" lang="zh-TW" altLang="en-US" sz="2400" b="0" i="0" u="none" strike="noStrike" kern="1200" cap="none" spc="0" normalizeH="0" baseline="0" noProof="0" dirty="0">
              <a:ln>
                <a:noFill/>
              </a:ln>
              <a:solidFill>
                <a:prstClr val="black"/>
              </a:solidFill>
              <a:effectLst/>
              <a:uLnTx/>
              <a:uFillTx/>
              <a:latin typeface="Constantia"/>
              <a:ea typeface="新細明體" panose="02020500000000000000" pitchFamily="18" charset="-120"/>
              <a:cs typeface="+mn-cs"/>
            </a:endParaRPr>
          </a:p>
        </p:txBody>
      </p:sp>
      <p:sp>
        <p:nvSpPr>
          <p:cNvPr id="2" name="Rounded Rectangle 1"/>
          <p:cNvSpPr/>
          <p:nvPr/>
        </p:nvSpPr>
        <p:spPr>
          <a:xfrm>
            <a:off x="1355725" y="6377709"/>
            <a:ext cx="2438400" cy="381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tantia"/>
                <a:ea typeface="+mn-ea"/>
                <a:cs typeface="+mn-cs"/>
              </a:rPr>
              <a:t>Final Structure</a:t>
            </a:r>
          </a:p>
        </p:txBody>
      </p:sp>
      <p:sp>
        <p:nvSpPr>
          <p:cNvPr id="16" name="Rounded Rectangle 15"/>
          <p:cNvSpPr/>
          <p:nvPr/>
        </p:nvSpPr>
        <p:spPr>
          <a:xfrm>
            <a:off x="5382419" y="6377709"/>
            <a:ext cx="2438400" cy="381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tantia"/>
                <a:ea typeface="+mn-ea"/>
                <a:cs typeface="+mn-cs"/>
              </a:rPr>
              <a:t>Scaffolding</a:t>
            </a:r>
          </a:p>
        </p:txBody>
      </p:sp>
      <p:sp>
        <p:nvSpPr>
          <p:cNvPr id="17" name="Rounded Rectangle 16"/>
          <p:cNvSpPr/>
          <p:nvPr/>
        </p:nvSpPr>
        <p:spPr>
          <a:xfrm rot="16200000">
            <a:off x="6838950" y="4171950"/>
            <a:ext cx="2438400" cy="647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tantia"/>
                <a:ea typeface="+mn-ea"/>
                <a:cs typeface="+mn-cs"/>
              </a:rPr>
              <a:t>Section names specific to research</a:t>
            </a:r>
          </a:p>
        </p:txBody>
      </p:sp>
      <p:sp>
        <p:nvSpPr>
          <p:cNvPr id="18" name="Rounded Rectangle 17"/>
          <p:cNvSpPr/>
          <p:nvPr/>
        </p:nvSpPr>
        <p:spPr>
          <a:xfrm rot="16200000">
            <a:off x="2801361" y="4161631"/>
            <a:ext cx="2438400" cy="647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tantia"/>
                <a:ea typeface="+mn-ea"/>
                <a:cs typeface="+mn-cs"/>
              </a:rPr>
              <a:t>Section names general, vary by field</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5" name="Picture 4">
            <a:extLst>
              <a:ext uri="{FF2B5EF4-FFF2-40B4-BE49-F238E27FC236}">
                <a16:creationId xmlns:a16="http://schemas.microsoft.com/office/drawing/2014/main" id="{FCFDF494-83CB-41D4-A6CA-875A72FB4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3527" y="3429000"/>
            <a:ext cx="1363360" cy="2052699"/>
          </a:xfrm>
          <a:prstGeom prst="rect">
            <a:avLst/>
          </a:prstGeom>
        </p:spPr>
      </p:pic>
      <p:pic>
        <p:nvPicPr>
          <p:cNvPr id="4" name="Audio 3">
            <a:hlinkClick r:id="" action="ppaction://media"/>
            <a:extLst>
              <a:ext uri="{FF2B5EF4-FFF2-40B4-BE49-F238E27FC236}">
                <a16:creationId xmlns:a16="http://schemas.microsoft.com/office/drawing/2014/main" id="{012E20C3-4849-4B69-BB36-0DA12496809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83717581"/>
      </p:ext>
    </p:extLst>
  </p:cSld>
  <p:clrMapOvr>
    <a:masterClrMapping/>
  </p:clrMapOvr>
  <mc:AlternateContent xmlns:mc="http://schemas.openxmlformats.org/markup-compatibility/2006" xmlns:p14="http://schemas.microsoft.com/office/powerpoint/2010/main">
    <mc:Choice Requires="p14">
      <p:transition spd="med" p14:dur="700" advTm="65892">
        <p:fade/>
      </p:transition>
    </mc:Choice>
    <mc:Fallback xmlns="">
      <p:transition spd="med" advTm="658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2"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2"/>
          <p:cNvSpPr>
            <a:spLocks noGrp="1"/>
          </p:cNvSpPr>
          <p:nvPr>
            <p:ph type="title"/>
          </p:nvPr>
        </p:nvSpPr>
        <p:spPr/>
        <p:txBody>
          <a:bodyPr/>
          <a:lstStyle/>
          <a:p>
            <a:r>
              <a:rPr lang="en-US" altLang="zh-TW" dirty="0"/>
              <a:t>Divisions – IMRD</a:t>
            </a:r>
            <a:br>
              <a:rPr lang="en-US" altLang="zh-TW" dirty="0"/>
            </a:br>
            <a:r>
              <a:rPr lang="en-US" altLang="zh-TW" sz="2000" dirty="0"/>
              <a:t>Figure 2.2 </a:t>
            </a:r>
            <a:endParaRPr lang="zh-TW" altLang="en-US" sz="2000" dirty="0"/>
          </a:p>
        </p:txBody>
      </p:sp>
      <p:sp>
        <p:nvSpPr>
          <p:cNvPr id="2" name="內容版面配置區 1"/>
          <p:cNvSpPr>
            <a:spLocks noGrp="1"/>
          </p:cNvSpPr>
          <p:nvPr>
            <p:ph idx="1"/>
          </p:nvPr>
        </p:nvSpPr>
        <p:spPr/>
        <p:txBody>
          <a:bodyPr>
            <a:normAutofit/>
          </a:bodyPr>
          <a:lstStyle/>
          <a:p>
            <a:r>
              <a:rPr lang="en-US" altLang="zh-TW" dirty="0"/>
              <a:t>Introduction: Questions to be addressed by the data</a:t>
            </a:r>
          </a:p>
          <a:p>
            <a:pPr lvl="1"/>
            <a:r>
              <a:rPr lang="en-US" altLang="zh-TW" dirty="0"/>
              <a:t>What we know              importance of this study</a:t>
            </a:r>
          </a:p>
          <a:p>
            <a:r>
              <a:rPr lang="en-US" altLang="zh-TW" dirty="0"/>
              <a:t>Methods: How the data were generated</a:t>
            </a:r>
          </a:p>
          <a:p>
            <a:pPr lvl="1"/>
            <a:r>
              <a:rPr lang="en-US" altLang="zh-TW" dirty="0"/>
              <a:t>Materials, subjects, methods, procedures, statistics</a:t>
            </a:r>
          </a:p>
          <a:p>
            <a:r>
              <a:rPr lang="en-US" altLang="zh-TW" dirty="0"/>
              <a:t>Results: Summary of the data</a:t>
            </a:r>
          </a:p>
          <a:p>
            <a:pPr lvl="1"/>
            <a:r>
              <a:rPr lang="en-US" altLang="zh-TW" dirty="0"/>
              <a:t>Summary in words, tables or figures</a:t>
            </a:r>
          </a:p>
          <a:p>
            <a:r>
              <a:rPr lang="en-US" altLang="zh-TW" dirty="0"/>
              <a:t>Discussion: Explanation of the data</a:t>
            </a:r>
          </a:p>
          <a:p>
            <a:pPr lvl="1"/>
            <a:r>
              <a:rPr lang="en-US" altLang="zh-TW" dirty="0"/>
              <a:t>What we found out                what to do next</a:t>
            </a:r>
            <a:endParaRPr lang="zh-TW" altLang="en-US" dirty="0"/>
          </a:p>
        </p:txBody>
      </p:sp>
      <p:cxnSp>
        <p:nvCxnSpPr>
          <p:cNvPr id="5" name="直線單箭頭接點 4"/>
          <p:cNvCxnSpPr/>
          <p:nvPr/>
        </p:nvCxnSpPr>
        <p:spPr>
          <a:xfrm>
            <a:off x="3429000" y="2667000"/>
            <a:ext cx="493713"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 name="直線單箭頭接點 6"/>
          <p:cNvCxnSpPr/>
          <p:nvPr/>
        </p:nvCxnSpPr>
        <p:spPr>
          <a:xfrm>
            <a:off x="4114800" y="5413375"/>
            <a:ext cx="4937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Oval 5"/>
          <p:cNvSpPr/>
          <p:nvPr/>
        </p:nvSpPr>
        <p:spPr>
          <a:xfrm>
            <a:off x="7504201" y="1928644"/>
            <a:ext cx="725399" cy="504023"/>
          </a:xfrm>
          <a:prstGeom prst="ellipse">
            <a:avLst/>
          </a:prstGeom>
          <a:blipFill dpi="0" rotWithShape="1">
            <a:blip r:embed="rId5">
              <a:alphaModFix amt="0"/>
              <a:duotone>
                <a:schemeClr val="accent1">
                  <a:shade val="40000"/>
                  <a:satMod val="120000"/>
                </a:schemeClr>
                <a:schemeClr val="accent1">
                  <a:tint val="70000"/>
                  <a:satMod val="300000"/>
                  <a:lumMod val="110000"/>
                </a:schemeClr>
              </a:duotone>
            </a:blip>
            <a:srcRect/>
            <a:tile tx="0" ty="0" sx="50000" sy="50000" flip="none" algn="tl"/>
          </a:blip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onstantia"/>
              <a:ea typeface="+mn-ea"/>
              <a:cs typeface="+mn-cs"/>
            </a:endParaRPr>
          </a:p>
        </p:txBody>
      </p:sp>
      <p:sp>
        <p:nvSpPr>
          <p:cNvPr id="8" name="Oval 7"/>
          <p:cNvSpPr/>
          <p:nvPr/>
        </p:nvSpPr>
        <p:spPr>
          <a:xfrm>
            <a:off x="3465601" y="2819400"/>
            <a:ext cx="725399" cy="504023"/>
          </a:xfrm>
          <a:prstGeom prst="ellipse">
            <a:avLst/>
          </a:prstGeom>
          <a:blipFill dpi="0" rotWithShape="1">
            <a:blip r:embed="rId5">
              <a:alphaModFix amt="0"/>
              <a:duotone>
                <a:schemeClr val="accent1">
                  <a:shade val="40000"/>
                  <a:satMod val="120000"/>
                </a:schemeClr>
                <a:schemeClr val="accent1">
                  <a:tint val="70000"/>
                  <a:satMod val="300000"/>
                  <a:lumMod val="110000"/>
                </a:schemeClr>
              </a:duotone>
            </a:blip>
            <a:srcRect/>
            <a:tile tx="0" ty="0" sx="50000" sy="50000" flip="none" algn="tl"/>
          </a:blip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onstantia"/>
              <a:ea typeface="+mn-ea"/>
              <a:cs typeface="+mn-cs"/>
            </a:endParaRPr>
          </a:p>
        </p:txBody>
      </p:sp>
      <p:sp>
        <p:nvSpPr>
          <p:cNvPr id="9" name="Oval 8"/>
          <p:cNvSpPr/>
          <p:nvPr/>
        </p:nvSpPr>
        <p:spPr>
          <a:xfrm>
            <a:off x="4303801" y="3733800"/>
            <a:ext cx="725399" cy="504023"/>
          </a:xfrm>
          <a:prstGeom prst="ellipse">
            <a:avLst/>
          </a:prstGeom>
          <a:blipFill dpi="0" rotWithShape="1">
            <a:blip r:embed="rId5">
              <a:alphaModFix amt="0"/>
              <a:duotone>
                <a:schemeClr val="accent1">
                  <a:shade val="40000"/>
                  <a:satMod val="120000"/>
                </a:schemeClr>
                <a:schemeClr val="accent1">
                  <a:tint val="70000"/>
                  <a:satMod val="300000"/>
                  <a:lumMod val="110000"/>
                </a:schemeClr>
              </a:duotone>
            </a:blip>
            <a:srcRect/>
            <a:tile tx="0" ty="0" sx="50000" sy="50000" flip="none" algn="tl"/>
          </a:blip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onstantia"/>
              <a:ea typeface="+mn-ea"/>
              <a:cs typeface="+mn-cs"/>
            </a:endParaRPr>
          </a:p>
        </p:txBody>
      </p:sp>
      <p:sp>
        <p:nvSpPr>
          <p:cNvPr id="10" name="Oval 9"/>
          <p:cNvSpPr/>
          <p:nvPr/>
        </p:nvSpPr>
        <p:spPr>
          <a:xfrm>
            <a:off x="5181600" y="4648200"/>
            <a:ext cx="725399" cy="504023"/>
          </a:xfrm>
          <a:prstGeom prst="ellipse">
            <a:avLst/>
          </a:prstGeom>
          <a:blipFill dpi="0" rotWithShape="1">
            <a:blip r:embed="rId5">
              <a:alphaModFix amt="0"/>
              <a:duotone>
                <a:schemeClr val="accent1">
                  <a:shade val="40000"/>
                  <a:satMod val="120000"/>
                </a:schemeClr>
                <a:schemeClr val="accent1">
                  <a:tint val="70000"/>
                  <a:satMod val="300000"/>
                  <a:lumMod val="110000"/>
                </a:schemeClr>
              </a:duotone>
            </a:blip>
            <a:srcRect/>
            <a:tile tx="0" ty="0" sx="50000" sy="50000" flip="none" algn="tl"/>
          </a:blip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onstantia"/>
              <a:ea typeface="+mn-ea"/>
              <a:cs typeface="+mn-cs"/>
            </a:endParaRPr>
          </a:p>
        </p:txBody>
      </p:sp>
      <p:sp>
        <p:nvSpPr>
          <p:cNvPr id="11" name="Oval 10"/>
          <p:cNvSpPr/>
          <p:nvPr/>
        </p:nvSpPr>
        <p:spPr>
          <a:xfrm>
            <a:off x="2743200" y="1905000"/>
            <a:ext cx="1603671" cy="504023"/>
          </a:xfrm>
          <a:prstGeom prst="ellipse">
            <a:avLst/>
          </a:prstGeom>
          <a:blipFill dpi="0" rotWithShape="1">
            <a:blip r:embed="rId5">
              <a:alphaModFix amt="0"/>
              <a:duotone>
                <a:schemeClr val="accent1">
                  <a:shade val="40000"/>
                  <a:satMod val="120000"/>
                </a:schemeClr>
                <a:schemeClr val="accent1">
                  <a:tint val="70000"/>
                  <a:satMod val="300000"/>
                  <a:lumMod val="110000"/>
                </a:schemeClr>
              </a:duotone>
            </a:blip>
            <a:srcRect/>
            <a:tile tx="0" ty="0" sx="50000" sy="50000" flip="none" algn="tl"/>
          </a:blip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onstantia"/>
              <a:ea typeface="+mn-ea"/>
              <a:cs typeface="+mn-cs"/>
            </a:endParaRPr>
          </a:p>
        </p:txBody>
      </p:sp>
      <p:sp>
        <p:nvSpPr>
          <p:cNvPr id="12" name="Oval 11"/>
          <p:cNvSpPr/>
          <p:nvPr/>
        </p:nvSpPr>
        <p:spPr>
          <a:xfrm>
            <a:off x="2438400" y="4648200"/>
            <a:ext cx="1856172" cy="504023"/>
          </a:xfrm>
          <a:prstGeom prst="ellipse">
            <a:avLst/>
          </a:prstGeom>
          <a:blipFill dpi="0" rotWithShape="1">
            <a:blip r:embed="rId5">
              <a:alphaModFix amt="0"/>
              <a:duotone>
                <a:schemeClr val="accent1">
                  <a:shade val="40000"/>
                  <a:satMod val="120000"/>
                </a:schemeClr>
                <a:schemeClr val="accent1">
                  <a:tint val="70000"/>
                  <a:satMod val="300000"/>
                  <a:lumMod val="110000"/>
                </a:schemeClr>
              </a:duotone>
            </a:blip>
            <a:srcRect/>
            <a:tile tx="0" ty="0" sx="50000" sy="50000" flip="none" algn="tl"/>
          </a:blip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onstantia"/>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13" name="Audio 12">
            <a:hlinkClick r:id="" action="ppaction://media"/>
            <a:extLst>
              <a:ext uri="{FF2B5EF4-FFF2-40B4-BE49-F238E27FC236}">
                <a16:creationId xmlns:a16="http://schemas.microsoft.com/office/drawing/2014/main" id="{E551E0C9-F161-4900-8CE8-3FE7BB15485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90413291"/>
      </p:ext>
    </p:extLst>
  </p:cSld>
  <p:clrMapOvr>
    <a:masterClrMapping/>
  </p:clrMapOvr>
  <mc:AlternateContent xmlns:mc="http://schemas.openxmlformats.org/markup-compatibility/2006" xmlns:p14="http://schemas.microsoft.com/office/powerpoint/2010/main">
    <mc:Choice Requires="p14">
      <p:transition spd="med" p14:dur="700" advTm="33808">
        <p:fade/>
      </p:transition>
    </mc:Choice>
    <mc:Fallback xmlns="">
      <p:transition spd="med" advTm="338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
                                            <p:txEl>
                                              <p:pRg st="0" end="0"/>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6" dur="500"/>
                                        <p:tgtEl>
                                          <p:spTgt spid="2">
                                            <p:txEl>
                                              <p:pRg st="1" end="1"/>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2" end="2"/>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30" dur="500"/>
                                        <p:tgtEl>
                                          <p:spTgt spid="2">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additive="base">
                                        <p:cTn id="35"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36" dur="500"/>
                                        <p:tgtEl>
                                          <p:spTgt spid="2">
                                            <p:txEl>
                                              <p:pRg st="4" end="4"/>
                                            </p:txEl>
                                          </p:spTgt>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 calcmode="lin" valueType="num">
                                      <p:cBhvr additive="base">
                                        <p:cTn id="39"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40" dur="500"/>
                                        <p:tgtEl>
                                          <p:spTgt spid="2">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 calcmode="lin" valueType="num">
                                      <p:cBhvr additive="base">
                                        <p:cTn id="45" dur="5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46" dur="500"/>
                                        <p:tgtEl>
                                          <p:spTgt spid="2">
                                            <p:txEl>
                                              <p:pRg st="6" end="6"/>
                                            </p:txEl>
                                          </p:spTgt>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p:tgtEl>
                                          <p:spTgt spid="2">
                                            <p:txEl>
                                              <p:pRg st="7" end="7"/>
                                            </p:txEl>
                                          </p:spTgt>
                                        </p:tgtEl>
                                        <p:attrNameLst>
                                          <p:attrName>ppt_y</p:attrName>
                                        </p:attrNameLst>
                                      </p:cBhvr>
                                      <p:tavLst>
                                        <p:tav tm="0">
                                          <p:val>
                                            <p:strVal val="#ppt_y+#ppt_h*1.125000"/>
                                          </p:val>
                                        </p:tav>
                                        <p:tav tm="100000">
                                          <p:val>
                                            <p:strVal val="#ppt_y"/>
                                          </p:val>
                                        </p:tav>
                                      </p:tavLst>
                                    </p:anim>
                                    <p:animEffect transition="in" filter="wipe(up)">
                                      <p:cBhvr>
                                        <p:cTn id="50" dur="500"/>
                                        <p:tgtEl>
                                          <p:spTgt spid="2">
                                            <p:txEl>
                                              <p:pRg st="7" end="7"/>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p:tgtEl>
                                          <p:spTgt spid="7"/>
                                        </p:tgtEl>
                                        <p:attrNameLst>
                                          <p:attrName>ppt_y</p:attrName>
                                        </p:attrNameLst>
                                      </p:cBhvr>
                                      <p:tavLst>
                                        <p:tav tm="0">
                                          <p:val>
                                            <p:strVal val="#ppt_y+#ppt_h*1.125000"/>
                                          </p:val>
                                        </p:tav>
                                        <p:tav tm="100000">
                                          <p:val>
                                            <p:strVal val="#ppt_y"/>
                                          </p:val>
                                        </p:tav>
                                      </p:tavLst>
                                    </p:anim>
                                    <p:animEffect transition="in" filter="wipe(up)">
                                      <p:cBhvr>
                                        <p:cTn id="54" dur="500"/>
                                        <p:tgtEl>
                                          <p:spTgt spid="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13"/>
                </p:tgtEl>
              </p:cMediaNode>
            </p:audio>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2"/>
          <p:cNvSpPr>
            <a:spLocks noGrp="1"/>
          </p:cNvSpPr>
          <p:nvPr>
            <p:ph type="title"/>
          </p:nvPr>
        </p:nvSpPr>
        <p:spPr/>
        <p:txBody>
          <a:bodyPr/>
          <a:lstStyle/>
          <a:p>
            <a:r>
              <a:rPr lang="en-US" altLang="zh-TW" dirty="0"/>
              <a:t>Divisions – IPTC</a:t>
            </a:r>
            <a:br>
              <a:rPr lang="en-US" altLang="zh-TW" dirty="0"/>
            </a:br>
            <a:r>
              <a:rPr lang="en-US" altLang="zh-TW" sz="2000" dirty="0">
                <a:solidFill>
                  <a:schemeClr val="tx1"/>
                </a:solidFill>
              </a:rPr>
              <a:t>Figure 2.2 </a:t>
            </a:r>
            <a:endParaRPr lang="zh-TW" altLang="en-US" dirty="0">
              <a:solidFill>
                <a:schemeClr val="tx1"/>
              </a:solidFill>
            </a:endParaRPr>
          </a:p>
        </p:txBody>
      </p:sp>
      <p:sp>
        <p:nvSpPr>
          <p:cNvPr id="2" name="內容版面配置區 1"/>
          <p:cNvSpPr>
            <a:spLocks noGrp="1"/>
          </p:cNvSpPr>
          <p:nvPr>
            <p:ph idx="1"/>
          </p:nvPr>
        </p:nvSpPr>
        <p:spPr/>
        <p:txBody>
          <a:bodyPr/>
          <a:lstStyle/>
          <a:p>
            <a:r>
              <a:rPr lang="en-US" altLang="zh-TW" dirty="0"/>
              <a:t>Introduction: Problem to be addressed by the design</a:t>
            </a:r>
          </a:p>
          <a:p>
            <a:pPr lvl="1"/>
            <a:r>
              <a:rPr lang="en-US" altLang="zh-TW" dirty="0"/>
              <a:t>What has been done              need for something new</a:t>
            </a:r>
          </a:p>
          <a:p>
            <a:r>
              <a:rPr lang="en-US" altLang="zh-TW" dirty="0"/>
              <a:t>Process: Solution proposed by the design</a:t>
            </a:r>
          </a:p>
          <a:p>
            <a:pPr lvl="1"/>
            <a:r>
              <a:rPr lang="en-US" altLang="zh-TW" dirty="0"/>
              <a:t>Steps in development of process or product</a:t>
            </a:r>
          </a:p>
          <a:p>
            <a:r>
              <a:rPr lang="en-US" altLang="zh-TW" dirty="0"/>
              <a:t>Testing: Comparison with previous design</a:t>
            </a:r>
          </a:p>
          <a:p>
            <a:pPr lvl="1"/>
            <a:r>
              <a:rPr lang="en-US" altLang="zh-TW" dirty="0"/>
              <a:t>Summary in words, tables or figures</a:t>
            </a:r>
          </a:p>
          <a:p>
            <a:r>
              <a:rPr lang="en-US" altLang="zh-TW" dirty="0"/>
              <a:t>Conclusion: Advantage of new design</a:t>
            </a:r>
          </a:p>
          <a:p>
            <a:pPr lvl="1"/>
            <a:r>
              <a:rPr lang="en-US" altLang="zh-TW" dirty="0"/>
              <a:t>What we found out                importance of research</a:t>
            </a:r>
            <a:endParaRPr lang="zh-TW" altLang="en-US" dirty="0"/>
          </a:p>
        </p:txBody>
      </p:sp>
      <p:cxnSp>
        <p:nvCxnSpPr>
          <p:cNvPr id="5" name="直線單箭頭接點 4"/>
          <p:cNvCxnSpPr/>
          <p:nvPr/>
        </p:nvCxnSpPr>
        <p:spPr>
          <a:xfrm>
            <a:off x="4154488" y="2667000"/>
            <a:ext cx="4937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 name="直線單箭頭接點 6"/>
          <p:cNvCxnSpPr/>
          <p:nvPr/>
        </p:nvCxnSpPr>
        <p:spPr>
          <a:xfrm>
            <a:off x="4114800" y="5413375"/>
            <a:ext cx="4937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Oval 5"/>
          <p:cNvSpPr/>
          <p:nvPr/>
        </p:nvSpPr>
        <p:spPr>
          <a:xfrm>
            <a:off x="7229847" y="1905000"/>
            <a:ext cx="1152153" cy="504023"/>
          </a:xfrm>
          <a:prstGeom prst="ellipse">
            <a:avLst/>
          </a:prstGeom>
          <a:blipFill dpi="0" rotWithShape="1">
            <a:blip r:embed="rId5">
              <a:alphaModFix amt="0"/>
              <a:duotone>
                <a:schemeClr val="accent1">
                  <a:shade val="40000"/>
                  <a:satMod val="120000"/>
                </a:schemeClr>
                <a:schemeClr val="accent1">
                  <a:tint val="70000"/>
                  <a:satMod val="300000"/>
                  <a:lumMod val="110000"/>
                </a:schemeClr>
              </a:duotone>
            </a:blip>
            <a:srcRect/>
            <a:tile tx="0" ty="0" sx="50000" sy="50000" flip="none" algn="tl"/>
          </a:blip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onstantia"/>
              <a:ea typeface="+mn-ea"/>
              <a:cs typeface="+mn-cs"/>
            </a:endParaRPr>
          </a:p>
        </p:txBody>
      </p:sp>
      <p:sp>
        <p:nvSpPr>
          <p:cNvPr id="11" name="Oval 10"/>
          <p:cNvSpPr/>
          <p:nvPr/>
        </p:nvSpPr>
        <p:spPr>
          <a:xfrm>
            <a:off x="5562600" y="2819400"/>
            <a:ext cx="1152153" cy="504023"/>
          </a:xfrm>
          <a:prstGeom prst="ellipse">
            <a:avLst/>
          </a:prstGeom>
          <a:blipFill dpi="0" rotWithShape="1">
            <a:blip r:embed="rId5">
              <a:alphaModFix amt="0"/>
              <a:duotone>
                <a:schemeClr val="accent1">
                  <a:shade val="40000"/>
                  <a:satMod val="120000"/>
                </a:schemeClr>
                <a:schemeClr val="accent1">
                  <a:tint val="70000"/>
                  <a:satMod val="300000"/>
                  <a:lumMod val="110000"/>
                </a:schemeClr>
              </a:duotone>
            </a:blip>
            <a:srcRect/>
            <a:tile tx="0" ty="0" sx="50000" sy="50000" flip="none" algn="tl"/>
          </a:blip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onstantia"/>
              <a:ea typeface="+mn-ea"/>
              <a:cs typeface="+mn-cs"/>
            </a:endParaRPr>
          </a:p>
        </p:txBody>
      </p:sp>
      <p:sp>
        <p:nvSpPr>
          <p:cNvPr id="12" name="Oval 11"/>
          <p:cNvSpPr/>
          <p:nvPr/>
        </p:nvSpPr>
        <p:spPr>
          <a:xfrm>
            <a:off x="5715000" y="3733800"/>
            <a:ext cx="1152153" cy="504023"/>
          </a:xfrm>
          <a:prstGeom prst="ellipse">
            <a:avLst/>
          </a:prstGeom>
          <a:blipFill dpi="0" rotWithShape="1">
            <a:blip r:embed="rId5">
              <a:alphaModFix amt="0"/>
              <a:duotone>
                <a:schemeClr val="accent1">
                  <a:shade val="40000"/>
                  <a:satMod val="120000"/>
                </a:schemeClr>
                <a:schemeClr val="accent1">
                  <a:tint val="70000"/>
                  <a:satMod val="300000"/>
                  <a:lumMod val="110000"/>
                </a:schemeClr>
              </a:duotone>
            </a:blip>
            <a:srcRect/>
            <a:tile tx="0" ty="0" sx="50000" sy="50000" flip="none" algn="tl"/>
          </a:blip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onstantia"/>
              <a:ea typeface="+mn-ea"/>
              <a:cs typeface="+mn-cs"/>
            </a:endParaRPr>
          </a:p>
        </p:txBody>
      </p:sp>
      <p:sp>
        <p:nvSpPr>
          <p:cNvPr id="13" name="Oval 12"/>
          <p:cNvSpPr/>
          <p:nvPr/>
        </p:nvSpPr>
        <p:spPr>
          <a:xfrm>
            <a:off x="5105400" y="4648200"/>
            <a:ext cx="1152153" cy="504023"/>
          </a:xfrm>
          <a:prstGeom prst="ellipse">
            <a:avLst/>
          </a:prstGeom>
          <a:blipFill dpi="0" rotWithShape="1">
            <a:blip r:embed="rId5">
              <a:alphaModFix amt="0"/>
              <a:duotone>
                <a:schemeClr val="accent1">
                  <a:shade val="40000"/>
                  <a:satMod val="120000"/>
                </a:schemeClr>
                <a:schemeClr val="accent1">
                  <a:tint val="70000"/>
                  <a:satMod val="300000"/>
                  <a:lumMod val="110000"/>
                </a:schemeClr>
              </a:duotone>
            </a:blip>
            <a:srcRect/>
            <a:tile tx="0" ty="0" sx="50000" sy="50000" flip="none" algn="tl"/>
          </a:blip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onstantia"/>
              <a:ea typeface="+mn-ea"/>
              <a:cs typeface="+mn-cs"/>
            </a:endParaRPr>
          </a:p>
        </p:txBody>
      </p:sp>
      <p:sp>
        <p:nvSpPr>
          <p:cNvPr id="14" name="Oval 13"/>
          <p:cNvSpPr/>
          <p:nvPr/>
        </p:nvSpPr>
        <p:spPr>
          <a:xfrm>
            <a:off x="2718115" y="1905000"/>
            <a:ext cx="1396685" cy="504023"/>
          </a:xfrm>
          <a:prstGeom prst="ellipse">
            <a:avLst/>
          </a:prstGeom>
          <a:blipFill dpi="0" rotWithShape="1">
            <a:blip r:embed="rId5">
              <a:alphaModFix amt="0"/>
              <a:duotone>
                <a:schemeClr val="accent1">
                  <a:shade val="40000"/>
                  <a:satMod val="120000"/>
                </a:schemeClr>
                <a:schemeClr val="accent1">
                  <a:tint val="70000"/>
                  <a:satMod val="300000"/>
                  <a:lumMod val="110000"/>
                </a:schemeClr>
              </a:duotone>
            </a:blip>
            <a:srcRect/>
            <a:tile tx="0" ty="0" sx="50000" sy="50000" flip="none" algn="tl"/>
          </a:blip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onstantia"/>
              <a:ea typeface="+mn-ea"/>
              <a:cs typeface="+mn-cs"/>
            </a:endParaRPr>
          </a:p>
        </p:txBody>
      </p:sp>
      <p:sp>
        <p:nvSpPr>
          <p:cNvPr id="15" name="Oval 14"/>
          <p:cNvSpPr/>
          <p:nvPr/>
        </p:nvSpPr>
        <p:spPr>
          <a:xfrm>
            <a:off x="1917701" y="2819400"/>
            <a:ext cx="1358899" cy="504023"/>
          </a:xfrm>
          <a:prstGeom prst="ellipse">
            <a:avLst/>
          </a:prstGeom>
          <a:blipFill dpi="0" rotWithShape="1">
            <a:blip r:embed="rId5">
              <a:alphaModFix amt="0"/>
              <a:duotone>
                <a:schemeClr val="accent1">
                  <a:shade val="40000"/>
                  <a:satMod val="120000"/>
                </a:schemeClr>
                <a:schemeClr val="accent1">
                  <a:tint val="70000"/>
                  <a:satMod val="300000"/>
                  <a:lumMod val="110000"/>
                </a:schemeClr>
              </a:duotone>
            </a:blip>
            <a:srcRect/>
            <a:tile tx="0" ty="0" sx="50000" sy="50000" flip="none" algn="tl"/>
          </a:blip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onstantia"/>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8" name="Audio 7">
            <a:hlinkClick r:id="" action="ppaction://media"/>
            <a:extLst>
              <a:ext uri="{FF2B5EF4-FFF2-40B4-BE49-F238E27FC236}">
                <a16:creationId xmlns:a16="http://schemas.microsoft.com/office/drawing/2014/main" id="{B3C777F7-9E03-483D-8806-0CD88A7D7E1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90760345"/>
      </p:ext>
    </p:extLst>
  </p:cSld>
  <p:clrMapOvr>
    <a:masterClrMapping/>
  </p:clrMapOvr>
  <mc:AlternateContent xmlns:mc="http://schemas.openxmlformats.org/markup-compatibility/2006" xmlns:p14="http://schemas.microsoft.com/office/powerpoint/2010/main">
    <mc:Choice Requires="p14">
      <p:transition spd="med" p14:dur="700" advTm="41711">
        <p:fade/>
      </p:transition>
    </mc:Choice>
    <mc:Fallback xmlns="">
      <p:transition spd="med" advTm="417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
                                            <p:txEl>
                                              <p:pRg st="0" end="0"/>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6" dur="500"/>
                                        <p:tgtEl>
                                          <p:spTgt spid="2">
                                            <p:txEl>
                                              <p:pRg st="1" end="1"/>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2" end="2"/>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30" dur="500"/>
                                        <p:tgtEl>
                                          <p:spTgt spid="2">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additive="base">
                                        <p:cTn id="35"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36" dur="500"/>
                                        <p:tgtEl>
                                          <p:spTgt spid="2">
                                            <p:txEl>
                                              <p:pRg st="4" end="4"/>
                                            </p:txEl>
                                          </p:spTgt>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 calcmode="lin" valueType="num">
                                      <p:cBhvr additive="base">
                                        <p:cTn id="39"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40" dur="500"/>
                                        <p:tgtEl>
                                          <p:spTgt spid="2">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 calcmode="lin" valueType="num">
                                      <p:cBhvr additive="base">
                                        <p:cTn id="45" dur="5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46" dur="500"/>
                                        <p:tgtEl>
                                          <p:spTgt spid="2">
                                            <p:txEl>
                                              <p:pRg st="6" end="6"/>
                                            </p:txEl>
                                          </p:spTgt>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p:tgtEl>
                                          <p:spTgt spid="2">
                                            <p:txEl>
                                              <p:pRg st="7" end="7"/>
                                            </p:txEl>
                                          </p:spTgt>
                                        </p:tgtEl>
                                        <p:attrNameLst>
                                          <p:attrName>ppt_y</p:attrName>
                                        </p:attrNameLst>
                                      </p:cBhvr>
                                      <p:tavLst>
                                        <p:tav tm="0">
                                          <p:val>
                                            <p:strVal val="#ppt_y+#ppt_h*1.125000"/>
                                          </p:val>
                                        </p:tav>
                                        <p:tav tm="100000">
                                          <p:val>
                                            <p:strVal val="#ppt_y"/>
                                          </p:val>
                                        </p:tav>
                                      </p:tavLst>
                                    </p:anim>
                                    <p:animEffect transition="in" filter="wipe(up)">
                                      <p:cBhvr>
                                        <p:cTn id="50" dur="500"/>
                                        <p:tgtEl>
                                          <p:spTgt spid="2">
                                            <p:txEl>
                                              <p:pRg st="7" end="7"/>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p:tgtEl>
                                          <p:spTgt spid="7"/>
                                        </p:tgtEl>
                                        <p:attrNameLst>
                                          <p:attrName>ppt_y</p:attrName>
                                        </p:attrNameLst>
                                      </p:cBhvr>
                                      <p:tavLst>
                                        <p:tav tm="0">
                                          <p:val>
                                            <p:strVal val="#ppt_y+#ppt_h*1.125000"/>
                                          </p:val>
                                        </p:tav>
                                        <p:tav tm="100000">
                                          <p:val>
                                            <p:strVal val="#ppt_y"/>
                                          </p:val>
                                        </p:tav>
                                      </p:tavLst>
                                    </p:anim>
                                    <p:animEffect transition="in" filter="wipe(up)">
                                      <p:cBhvr>
                                        <p:cTn id="54" dur="500"/>
                                        <p:tgtEl>
                                          <p:spTgt spid="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8"/>
                </p:tgtEl>
              </p:cMediaNode>
            </p:audio>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a:extLst>
              <a:ext uri="{FF2B5EF4-FFF2-40B4-BE49-F238E27FC236}">
                <a16:creationId xmlns:a16="http://schemas.microsoft.com/office/drawing/2014/main" id="{424ACFE9-0758-4C22-9E79-A38ED044B57E}"/>
              </a:ext>
            </a:extLst>
          </p:cNvPr>
          <p:cNvGraphicFramePr>
            <a:graphicFrameLocks/>
          </p:cNvGraphicFramePr>
          <p:nvPr>
            <p:extLst/>
          </p:nvPr>
        </p:nvGraphicFramePr>
        <p:xfrm>
          <a:off x="1010337" y="2098431"/>
          <a:ext cx="7123326" cy="2316480"/>
        </p:xfrm>
        <a:graphic>
          <a:graphicData uri="http://schemas.openxmlformats.org/drawingml/2006/table">
            <a:tbl>
              <a:tblPr/>
              <a:tblGrid>
                <a:gridCol w="928529">
                  <a:extLst>
                    <a:ext uri="{9D8B030D-6E8A-4147-A177-3AD203B41FA5}">
                      <a16:colId xmlns:a16="http://schemas.microsoft.com/office/drawing/2014/main" val="20000"/>
                    </a:ext>
                  </a:extLst>
                </a:gridCol>
                <a:gridCol w="3725917">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640080">
                  <a:extLst>
                    <a:ext uri="{9D8B030D-6E8A-4147-A177-3AD203B41FA5}">
                      <a16:colId xmlns:a16="http://schemas.microsoft.com/office/drawing/2014/main" val="2689096244"/>
                    </a:ext>
                  </a:extLst>
                </a:gridCol>
              </a:tblGrid>
              <a:tr h="470637">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mbria" pitchFamily="18" charset="0"/>
                          <a:ea typeface="ＭＳ 明朝" pitchFamily="49" charset="-128"/>
                          <a:cs typeface="Times New Roman" pitchFamily="18" charset="0"/>
                        </a:rPr>
                        <a:t>Division</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mbria" pitchFamily="18" charset="0"/>
                          <a:ea typeface="ＭＳ 明朝" pitchFamily="49" charset="-128"/>
                          <a:cs typeface="Times New Roman" pitchFamily="18" charset="0"/>
                        </a:rPr>
                        <a:t>Section/Subsection Titles</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mbria" pitchFamily="18" charset="0"/>
                          <a:ea typeface="ＭＳ 明朝" pitchFamily="49" charset="-128"/>
                          <a:cs typeface="Times New Roman" pitchFamily="18" charset="0"/>
                        </a:rPr>
                        <a:t>Para-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mbria" pitchFamily="18" charset="0"/>
                          <a:ea typeface="ＭＳ 明朝" pitchFamily="49" charset="-128"/>
                          <a:cs typeface="Times New Roman" pitchFamily="18" charset="0"/>
                        </a:rPr>
                        <a:t>graphs</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mbria" pitchFamily="18" charset="0"/>
                          <a:ea typeface="ＭＳ 明朝" pitchFamily="49" charset="-128"/>
                          <a:cs typeface="Times New Roman" pitchFamily="18" charset="0"/>
                        </a:rPr>
                        <a:t>Word count</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mbria" pitchFamily="18" charset="0"/>
                          <a:ea typeface="ＭＳ 明朝" pitchFamily="49" charset="-128"/>
                          <a:cs typeface="Times New Roman" pitchFamily="18" charset="0"/>
                        </a:rPr>
                        <a:t>%</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65760">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I</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1. Introduction</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6</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新細明體" pitchFamily="18" charset="-120"/>
                          <a:cs typeface="Times New Roman" pitchFamily="18" charset="0"/>
                        </a:rPr>
                        <a:t>595</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ＭＳ 明朝" pitchFamily="49" charset="-128"/>
                        </a:rPr>
                        <a:t>19</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extLst>
                  <a:ext uri="{0D108BD9-81ED-4DB2-BD59-A6C34878D82A}">
                    <a16:rowId xmlns:a16="http://schemas.microsoft.com/office/drawing/2014/main" val="10001"/>
                  </a:ext>
                </a:extLst>
              </a:tr>
              <a:tr h="731520">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P</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rPr>
                        <a:t> </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rPr>
                        <a:t>2. 4-Ordered cells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3. Generalized honeycomb torus</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rPr>
                        <a:t>17</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ＭＳ 明朝" pitchFamily="49" charset="-128"/>
                        </a:rPr>
                        <a:t>24</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mn-ea"/>
                        </a:rPr>
                        <a:t>1966</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mn-ea"/>
                        </a:rPr>
                        <a:t>1819</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mn-ea"/>
                        </a:rPr>
                        <a:t>3785</a:t>
                      </a:r>
                      <a:endParaRPr kumimoji="0" lang="en-US" altLang="zh-TW" sz="1600" b="0" i="0" u="none" strike="noStrike" cap="none" normalizeH="0" baseline="0" dirty="0">
                        <a:ln>
                          <a:noFill/>
                        </a:ln>
                        <a:solidFill>
                          <a:srgbClr val="FF0000"/>
                        </a:solidFill>
                        <a:effectLst/>
                        <a:latin typeface="Cambria" pitchFamily="18" charset="0"/>
                        <a:ea typeface="ＭＳ 明朝" pitchFamily="49" charset="-128"/>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ＭＳ 明朝" pitchFamily="49" charset="-128"/>
                        </a:rPr>
                        <a:t>84</a:t>
                      </a:r>
                    </a:p>
                  </a:txBody>
                  <a:tcPr marL="72852" marR="728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extLst>
                  <a:ext uri="{0D108BD9-81ED-4DB2-BD59-A6C34878D82A}">
                    <a16:rowId xmlns:a16="http://schemas.microsoft.com/office/drawing/2014/main" val="10002"/>
                  </a:ext>
                </a:extLst>
              </a:tr>
              <a:tr h="365760">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C</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4. Main result and concluding remarks</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3</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新細明體" pitchFamily="18" charset="-120"/>
                          <a:cs typeface="Times New Roman" pitchFamily="18" charset="0"/>
                        </a:rPr>
                        <a:t>125</a:t>
                      </a:r>
                      <a:endParaRPr kumimoji="0" lang="en-US" altLang="zh-TW" sz="1600" b="0" i="0" u="none" strike="noStrike" cap="none" normalizeH="0" baseline="0" dirty="0">
                        <a:ln>
                          <a:noFill/>
                        </a:ln>
                        <a:solidFill>
                          <a:srgbClr val="FF0000"/>
                        </a:solidFill>
                        <a:effectLst/>
                        <a:latin typeface="Cambria" pitchFamily="18" charset="0"/>
                        <a:ea typeface="ＭＳ 明朝" pitchFamily="49" charset="-128"/>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Cambria" pitchFamily="18" charset="0"/>
                          <a:ea typeface="ＭＳ 明朝" pitchFamily="49" charset="-128"/>
                        </a:rPr>
                        <a:t>3</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8E8"/>
                    </a:solidFill>
                  </a:tcPr>
                </a:tc>
                <a:extLst>
                  <a:ext uri="{0D108BD9-81ED-4DB2-BD59-A6C34878D82A}">
                    <a16:rowId xmlns:a16="http://schemas.microsoft.com/office/drawing/2014/main" val="10004"/>
                  </a:ext>
                </a:extLst>
              </a:tr>
              <a:tr h="365760">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Total</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 </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Cambria" pitchFamily="18" charset="0"/>
                          <a:ea typeface="新細明體" pitchFamily="18" charset="-120"/>
                          <a:cs typeface="Times New Roman" pitchFamily="18" charset="0"/>
                        </a:rPr>
                        <a:t>50</a:t>
                      </a:r>
                      <a:endParaRPr kumimoji="0" lang="en-US" altLang="zh-TW" sz="1600" b="0" i="0" u="none" strike="noStrike" cap="none" normalizeH="0" baseline="0" dirty="0">
                        <a:ln>
                          <a:noFill/>
                        </a:ln>
                        <a:solidFill>
                          <a:srgbClr val="00000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lvl1pPr>
                        <a:spcBef>
                          <a:spcPct val="20000"/>
                        </a:spcBef>
                        <a:buClr>
                          <a:schemeClr val="accent1"/>
                        </a:buClr>
                        <a:buFont typeface="Wingdings" pitchFamily="2" charset="2"/>
                        <a:defRPr sz="2000">
                          <a:solidFill>
                            <a:srgbClr val="262626"/>
                          </a:solidFill>
                          <a:latin typeface="Book Antiqua" pitchFamily="18" charset="0"/>
                        </a:defRPr>
                      </a:lvl1pPr>
                      <a:lvl2pPr marL="742950" indent="-285750">
                        <a:spcBef>
                          <a:spcPct val="20000"/>
                        </a:spcBef>
                        <a:buClr>
                          <a:schemeClr val="accent1"/>
                        </a:buClr>
                        <a:buFont typeface="Wingdings" pitchFamily="2" charset="2"/>
                        <a:defRPr sz="2000">
                          <a:solidFill>
                            <a:srgbClr val="262626"/>
                          </a:solidFill>
                          <a:latin typeface="Book Antiqua" pitchFamily="18" charset="0"/>
                        </a:defRPr>
                      </a:lvl2pPr>
                      <a:lvl3pPr marL="1143000" indent="-228600">
                        <a:spcBef>
                          <a:spcPct val="20000"/>
                        </a:spcBef>
                        <a:buClr>
                          <a:schemeClr val="accent1"/>
                        </a:buClr>
                        <a:buFont typeface="Wingdings" pitchFamily="2" charset="2"/>
                        <a:defRPr>
                          <a:solidFill>
                            <a:srgbClr val="262626"/>
                          </a:solidFill>
                          <a:latin typeface="Book Antiqua" pitchFamily="18" charset="0"/>
                        </a:defRPr>
                      </a:lvl3pPr>
                      <a:lvl4pPr marL="1600200" indent="-228600">
                        <a:spcBef>
                          <a:spcPct val="20000"/>
                        </a:spcBef>
                        <a:buClr>
                          <a:schemeClr val="accent1"/>
                        </a:buClr>
                        <a:buFont typeface="Wingdings" pitchFamily="2" charset="2"/>
                        <a:defRPr sz="1600">
                          <a:solidFill>
                            <a:srgbClr val="262626"/>
                          </a:solidFill>
                          <a:latin typeface="Book Antiqua" pitchFamily="18" charset="0"/>
                        </a:defRPr>
                      </a:lvl4pPr>
                      <a:lvl5pPr marL="2057400" indent="-228600">
                        <a:spcBef>
                          <a:spcPct val="20000"/>
                        </a:spcBef>
                        <a:buClr>
                          <a:schemeClr val="accent1"/>
                        </a:buClr>
                        <a:buFont typeface="Wingdings" pitchFamily="2" charset="2"/>
                        <a:defRPr sz="1400">
                          <a:solidFill>
                            <a:srgbClr val="262626"/>
                          </a:solidFill>
                          <a:latin typeface="Book Antiqua" pitchFamily="18" charset="0"/>
                        </a:defRPr>
                      </a:lvl5pPr>
                      <a:lvl6pPr marL="25146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6pPr>
                      <a:lvl7pPr marL="29718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7pPr>
                      <a:lvl8pPr marL="34290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8pPr>
                      <a:lvl9pPr marL="3886200" indent="-228600" fontAlgn="base">
                        <a:spcBef>
                          <a:spcPct val="20000"/>
                        </a:spcBef>
                        <a:spcAft>
                          <a:spcPct val="0"/>
                        </a:spcAft>
                        <a:buClr>
                          <a:schemeClr val="accent1"/>
                        </a:buClr>
                        <a:buFont typeface="Wingdings" pitchFamily="2" charset="2"/>
                        <a:defRPr sz="1400">
                          <a:solidFill>
                            <a:srgbClr val="262626"/>
                          </a:solidFill>
                          <a:latin typeface="Book Antiqu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70C0"/>
                          </a:solidFill>
                          <a:effectLst/>
                          <a:latin typeface="Cambria" pitchFamily="18" charset="0"/>
                          <a:ea typeface="新細明體" pitchFamily="18" charset="-120"/>
                          <a:cs typeface="Times New Roman" pitchFamily="18" charset="0"/>
                        </a:rPr>
                        <a:t>4505</a:t>
                      </a:r>
                      <a:endParaRPr kumimoji="0" lang="en-US" altLang="zh-TW" sz="1600" b="0" i="0" u="none" strike="noStrike" cap="none" normalizeH="0" baseline="0" dirty="0">
                        <a:ln>
                          <a:noFill/>
                        </a:ln>
                        <a:solidFill>
                          <a:srgbClr val="0070C0"/>
                        </a:solidFill>
                        <a:effectLst/>
                        <a:latin typeface="Cambria" pitchFamily="18" charset="0"/>
                        <a:ea typeface="ＭＳ 明朝" pitchFamily="49" charset="-128"/>
                        <a:cs typeface="Times New Roman" pitchFamily="18" charset="0"/>
                      </a:endParaRP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70C0"/>
                          </a:solidFill>
                          <a:effectLst/>
                          <a:latin typeface="Cambria" pitchFamily="18" charset="0"/>
                          <a:ea typeface="ＭＳ 明朝" pitchFamily="49" charset="-128"/>
                          <a:cs typeface="Times New Roman" pitchFamily="18" charset="0"/>
                        </a:rPr>
                        <a:t>100</a:t>
                      </a:r>
                    </a:p>
                  </a:txBody>
                  <a:tcPr marL="72852" marR="728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ECC"/>
                    </a:solidFill>
                  </a:tcPr>
                </a:tc>
                <a:extLst>
                  <a:ext uri="{0D108BD9-81ED-4DB2-BD59-A6C34878D82A}">
                    <a16:rowId xmlns:a16="http://schemas.microsoft.com/office/drawing/2014/main" val="10005"/>
                  </a:ext>
                </a:extLst>
              </a:tr>
            </a:tbl>
          </a:graphicData>
        </a:graphic>
      </p:graphicFrame>
      <p:sp>
        <p:nvSpPr>
          <p:cNvPr id="2" name="Title 1">
            <a:extLst>
              <a:ext uri="{FF2B5EF4-FFF2-40B4-BE49-F238E27FC236}">
                <a16:creationId xmlns:a16="http://schemas.microsoft.com/office/drawing/2014/main" id="{A8774171-9C06-4962-BFBD-94928823B7BD}"/>
              </a:ext>
            </a:extLst>
          </p:cNvPr>
          <p:cNvSpPr>
            <a:spLocks noGrp="1"/>
          </p:cNvSpPr>
          <p:nvPr>
            <p:ph type="title"/>
          </p:nvPr>
        </p:nvSpPr>
        <p:spPr/>
        <p:txBody>
          <a:bodyPr>
            <a:normAutofit/>
          </a:bodyPr>
          <a:lstStyle/>
          <a:p>
            <a:r>
              <a:rPr lang="en-US" dirty="0"/>
              <a:t>Mathematics: 4-ordered …</a:t>
            </a:r>
            <a:br>
              <a:rPr lang="en-US" dirty="0"/>
            </a:br>
            <a:r>
              <a:rPr lang="en-US" sz="2200" dirty="0"/>
              <a:t>Table 2.6</a:t>
            </a:r>
          </a:p>
        </p:txBody>
      </p:sp>
      <p:sp>
        <p:nvSpPr>
          <p:cNvPr id="4" name="Slide Number Placeholder 3">
            <a:extLst>
              <a:ext uri="{FF2B5EF4-FFF2-40B4-BE49-F238E27FC236}">
                <a16:creationId xmlns:a16="http://schemas.microsoft.com/office/drawing/2014/main" id="{2385560A-AE2C-465A-B6FB-8504BEA07E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sp>
        <p:nvSpPr>
          <p:cNvPr id="8" name="Content Placeholder 2">
            <a:extLst>
              <a:ext uri="{FF2B5EF4-FFF2-40B4-BE49-F238E27FC236}">
                <a16:creationId xmlns:a16="http://schemas.microsoft.com/office/drawing/2014/main" id="{7EC4C7B0-F085-4D40-8770-3FFC77A78A8E}"/>
              </a:ext>
            </a:extLst>
          </p:cNvPr>
          <p:cNvSpPr txBox="1">
            <a:spLocks/>
          </p:cNvSpPr>
          <p:nvPr/>
        </p:nvSpPr>
        <p:spPr>
          <a:xfrm>
            <a:off x="4870938" y="3090602"/>
            <a:ext cx="1068061" cy="457200"/>
          </a:xfrm>
          <a:prstGeom prst="rect">
            <a:avLst/>
          </a:prstGeom>
          <a:solidFill>
            <a:schemeClr val="bg2"/>
          </a:solidFill>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7F8FA9"/>
              </a:buClr>
              <a:buSzPct val="95000"/>
              <a:buFont typeface="Wingdings 2"/>
              <a:buNone/>
              <a:tabLst/>
              <a:defRPr/>
            </a:pPr>
            <a:r>
              <a:rPr kumimoji="0" lang="en-US" sz="2600" b="0" i="0" u="none" strike="noStrike" kern="1200" cap="none" spc="0" normalizeH="0" baseline="0" noProof="0" dirty="0">
                <a:ln>
                  <a:noFill/>
                </a:ln>
                <a:solidFill>
                  <a:prstClr val="black"/>
                </a:solidFill>
                <a:effectLst/>
                <a:uLnTx/>
                <a:uFillTx/>
                <a:latin typeface="Constantia"/>
                <a:ea typeface="+mn-ea"/>
                <a:cs typeface="+mn-cs"/>
              </a:rPr>
              <a:t>IPC</a:t>
            </a:r>
          </a:p>
        </p:txBody>
      </p:sp>
      <p:sp>
        <p:nvSpPr>
          <p:cNvPr id="9" name="Arrow: Left 8">
            <a:extLst>
              <a:ext uri="{FF2B5EF4-FFF2-40B4-BE49-F238E27FC236}">
                <a16:creationId xmlns:a16="http://schemas.microsoft.com/office/drawing/2014/main" id="{990952BE-14CE-43C2-A04E-9848E29E7CE3}"/>
              </a:ext>
            </a:extLst>
          </p:cNvPr>
          <p:cNvSpPr/>
          <p:nvPr/>
        </p:nvSpPr>
        <p:spPr>
          <a:xfrm>
            <a:off x="8046765" y="3365240"/>
            <a:ext cx="404446" cy="3651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3" name="TextBox 2">
            <a:extLst>
              <a:ext uri="{FF2B5EF4-FFF2-40B4-BE49-F238E27FC236}">
                <a16:creationId xmlns:a16="http://schemas.microsoft.com/office/drawing/2014/main" id="{22681152-7D50-4ECC-BCCD-B42762645A4B}"/>
              </a:ext>
            </a:extLst>
          </p:cNvPr>
          <p:cNvSpPr txBox="1"/>
          <p:nvPr/>
        </p:nvSpPr>
        <p:spPr>
          <a:xfrm>
            <a:off x="457200" y="4666254"/>
            <a:ext cx="3111621" cy="830997"/>
          </a:xfrm>
          <a:prstGeom prst="rect">
            <a:avLst/>
          </a:prstGeom>
          <a:noFill/>
        </p:spPr>
        <p:txBody>
          <a:bodyPr wrap="none" rtlCol="0">
            <a:spAutoFit/>
          </a:bodyPr>
          <a:lstStyle/>
          <a:p>
            <a:r>
              <a:rPr lang="en-US" sz="2400" dirty="0"/>
              <a:t>Testing not necessary</a:t>
            </a:r>
          </a:p>
          <a:p>
            <a:r>
              <a:rPr lang="en-US" sz="2400" dirty="0"/>
              <a:t>Based on logical proof</a:t>
            </a:r>
          </a:p>
        </p:txBody>
      </p:sp>
      <p:sp>
        <p:nvSpPr>
          <p:cNvPr id="5" name="Rectangle: Rounded Corners 4">
            <a:extLst>
              <a:ext uri="{FF2B5EF4-FFF2-40B4-BE49-F238E27FC236}">
                <a16:creationId xmlns:a16="http://schemas.microsoft.com/office/drawing/2014/main" id="{97F56A94-6A8C-4F96-A5C5-2832B78AB7E9}"/>
              </a:ext>
            </a:extLst>
          </p:cNvPr>
          <p:cNvSpPr/>
          <p:nvPr/>
        </p:nvSpPr>
        <p:spPr>
          <a:xfrm>
            <a:off x="4035669" y="4672337"/>
            <a:ext cx="4097994" cy="17057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IEEE (electrical engineering) articles:</a:t>
            </a:r>
          </a:p>
          <a:p>
            <a:pPr algn="ctr"/>
            <a:endParaRPr lang="en-US" dirty="0"/>
          </a:p>
          <a:p>
            <a:pPr algn="ctr"/>
            <a:r>
              <a:rPr lang="en-US" dirty="0"/>
              <a:t>Most use IPTC</a:t>
            </a:r>
          </a:p>
          <a:p>
            <a:pPr algn="ctr"/>
            <a:r>
              <a:rPr lang="en-US" dirty="0"/>
              <a:t>Some use IPC</a:t>
            </a:r>
          </a:p>
          <a:p>
            <a:pPr algn="ctr"/>
            <a:r>
              <a:rPr lang="en-US" dirty="0"/>
              <a:t>Some use IMRD</a:t>
            </a:r>
          </a:p>
        </p:txBody>
      </p:sp>
      <p:pic>
        <p:nvPicPr>
          <p:cNvPr id="7" name="Audio 6">
            <a:hlinkClick r:id="" action="ppaction://media"/>
            <a:extLst>
              <a:ext uri="{FF2B5EF4-FFF2-40B4-BE49-F238E27FC236}">
                <a16:creationId xmlns:a16="http://schemas.microsoft.com/office/drawing/2014/main" id="{E94BA640-DEB8-4623-81A8-53F58263426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35351148"/>
      </p:ext>
    </p:extLst>
  </p:cSld>
  <p:clrMapOvr>
    <a:masterClrMapping/>
  </p:clrMapOvr>
  <p:transition advTm="506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8" grpId="0" animBg="1"/>
      <p:bldP spid="9" grpId="0" animBg="1"/>
      <p:bldP spid="3"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20E7FC-F006-4311-B5FA-DD350638D426}"/>
              </a:ext>
            </a:extLst>
          </p:cNvPr>
          <p:cNvSpPr>
            <a:spLocks noGrp="1"/>
          </p:cNvSpPr>
          <p:nvPr>
            <p:ph type="ctrTitle"/>
          </p:nvPr>
        </p:nvSpPr>
        <p:spPr/>
        <p:txBody>
          <a:bodyPr/>
          <a:lstStyle/>
          <a:p>
            <a:r>
              <a:rPr lang="en-US" dirty="0"/>
              <a:t>One Format or Two?</a:t>
            </a:r>
          </a:p>
        </p:txBody>
      </p:sp>
      <p:sp>
        <p:nvSpPr>
          <p:cNvPr id="8" name="Subtitle 7">
            <a:extLst>
              <a:ext uri="{FF2B5EF4-FFF2-40B4-BE49-F238E27FC236}">
                <a16:creationId xmlns:a16="http://schemas.microsoft.com/office/drawing/2014/main" id="{945F5A6E-05D9-436A-915A-4A164ADEE4AB}"/>
              </a:ext>
            </a:extLst>
          </p:cNvPr>
          <p:cNvSpPr>
            <a:spLocks noGrp="1"/>
          </p:cNvSpPr>
          <p:nvPr>
            <p:ph type="subTitle" idx="1"/>
          </p:nvPr>
        </p:nvSpPr>
        <p:spPr/>
        <p:txBody>
          <a:bodyPr/>
          <a:lstStyle/>
          <a:p>
            <a:r>
              <a:rPr lang="en-US" dirty="0"/>
              <a:t>Section 2.1</a:t>
            </a:r>
          </a:p>
        </p:txBody>
      </p:sp>
      <p:sp>
        <p:nvSpPr>
          <p:cNvPr id="4" name="Slide Number Placeholder 3">
            <a:extLst>
              <a:ext uri="{FF2B5EF4-FFF2-40B4-BE49-F238E27FC236}">
                <a16:creationId xmlns:a16="http://schemas.microsoft.com/office/drawing/2014/main" id="{E20B4D67-5491-48C2-B70C-D72E2546F766}"/>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2</a:t>
            </a:fld>
            <a:endParaRPr lang="en-US">
              <a:solidFill>
                <a:prstClr val="black">
                  <a:tint val="75000"/>
                </a:prstClr>
              </a:solidFill>
            </a:endParaRPr>
          </a:p>
        </p:txBody>
      </p:sp>
      <p:pic>
        <p:nvPicPr>
          <p:cNvPr id="3" name="Audio 2">
            <a:hlinkClick r:id="" action="ppaction://media"/>
            <a:extLst>
              <a:ext uri="{FF2B5EF4-FFF2-40B4-BE49-F238E27FC236}">
                <a16:creationId xmlns:a16="http://schemas.microsoft.com/office/drawing/2014/main" id="{A8A22A77-708A-49A9-AB56-9C24576A7D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65844375"/>
      </p:ext>
    </p:extLst>
  </p:cSld>
  <p:clrMapOvr>
    <a:masterClrMapping/>
  </p:clrMapOvr>
  <mc:AlternateContent xmlns:mc="http://schemas.openxmlformats.org/markup-compatibility/2006" xmlns:p14="http://schemas.microsoft.com/office/powerpoint/2010/main">
    <mc:Choice Requires="p14">
      <p:transition spd="slow" p14:dur="800" advTm="7149">
        <p:circle/>
      </p:transition>
    </mc:Choice>
    <mc:Fallback xmlns="">
      <p:transition spd="slow" advTm="7149">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D4BF2E-B779-4FC2-9B55-BF9392A125DC}"/>
              </a:ext>
            </a:extLst>
          </p:cNvPr>
          <p:cNvSpPr>
            <a:spLocks noGrp="1"/>
          </p:cNvSpPr>
          <p:nvPr>
            <p:ph type="ctrTitle"/>
          </p:nvPr>
        </p:nvSpPr>
        <p:spPr/>
        <p:txBody>
          <a:bodyPr/>
          <a:lstStyle/>
          <a:p>
            <a:r>
              <a:rPr lang="en-US" dirty="0"/>
              <a:t>Variation in Research Article Formats</a:t>
            </a:r>
          </a:p>
        </p:txBody>
      </p:sp>
      <p:sp>
        <p:nvSpPr>
          <p:cNvPr id="6" name="Subtitle 5">
            <a:extLst>
              <a:ext uri="{FF2B5EF4-FFF2-40B4-BE49-F238E27FC236}">
                <a16:creationId xmlns:a16="http://schemas.microsoft.com/office/drawing/2014/main" id="{C0E6087D-C8DC-4875-B775-E7AE07222A4B}"/>
              </a:ext>
            </a:extLst>
          </p:cNvPr>
          <p:cNvSpPr>
            <a:spLocks noGrp="1"/>
          </p:cNvSpPr>
          <p:nvPr>
            <p:ph type="subTitle" idx="1"/>
          </p:nvPr>
        </p:nvSpPr>
        <p:spPr/>
        <p:txBody>
          <a:bodyPr/>
          <a:lstStyle/>
          <a:p>
            <a:r>
              <a:rPr lang="en-US" dirty="0"/>
              <a:t>Section 2.3</a:t>
            </a:r>
          </a:p>
        </p:txBody>
      </p:sp>
      <p:sp>
        <p:nvSpPr>
          <p:cNvPr id="4" name="Slide Number Placeholder 3">
            <a:extLst>
              <a:ext uri="{FF2B5EF4-FFF2-40B4-BE49-F238E27FC236}">
                <a16:creationId xmlns:a16="http://schemas.microsoft.com/office/drawing/2014/main" id="{8C98777A-C7AB-40D3-BF35-C9310B50CB26}"/>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20</a:t>
            </a:fld>
            <a:endParaRPr lang="en-US">
              <a:solidFill>
                <a:prstClr val="black">
                  <a:tint val="75000"/>
                </a:prstClr>
              </a:solidFill>
            </a:endParaRPr>
          </a:p>
        </p:txBody>
      </p:sp>
      <p:pic>
        <p:nvPicPr>
          <p:cNvPr id="3" name="Audio 2">
            <a:hlinkClick r:id="" action="ppaction://media"/>
            <a:extLst>
              <a:ext uri="{FF2B5EF4-FFF2-40B4-BE49-F238E27FC236}">
                <a16:creationId xmlns:a16="http://schemas.microsoft.com/office/drawing/2014/main" id="{8D30A1EB-2FC0-48C7-A2EA-D5DCFFC7D8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3601809"/>
      </p:ext>
    </p:extLst>
  </p:cSld>
  <p:clrMapOvr>
    <a:masterClrMapping/>
  </p:clrMapOvr>
  <p:transition advTm="64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0B8EF-4C9D-427D-8221-EF024C962BF1}"/>
              </a:ext>
            </a:extLst>
          </p:cNvPr>
          <p:cNvSpPr>
            <a:spLocks noGrp="1"/>
          </p:cNvSpPr>
          <p:nvPr>
            <p:ph type="title"/>
          </p:nvPr>
        </p:nvSpPr>
        <p:spPr/>
        <p:txBody>
          <a:bodyPr/>
          <a:lstStyle/>
          <a:p>
            <a:r>
              <a:rPr lang="en-US" dirty="0"/>
              <a:t>Field vs. Research methodology</a:t>
            </a:r>
          </a:p>
        </p:txBody>
      </p:sp>
      <p:sp>
        <p:nvSpPr>
          <p:cNvPr id="3" name="Content Placeholder 2">
            <a:extLst>
              <a:ext uri="{FF2B5EF4-FFF2-40B4-BE49-F238E27FC236}">
                <a16:creationId xmlns:a16="http://schemas.microsoft.com/office/drawing/2014/main" id="{35AF52B8-79D3-42A8-9828-06DF4F2A93CE}"/>
              </a:ext>
            </a:extLst>
          </p:cNvPr>
          <p:cNvSpPr>
            <a:spLocks noGrp="1"/>
          </p:cNvSpPr>
          <p:nvPr>
            <p:ph idx="1"/>
          </p:nvPr>
        </p:nvSpPr>
        <p:spPr/>
        <p:txBody>
          <a:bodyPr/>
          <a:lstStyle/>
          <a:p>
            <a:r>
              <a:rPr lang="en-US" dirty="0"/>
              <a:t>Field: Topic studied</a:t>
            </a:r>
          </a:p>
          <a:p>
            <a:endParaRPr lang="en-US" dirty="0"/>
          </a:p>
          <a:p>
            <a:r>
              <a:rPr lang="en-US" dirty="0"/>
              <a:t>Research methodology: How it is studied</a:t>
            </a:r>
          </a:p>
          <a:p>
            <a:pPr lvl="1"/>
            <a:r>
              <a:rPr lang="en-US" dirty="0"/>
              <a:t>Theoretical</a:t>
            </a:r>
          </a:p>
          <a:p>
            <a:pPr lvl="1"/>
            <a:r>
              <a:rPr lang="en-US" dirty="0"/>
              <a:t>Design</a:t>
            </a:r>
          </a:p>
          <a:p>
            <a:pPr lvl="1"/>
            <a:r>
              <a:rPr lang="en-US" dirty="0"/>
              <a:t>Quantitative</a:t>
            </a:r>
          </a:p>
          <a:p>
            <a:pPr lvl="1"/>
            <a:r>
              <a:rPr lang="en-US" dirty="0"/>
              <a:t>Qualitative</a:t>
            </a:r>
          </a:p>
          <a:p>
            <a:pPr lvl="1"/>
            <a:r>
              <a:rPr lang="en-US" dirty="0"/>
              <a:t>Inductive</a:t>
            </a:r>
          </a:p>
          <a:p>
            <a:pPr lvl="1"/>
            <a:r>
              <a:rPr lang="en-US" dirty="0"/>
              <a:t>Deductive</a:t>
            </a:r>
          </a:p>
        </p:txBody>
      </p:sp>
      <p:sp>
        <p:nvSpPr>
          <p:cNvPr id="4" name="Slide Number Placeholder 3">
            <a:extLst>
              <a:ext uri="{FF2B5EF4-FFF2-40B4-BE49-F238E27FC236}">
                <a16:creationId xmlns:a16="http://schemas.microsoft.com/office/drawing/2014/main" id="{B256506E-E84B-451F-8B5D-3AE1F033F4C5}"/>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21</a:t>
            </a:fld>
            <a:endParaRPr lang="en-US">
              <a:solidFill>
                <a:prstClr val="black">
                  <a:tint val="75000"/>
                </a:prstClr>
              </a:solidFill>
            </a:endParaRPr>
          </a:p>
        </p:txBody>
      </p:sp>
      <p:pic>
        <p:nvPicPr>
          <p:cNvPr id="6" name="Audio 5">
            <a:hlinkClick r:id="" action="ppaction://media"/>
            <a:extLst>
              <a:ext uri="{FF2B5EF4-FFF2-40B4-BE49-F238E27FC236}">
                <a16:creationId xmlns:a16="http://schemas.microsoft.com/office/drawing/2014/main" id="{6B5D525B-A794-4607-AB4C-368717B878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34869181"/>
      </p:ext>
    </p:extLst>
  </p:cSld>
  <p:clrMapOvr>
    <a:masterClrMapping/>
  </p:clrMapOvr>
  <p:transition advTm="353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C0D65-EAC6-4892-9A4B-5D5AFEFC14D0}"/>
              </a:ext>
            </a:extLst>
          </p:cNvPr>
          <p:cNvSpPr>
            <a:spLocks noGrp="1"/>
          </p:cNvSpPr>
          <p:nvPr>
            <p:ph type="title"/>
          </p:nvPr>
        </p:nvSpPr>
        <p:spPr/>
        <p:txBody>
          <a:bodyPr/>
          <a:lstStyle/>
          <a:p>
            <a:r>
              <a:rPr lang="en-US" dirty="0"/>
              <a:t>Variation in article structure</a:t>
            </a:r>
          </a:p>
        </p:txBody>
      </p:sp>
      <p:sp>
        <p:nvSpPr>
          <p:cNvPr id="4" name="Slide Number Placeholder 3">
            <a:extLst>
              <a:ext uri="{FF2B5EF4-FFF2-40B4-BE49-F238E27FC236}">
                <a16:creationId xmlns:a16="http://schemas.microsoft.com/office/drawing/2014/main" id="{5210AF04-7B5C-42C6-8EAA-645F1F0AA4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sp>
        <p:nvSpPr>
          <p:cNvPr id="7" name="Rectangle: Rounded Corners 6">
            <a:extLst>
              <a:ext uri="{FF2B5EF4-FFF2-40B4-BE49-F238E27FC236}">
                <a16:creationId xmlns:a16="http://schemas.microsoft.com/office/drawing/2014/main" id="{7AEA0641-7A1E-45CD-984B-95BE24F911E0}"/>
              </a:ext>
            </a:extLst>
          </p:cNvPr>
          <p:cNvSpPr/>
          <p:nvPr/>
        </p:nvSpPr>
        <p:spPr>
          <a:xfrm>
            <a:off x="7496269" y="4009378"/>
            <a:ext cx="1579830" cy="3002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nstantia"/>
                <a:ea typeface="+mn-ea"/>
                <a:cs typeface="+mn-cs"/>
              </a:rPr>
              <a:t>Science</a:t>
            </a:r>
          </a:p>
        </p:txBody>
      </p:sp>
      <p:sp>
        <p:nvSpPr>
          <p:cNvPr id="8" name="Rectangle: Rounded Corners 7">
            <a:extLst>
              <a:ext uri="{FF2B5EF4-FFF2-40B4-BE49-F238E27FC236}">
                <a16:creationId xmlns:a16="http://schemas.microsoft.com/office/drawing/2014/main" id="{7202B450-D71E-4C3B-AE9A-FAA027D5A42A}"/>
              </a:ext>
            </a:extLst>
          </p:cNvPr>
          <p:cNvSpPr/>
          <p:nvPr/>
        </p:nvSpPr>
        <p:spPr>
          <a:xfrm>
            <a:off x="7496269" y="3539452"/>
            <a:ext cx="1579830" cy="3002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nstantia"/>
                <a:ea typeface="+mn-ea"/>
                <a:cs typeface="+mn-cs"/>
              </a:rPr>
              <a:t>Engineering</a:t>
            </a:r>
          </a:p>
        </p:txBody>
      </p:sp>
      <p:sp>
        <p:nvSpPr>
          <p:cNvPr id="9" name="Rectangle: Rounded Corners 8">
            <a:extLst>
              <a:ext uri="{FF2B5EF4-FFF2-40B4-BE49-F238E27FC236}">
                <a16:creationId xmlns:a16="http://schemas.microsoft.com/office/drawing/2014/main" id="{297AF4F0-DDDB-4202-BD47-3081F3FF7D8D}"/>
              </a:ext>
            </a:extLst>
          </p:cNvPr>
          <p:cNvSpPr/>
          <p:nvPr/>
        </p:nvSpPr>
        <p:spPr>
          <a:xfrm>
            <a:off x="7496269" y="3176337"/>
            <a:ext cx="1579830" cy="3002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nstantia"/>
                <a:ea typeface="+mn-ea"/>
                <a:cs typeface="+mn-cs"/>
              </a:rPr>
              <a:t>Mathematics</a:t>
            </a:r>
          </a:p>
        </p:txBody>
      </p:sp>
      <p:sp>
        <p:nvSpPr>
          <p:cNvPr id="10" name="Rectangle: Rounded Corners 9">
            <a:extLst>
              <a:ext uri="{FF2B5EF4-FFF2-40B4-BE49-F238E27FC236}">
                <a16:creationId xmlns:a16="http://schemas.microsoft.com/office/drawing/2014/main" id="{0E16CFB1-A810-4536-8FC7-A5D521A6AF58}"/>
              </a:ext>
            </a:extLst>
          </p:cNvPr>
          <p:cNvSpPr/>
          <p:nvPr/>
        </p:nvSpPr>
        <p:spPr>
          <a:xfrm>
            <a:off x="7496269" y="4655718"/>
            <a:ext cx="1579830" cy="3002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nstantia"/>
                <a:ea typeface="+mn-ea"/>
                <a:cs typeface="+mn-cs"/>
              </a:rPr>
              <a:t>Social science</a:t>
            </a:r>
          </a:p>
        </p:txBody>
      </p:sp>
      <p:sp>
        <p:nvSpPr>
          <p:cNvPr id="11" name="Rectangle: Rounded Corners 10">
            <a:extLst>
              <a:ext uri="{FF2B5EF4-FFF2-40B4-BE49-F238E27FC236}">
                <a16:creationId xmlns:a16="http://schemas.microsoft.com/office/drawing/2014/main" id="{7E06CA26-B457-4B90-850B-42A182C2C551}"/>
              </a:ext>
            </a:extLst>
          </p:cNvPr>
          <p:cNvSpPr/>
          <p:nvPr/>
        </p:nvSpPr>
        <p:spPr>
          <a:xfrm>
            <a:off x="7496269" y="2324203"/>
            <a:ext cx="1579830" cy="3002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nstantia"/>
                <a:ea typeface="+mn-ea"/>
                <a:cs typeface="+mn-cs"/>
              </a:rPr>
              <a:t>Typical of:</a:t>
            </a:r>
          </a:p>
        </p:txBody>
      </p:sp>
      <p:pic>
        <p:nvPicPr>
          <p:cNvPr id="12" name="Picture 11">
            <a:extLst>
              <a:ext uri="{FF2B5EF4-FFF2-40B4-BE49-F238E27FC236}">
                <a16:creationId xmlns:a16="http://schemas.microsoft.com/office/drawing/2014/main" id="{FBA8FB26-CD03-41C0-BB15-338975006D4E}"/>
              </a:ext>
            </a:extLst>
          </p:cNvPr>
          <p:cNvPicPr>
            <a:picLocks noChangeAspect="1"/>
          </p:cNvPicPr>
          <p:nvPr/>
        </p:nvPicPr>
        <p:blipFill>
          <a:blip r:embed="rId5"/>
          <a:stretch>
            <a:fillRect/>
          </a:stretch>
        </p:blipFill>
        <p:spPr>
          <a:xfrm>
            <a:off x="612165" y="2525556"/>
            <a:ext cx="6800948" cy="2663489"/>
          </a:xfrm>
          <a:prstGeom prst="rect">
            <a:avLst/>
          </a:prstGeom>
        </p:spPr>
      </p:pic>
      <p:pic>
        <p:nvPicPr>
          <p:cNvPr id="5" name="Audio 4">
            <a:hlinkClick r:id="" action="ppaction://media"/>
            <a:extLst>
              <a:ext uri="{FF2B5EF4-FFF2-40B4-BE49-F238E27FC236}">
                <a16:creationId xmlns:a16="http://schemas.microsoft.com/office/drawing/2014/main" id="{188D0A5D-BB6E-4751-9F11-63D9E7557D0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22698206"/>
      </p:ext>
    </p:extLst>
  </p:cSld>
  <p:clrMapOvr>
    <a:masterClrMapping/>
  </p:clrMapOvr>
  <p:transition advTm="566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bldLst>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B8B78-FB41-4ED2-A04B-EEED51393B0F}"/>
              </a:ext>
            </a:extLst>
          </p:cNvPr>
          <p:cNvSpPr>
            <a:spLocks noGrp="1"/>
          </p:cNvSpPr>
          <p:nvPr>
            <p:ph type="title"/>
          </p:nvPr>
        </p:nvSpPr>
        <p:spPr/>
        <p:txBody>
          <a:bodyPr>
            <a:normAutofit/>
          </a:bodyPr>
          <a:lstStyle/>
          <a:p>
            <a:r>
              <a:rPr lang="en-US" dirty="0"/>
              <a:t>Evaluate your understanding:</a:t>
            </a:r>
          </a:p>
        </p:txBody>
      </p:sp>
      <p:sp>
        <p:nvSpPr>
          <p:cNvPr id="3" name="Content Placeholder 2">
            <a:extLst>
              <a:ext uri="{FF2B5EF4-FFF2-40B4-BE49-F238E27FC236}">
                <a16:creationId xmlns:a16="http://schemas.microsoft.com/office/drawing/2014/main" id="{3AF382CC-7528-47E5-8944-44072D6A5A1A}"/>
              </a:ext>
            </a:extLst>
          </p:cNvPr>
          <p:cNvSpPr>
            <a:spLocks noGrp="1"/>
          </p:cNvSpPr>
          <p:nvPr>
            <p:ph idx="1"/>
          </p:nvPr>
        </p:nvSpPr>
        <p:spPr>
          <a:xfrm>
            <a:off x="457200" y="1935480"/>
            <a:ext cx="8229600" cy="4641166"/>
          </a:xfrm>
        </p:spPr>
        <p:txBody>
          <a:bodyPr>
            <a:normAutofit/>
          </a:bodyPr>
          <a:lstStyle/>
          <a:p>
            <a:r>
              <a:rPr lang="en-US" dirty="0"/>
              <a:t>1) What is the difference between a “section” and a “division” of a research article?</a:t>
            </a:r>
          </a:p>
          <a:p>
            <a:endParaRPr lang="en-US" dirty="0"/>
          </a:p>
          <a:p>
            <a:r>
              <a:rPr lang="en-US" dirty="0"/>
              <a:t>2) How do </a:t>
            </a:r>
            <a:r>
              <a:rPr lang="en-US" i="1" dirty="0"/>
              <a:t>section</a:t>
            </a:r>
            <a:r>
              <a:rPr lang="en-US" dirty="0"/>
              <a:t> titles differ in IMRD and IPTC?</a:t>
            </a:r>
          </a:p>
          <a:p>
            <a:endParaRPr lang="en-US" dirty="0"/>
          </a:p>
          <a:p>
            <a:r>
              <a:rPr lang="en-US" dirty="0"/>
              <a:t>3) Why does the relative length of </a:t>
            </a:r>
            <a:r>
              <a:rPr lang="en-US" i="1" dirty="0"/>
              <a:t>divisions</a:t>
            </a:r>
            <a:r>
              <a:rPr lang="en-US" dirty="0"/>
              <a:t> differ in IMRD and IPTC?</a:t>
            </a:r>
          </a:p>
          <a:p>
            <a:endParaRPr lang="en-US" dirty="0"/>
          </a:p>
          <a:p>
            <a:r>
              <a:rPr lang="en-US" dirty="0"/>
              <a:t>4) Why are there differences in reporting format (article structure) within a field?</a:t>
            </a:r>
          </a:p>
        </p:txBody>
      </p:sp>
      <p:sp>
        <p:nvSpPr>
          <p:cNvPr id="4" name="Slide Number Placeholder 3">
            <a:extLst>
              <a:ext uri="{FF2B5EF4-FFF2-40B4-BE49-F238E27FC236}">
                <a16:creationId xmlns:a16="http://schemas.microsoft.com/office/drawing/2014/main" id="{75ACEC55-4D6D-4128-A21D-FA1E17D541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6" name="Audio 5">
            <a:hlinkClick r:id="" action="ppaction://media"/>
            <a:extLst>
              <a:ext uri="{FF2B5EF4-FFF2-40B4-BE49-F238E27FC236}">
                <a16:creationId xmlns:a16="http://schemas.microsoft.com/office/drawing/2014/main" id="{DC8918AC-131F-4007-BFD6-4CAF4130F3A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43681535"/>
      </p:ext>
    </p:extLst>
  </p:cSld>
  <p:clrMapOvr>
    <a:masterClrMapping/>
  </p:clrMapOvr>
  <p:transition advTm="112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3"/>
          <p:cNvSpPr>
            <a:spLocks noGrp="1"/>
          </p:cNvSpPr>
          <p:nvPr>
            <p:ph type="ctrTitle"/>
          </p:nvPr>
        </p:nvSpPr>
        <p:spPr/>
        <p:txBody>
          <a:bodyPr>
            <a:normAutofit/>
          </a:bodyPr>
          <a:lstStyle/>
          <a:p>
            <a:r>
              <a:rPr lang="en-US" altLang="zh-TW" dirty="0"/>
              <a:t>Determining Exemplar Article Structure</a:t>
            </a:r>
          </a:p>
        </p:txBody>
      </p:sp>
      <p:sp>
        <p:nvSpPr>
          <p:cNvPr id="24578" name="Text Placeholder 4"/>
          <p:cNvSpPr>
            <a:spLocks noGrp="1"/>
          </p:cNvSpPr>
          <p:nvPr>
            <p:ph type="subTitle" idx="1"/>
          </p:nvPr>
        </p:nvSpPr>
        <p:spPr/>
        <p:txBody>
          <a:bodyPr/>
          <a:lstStyle/>
          <a:p>
            <a:r>
              <a:rPr lang="en-US" altLang="zh-TW" dirty="0"/>
              <a:t>Section 2.4</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4" name="Audio 3">
            <a:hlinkClick r:id="" action="ppaction://media"/>
            <a:extLst>
              <a:ext uri="{FF2B5EF4-FFF2-40B4-BE49-F238E27FC236}">
                <a16:creationId xmlns:a16="http://schemas.microsoft.com/office/drawing/2014/main" id="{2561B291-9821-421B-8300-FCAD9A280F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9981618"/>
      </p:ext>
    </p:extLst>
  </p:cSld>
  <p:clrMapOvr>
    <a:masterClrMapping/>
  </p:clrMapOvr>
  <mc:AlternateContent xmlns:mc="http://schemas.openxmlformats.org/markup-compatibility/2006" xmlns:p14="http://schemas.microsoft.com/office/powerpoint/2010/main">
    <mc:Choice Requires="p14">
      <p:transition spd="slow" p14:dur="800" advTm="11769">
        <p:circle/>
      </p:transition>
    </mc:Choice>
    <mc:Fallback xmlns="">
      <p:transition spd="slow" advTm="11769">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Placing the divisions – IMRD</a:t>
            </a:r>
          </a:p>
        </p:txBody>
      </p:sp>
      <p:graphicFrame>
        <p:nvGraphicFramePr>
          <p:cNvPr id="7" name="Content Placeholder 6"/>
          <p:cNvGraphicFramePr>
            <a:graphicFrameLocks noGrp="1"/>
          </p:cNvGraphicFramePr>
          <p:nvPr>
            <p:ph idx="1"/>
            <p:extLst/>
          </p:nvPr>
        </p:nvGraphicFramePr>
        <p:xfrm>
          <a:off x="457200" y="1935163"/>
          <a:ext cx="8229600" cy="212344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5410200">
                  <a:extLst>
                    <a:ext uri="{9D8B030D-6E8A-4147-A177-3AD203B41FA5}">
                      <a16:colId xmlns:a16="http://schemas.microsoft.com/office/drawing/2014/main" val="20002"/>
                    </a:ext>
                  </a:extLst>
                </a:gridCol>
              </a:tblGrid>
              <a:tr h="370840">
                <a:tc>
                  <a:txBody>
                    <a:bodyPr/>
                    <a:lstStyle/>
                    <a:p>
                      <a:r>
                        <a:rPr lang="en-US" dirty="0"/>
                        <a:t>Division</a:t>
                      </a:r>
                    </a:p>
                  </a:txBody>
                  <a:tcPr/>
                </a:tc>
                <a:tc>
                  <a:txBody>
                    <a:bodyPr/>
                    <a:lstStyle/>
                    <a:p>
                      <a:r>
                        <a:rPr lang="en-US" dirty="0"/>
                        <a:t>Clear</a:t>
                      </a:r>
                    </a:p>
                  </a:txBody>
                  <a:tcPr/>
                </a:tc>
                <a:tc>
                  <a:txBody>
                    <a:bodyPr/>
                    <a:lstStyle/>
                    <a:p>
                      <a:r>
                        <a:rPr lang="en-US" dirty="0"/>
                        <a:t>Common</a:t>
                      </a:r>
                      <a:r>
                        <a:rPr lang="en-US" baseline="0" dirty="0"/>
                        <a:t> A</a:t>
                      </a:r>
                      <a:r>
                        <a:rPr lang="en-US" dirty="0"/>
                        <a:t>lternatives</a:t>
                      </a:r>
                    </a:p>
                  </a:txBody>
                  <a:tcPr/>
                </a:tc>
                <a:extLst>
                  <a:ext uri="{0D108BD9-81ED-4DB2-BD59-A6C34878D82A}">
                    <a16:rowId xmlns:a16="http://schemas.microsoft.com/office/drawing/2014/main" val="10000"/>
                  </a:ext>
                </a:extLst>
              </a:tr>
              <a:tr h="370840">
                <a:tc>
                  <a:txBody>
                    <a:bodyPr/>
                    <a:lstStyle/>
                    <a:p>
                      <a:r>
                        <a:rPr lang="en-US" dirty="0"/>
                        <a:t>I</a:t>
                      </a:r>
                    </a:p>
                  </a:txBody>
                  <a:tcPr/>
                </a:tc>
                <a:tc>
                  <a:txBody>
                    <a:bodyPr/>
                    <a:lstStyle/>
                    <a:p>
                      <a:r>
                        <a:rPr lang="en-US" dirty="0"/>
                        <a:t>Introduction</a:t>
                      </a:r>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en-US" dirty="0"/>
                        <a:t>M</a:t>
                      </a:r>
                    </a:p>
                  </a:txBody>
                  <a:tcPr/>
                </a:tc>
                <a:tc>
                  <a:txBody>
                    <a:bodyPr/>
                    <a:lstStyle/>
                    <a:p>
                      <a:r>
                        <a:rPr lang="en-US" dirty="0"/>
                        <a:t>Materials &amp;</a:t>
                      </a:r>
                    </a:p>
                    <a:p>
                      <a:r>
                        <a:rPr lang="en-US" baseline="0" dirty="0"/>
                        <a:t>Methods</a:t>
                      </a:r>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r>
                        <a:rPr lang="en-US" dirty="0"/>
                        <a:t>R</a:t>
                      </a:r>
                    </a:p>
                  </a:txBody>
                  <a:tcPr/>
                </a:tc>
                <a:tc>
                  <a:txBody>
                    <a:bodyPr/>
                    <a:lstStyle/>
                    <a:p>
                      <a:r>
                        <a:rPr lang="en-US" dirty="0"/>
                        <a:t>Results</a:t>
                      </a:r>
                    </a:p>
                  </a:txBody>
                  <a:tcPr/>
                </a:tc>
                <a:tc>
                  <a:txBody>
                    <a:bodyPr/>
                    <a:lstStyle/>
                    <a:p>
                      <a:endParaRPr lang="en-US" dirty="0"/>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Discussion</a:t>
                      </a:r>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5" name="Audio 4">
            <a:hlinkClick r:id="" action="ppaction://media"/>
            <a:extLst>
              <a:ext uri="{FF2B5EF4-FFF2-40B4-BE49-F238E27FC236}">
                <a16:creationId xmlns:a16="http://schemas.microsoft.com/office/drawing/2014/main" id="{0A78BA43-AD24-432E-BD64-BF95C8D669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9573829"/>
      </p:ext>
    </p:extLst>
  </p:cSld>
  <p:clrMapOvr>
    <a:masterClrMapping/>
  </p:clrMapOvr>
  <p:transition advTm="111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Placing the divisions – IMRD</a:t>
            </a:r>
          </a:p>
        </p:txBody>
      </p:sp>
      <p:graphicFrame>
        <p:nvGraphicFramePr>
          <p:cNvPr id="7" name="Content Placeholder 6"/>
          <p:cNvGraphicFramePr>
            <a:graphicFrameLocks noGrp="1"/>
          </p:cNvGraphicFramePr>
          <p:nvPr>
            <p:ph idx="1"/>
            <p:extLst/>
          </p:nvPr>
        </p:nvGraphicFramePr>
        <p:xfrm>
          <a:off x="457200" y="1935163"/>
          <a:ext cx="8229600" cy="212344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5410200">
                  <a:extLst>
                    <a:ext uri="{9D8B030D-6E8A-4147-A177-3AD203B41FA5}">
                      <a16:colId xmlns:a16="http://schemas.microsoft.com/office/drawing/2014/main" val="20002"/>
                    </a:ext>
                  </a:extLst>
                </a:gridCol>
              </a:tblGrid>
              <a:tr h="370840">
                <a:tc>
                  <a:txBody>
                    <a:bodyPr/>
                    <a:lstStyle/>
                    <a:p>
                      <a:r>
                        <a:rPr lang="en-US" dirty="0"/>
                        <a:t>Division</a:t>
                      </a:r>
                    </a:p>
                  </a:txBody>
                  <a:tcPr/>
                </a:tc>
                <a:tc>
                  <a:txBody>
                    <a:bodyPr/>
                    <a:lstStyle/>
                    <a:p>
                      <a:r>
                        <a:rPr lang="en-US" dirty="0"/>
                        <a:t>Clear</a:t>
                      </a:r>
                    </a:p>
                  </a:txBody>
                  <a:tcPr/>
                </a:tc>
                <a:tc>
                  <a:txBody>
                    <a:bodyPr/>
                    <a:lstStyle/>
                    <a:p>
                      <a:r>
                        <a:rPr lang="en-US" dirty="0"/>
                        <a:t>Common</a:t>
                      </a:r>
                      <a:r>
                        <a:rPr lang="en-US" baseline="0" dirty="0"/>
                        <a:t> A</a:t>
                      </a:r>
                      <a:r>
                        <a:rPr lang="en-US" dirty="0"/>
                        <a:t>lternatives</a:t>
                      </a:r>
                    </a:p>
                  </a:txBody>
                  <a:tcPr/>
                </a:tc>
                <a:extLst>
                  <a:ext uri="{0D108BD9-81ED-4DB2-BD59-A6C34878D82A}">
                    <a16:rowId xmlns:a16="http://schemas.microsoft.com/office/drawing/2014/main" val="10000"/>
                  </a:ext>
                </a:extLst>
              </a:tr>
              <a:tr h="370840">
                <a:tc>
                  <a:txBody>
                    <a:bodyPr/>
                    <a:lstStyle/>
                    <a:p>
                      <a:r>
                        <a:rPr lang="en-US" dirty="0"/>
                        <a:t>I</a:t>
                      </a:r>
                    </a:p>
                  </a:txBody>
                  <a:tcPr/>
                </a:tc>
                <a:tc>
                  <a:txBody>
                    <a:bodyPr/>
                    <a:lstStyle/>
                    <a:p>
                      <a:r>
                        <a:rPr lang="en-US" dirty="0"/>
                        <a:t>Introduction</a:t>
                      </a:r>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en-US" dirty="0"/>
                        <a:t>M</a:t>
                      </a:r>
                    </a:p>
                  </a:txBody>
                  <a:tcPr/>
                </a:tc>
                <a:tc>
                  <a:txBody>
                    <a:bodyPr/>
                    <a:lstStyle/>
                    <a:p>
                      <a:r>
                        <a:rPr lang="en-US" dirty="0"/>
                        <a:t>Materials &amp;</a:t>
                      </a:r>
                    </a:p>
                    <a:p>
                      <a:r>
                        <a:rPr lang="en-US" baseline="0" dirty="0"/>
                        <a:t>Methods</a:t>
                      </a:r>
                      <a:endParaRPr lang="en-US" dirty="0"/>
                    </a:p>
                  </a:txBody>
                  <a:tcPr/>
                </a:tc>
                <a:tc>
                  <a:txBody>
                    <a:bodyPr/>
                    <a:lstStyle/>
                    <a:p>
                      <a:r>
                        <a:rPr lang="en-US" dirty="0"/>
                        <a:t>Experimental methods</a:t>
                      </a:r>
                    </a:p>
                    <a:p>
                      <a:r>
                        <a:rPr lang="en-US" dirty="0"/>
                        <a:t>Experimental procedures</a:t>
                      </a:r>
                    </a:p>
                  </a:txBody>
                  <a:tcPr/>
                </a:tc>
                <a:extLst>
                  <a:ext uri="{0D108BD9-81ED-4DB2-BD59-A6C34878D82A}">
                    <a16:rowId xmlns:a16="http://schemas.microsoft.com/office/drawing/2014/main" val="10002"/>
                  </a:ext>
                </a:extLst>
              </a:tr>
              <a:tr h="370840">
                <a:tc>
                  <a:txBody>
                    <a:bodyPr/>
                    <a:lstStyle/>
                    <a:p>
                      <a:r>
                        <a:rPr lang="en-US" dirty="0"/>
                        <a:t>R</a:t>
                      </a:r>
                    </a:p>
                  </a:txBody>
                  <a:tcPr/>
                </a:tc>
                <a:tc>
                  <a:txBody>
                    <a:bodyPr/>
                    <a:lstStyle/>
                    <a:p>
                      <a:r>
                        <a:rPr lang="en-US" dirty="0"/>
                        <a:t>Results</a:t>
                      </a:r>
                    </a:p>
                  </a:txBody>
                  <a:tcPr/>
                </a:tc>
                <a:tc>
                  <a:txBody>
                    <a:bodyPr/>
                    <a:lstStyle/>
                    <a:p>
                      <a:endParaRPr lang="en-US" dirty="0"/>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Discussion</a:t>
                      </a:r>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5" name="Audio 4">
            <a:hlinkClick r:id="" action="ppaction://media"/>
            <a:extLst>
              <a:ext uri="{FF2B5EF4-FFF2-40B4-BE49-F238E27FC236}">
                <a16:creationId xmlns:a16="http://schemas.microsoft.com/office/drawing/2014/main" id="{EFE88049-8617-44BA-9025-BF95403BF9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80341027"/>
      </p:ext>
    </p:extLst>
  </p:cSld>
  <p:clrMapOvr>
    <a:masterClrMapping/>
  </p:clrMapOvr>
  <p:transition advTm="89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Placing the divisions – IMRD</a:t>
            </a:r>
          </a:p>
        </p:txBody>
      </p:sp>
      <p:graphicFrame>
        <p:nvGraphicFramePr>
          <p:cNvPr id="7" name="Content Placeholder 6"/>
          <p:cNvGraphicFramePr>
            <a:graphicFrameLocks noGrp="1"/>
          </p:cNvGraphicFramePr>
          <p:nvPr>
            <p:ph idx="1"/>
            <p:extLst/>
          </p:nvPr>
        </p:nvGraphicFramePr>
        <p:xfrm>
          <a:off x="457200" y="1935163"/>
          <a:ext cx="8229600" cy="212344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5410200">
                  <a:extLst>
                    <a:ext uri="{9D8B030D-6E8A-4147-A177-3AD203B41FA5}">
                      <a16:colId xmlns:a16="http://schemas.microsoft.com/office/drawing/2014/main" val="20002"/>
                    </a:ext>
                  </a:extLst>
                </a:gridCol>
              </a:tblGrid>
              <a:tr h="370840">
                <a:tc>
                  <a:txBody>
                    <a:bodyPr/>
                    <a:lstStyle/>
                    <a:p>
                      <a:r>
                        <a:rPr lang="en-US" dirty="0"/>
                        <a:t>Division</a:t>
                      </a:r>
                    </a:p>
                  </a:txBody>
                  <a:tcPr/>
                </a:tc>
                <a:tc>
                  <a:txBody>
                    <a:bodyPr/>
                    <a:lstStyle/>
                    <a:p>
                      <a:r>
                        <a:rPr lang="en-US" dirty="0"/>
                        <a:t>Clear</a:t>
                      </a:r>
                    </a:p>
                  </a:txBody>
                  <a:tcPr/>
                </a:tc>
                <a:tc>
                  <a:txBody>
                    <a:bodyPr/>
                    <a:lstStyle/>
                    <a:p>
                      <a:r>
                        <a:rPr lang="en-US" dirty="0"/>
                        <a:t>Common</a:t>
                      </a:r>
                      <a:r>
                        <a:rPr lang="en-US" baseline="0" dirty="0"/>
                        <a:t> A</a:t>
                      </a:r>
                      <a:r>
                        <a:rPr lang="en-US" dirty="0"/>
                        <a:t>lternatives</a:t>
                      </a:r>
                    </a:p>
                  </a:txBody>
                  <a:tcPr/>
                </a:tc>
                <a:extLst>
                  <a:ext uri="{0D108BD9-81ED-4DB2-BD59-A6C34878D82A}">
                    <a16:rowId xmlns:a16="http://schemas.microsoft.com/office/drawing/2014/main" val="10000"/>
                  </a:ext>
                </a:extLst>
              </a:tr>
              <a:tr h="370840">
                <a:tc>
                  <a:txBody>
                    <a:bodyPr/>
                    <a:lstStyle/>
                    <a:p>
                      <a:r>
                        <a:rPr lang="en-US" dirty="0"/>
                        <a:t>I</a:t>
                      </a:r>
                    </a:p>
                  </a:txBody>
                  <a:tcPr/>
                </a:tc>
                <a:tc>
                  <a:txBody>
                    <a:bodyPr/>
                    <a:lstStyle/>
                    <a:p>
                      <a:r>
                        <a:rPr lang="en-US" dirty="0"/>
                        <a:t>Introduction</a:t>
                      </a:r>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en-US" dirty="0"/>
                        <a:t>M</a:t>
                      </a:r>
                    </a:p>
                  </a:txBody>
                  <a:tcPr/>
                </a:tc>
                <a:tc>
                  <a:txBody>
                    <a:bodyPr/>
                    <a:lstStyle/>
                    <a:p>
                      <a:r>
                        <a:rPr lang="en-US" dirty="0"/>
                        <a:t>Materials &amp;</a:t>
                      </a:r>
                    </a:p>
                    <a:p>
                      <a:r>
                        <a:rPr lang="en-US" baseline="0" dirty="0"/>
                        <a:t>Methods</a:t>
                      </a:r>
                      <a:endParaRPr lang="en-US" dirty="0"/>
                    </a:p>
                  </a:txBody>
                  <a:tcPr/>
                </a:tc>
                <a:tc>
                  <a:txBody>
                    <a:bodyPr/>
                    <a:lstStyle/>
                    <a:p>
                      <a:r>
                        <a:rPr lang="en-US" dirty="0"/>
                        <a:t>Experimental methods</a:t>
                      </a:r>
                    </a:p>
                    <a:p>
                      <a:r>
                        <a:rPr lang="en-US" dirty="0"/>
                        <a:t>Experimental procedures</a:t>
                      </a:r>
                    </a:p>
                  </a:txBody>
                  <a:tcPr/>
                </a:tc>
                <a:extLst>
                  <a:ext uri="{0D108BD9-81ED-4DB2-BD59-A6C34878D82A}">
                    <a16:rowId xmlns:a16="http://schemas.microsoft.com/office/drawing/2014/main" val="10002"/>
                  </a:ext>
                </a:extLst>
              </a:tr>
              <a:tr h="370840">
                <a:tc>
                  <a:txBody>
                    <a:bodyPr/>
                    <a:lstStyle/>
                    <a:p>
                      <a:r>
                        <a:rPr lang="en-US" dirty="0"/>
                        <a:t>R</a:t>
                      </a:r>
                    </a:p>
                  </a:txBody>
                  <a:tcPr/>
                </a:tc>
                <a:tc>
                  <a:txBody>
                    <a:bodyPr/>
                    <a:lstStyle/>
                    <a:p>
                      <a:r>
                        <a:rPr lang="en-US" dirty="0"/>
                        <a:t>Results</a:t>
                      </a:r>
                    </a:p>
                  </a:txBody>
                  <a:tcPr/>
                </a:tc>
                <a:tc>
                  <a:txBody>
                    <a:bodyPr/>
                    <a:lstStyle/>
                    <a:p>
                      <a:r>
                        <a:rPr lang="en-US" dirty="0"/>
                        <a:t>Experimental</a:t>
                      </a:r>
                      <a:r>
                        <a:rPr lang="en-US" baseline="0" dirty="0"/>
                        <a:t> results</a:t>
                      </a:r>
                      <a:endParaRPr lang="en-US" dirty="0"/>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Discussion</a:t>
                      </a:r>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graphicFrame>
        <p:nvGraphicFramePr>
          <p:cNvPr id="6" name="Content Placeholder 6">
            <a:extLst>
              <a:ext uri="{FF2B5EF4-FFF2-40B4-BE49-F238E27FC236}">
                <a16:creationId xmlns:a16="http://schemas.microsoft.com/office/drawing/2014/main" id="{7F2C04CF-6567-40C7-90DE-DD8C072A3C9A}"/>
              </a:ext>
            </a:extLst>
          </p:cNvPr>
          <p:cNvGraphicFramePr>
            <a:graphicFrameLocks/>
          </p:cNvGraphicFramePr>
          <p:nvPr>
            <p:extLst/>
          </p:nvPr>
        </p:nvGraphicFramePr>
        <p:xfrm>
          <a:off x="457200" y="4353560"/>
          <a:ext cx="8229600" cy="138176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5410200">
                  <a:extLst>
                    <a:ext uri="{9D8B030D-6E8A-4147-A177-3AD203B41FA5}">
                      <a16:colId xmlns:a16="http://schemas.microsoft.com/office/drawing/2014/main" val="20002"/>
                    </a:ext>
                  </a:extLst>
                </a:gridCol>
              </a:tblGrid>
              <a:tr h="370840">
                <a:tc>
                  <a:txBody>
                    <a:bodyPr/>
                    <a:lstStyle/>
                    <a:p>
                      <a:r>
                        <a:rPr lang="en-US" dirty="0"/>
                        <a:t>Division</a:t>
                      </a:r>
                    </a:p>
                  </a:txBody>
                  <a:tcPr/>
                </a:tc>
                <a:tc>
                  <a:txBody>
                    <a:bodyPr/>
                    <a:lstStyle/>
                    <a:p>
                      <a:r>
                        <a:rPr lang="en-US" dirty="0"/>
                        <a:t>Clear</a:t>
                      </a:r>
                    </a:p>
                  </a:txBody>
                  <a:tcPr/>
                </a:tc>
                <a:tc>
                  <a:txBody>
                    <a:bodyPr/>
                    <a:lstStyle/>
                    <a:p>
                      <a:r>
                        <a:rPr lang="en-US" dirty="0"/>
                        <a:t>Common Alternatives</a:t>
                      </a:r>
                    </a:p>
                  </a:txBody>
                  <a:tcPr/>
                </a:tc>
                <a:extLst>
                  <a:ext uri="{0D108BD9-81ED-4DB2-BD59-A6C34878D82A}">
                    <a16:rowId xmlns:a16="http://schemas.microsoft.com/office/drawing/2014/main" val="10000"/>
                  </a:ext>
                </a:extLst>
              </a:tr>
              <a:tr h="370840">
                <a:tc>
                  <a:txBody>
                    <a:bodyPr/>
                    <a:lstStyle/>
                    <a:p>
                      <a:r>
                        <a:rPr lang="en-US" dirty="0"/>
                        <a:t>R&amp;D</a:t>
                      </a:r>
                    </a:p>
                  </a:txBody>
                  <a:tcPr/>
                </a:tc>
                <a:tc>
                  <a:txBody>
                    <a:bodyPr/>
                    <a:lstStyle/>
                    <a:p>
                      <a:r>
                        <a:rPr lang="en-US" dirty="0"/>
                        <a:t>Results &amp;</a:t>
                      </a:r>
                    </a:p>
                    <a:p>
                      <a:r>
                        <a:rPr lang="en-US" dirty="0"/>
                        <a:t>Discussion</a:t>
                      </a:r>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en-US" dirty="0"/>
                        <a:t>C</a:t>
                      </a:r>
                    </a:p>
                  </a:txBody>
                  <a:tcPr/>
                </a:tc>
                <a:tc>
                  <a:txBody>
                    <a:bodyPr/>
                    <a:lstStyle/>
                    <a:p>
                      <a:r>
                        <a:rPr lang="en-US" dirty="0"/>
                        <a:t>Conclusion</a:t>
                      </a:r>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pic>
        <p:nvPicPr>
          <p:cNvPr id="5" name="Audio 4">
            <a:hlinkClick r:id="" action="ppaction://media"/>
            <a:extLst>
              <a:ext uri="{FF2B5EF4-FFF2-40B4-BE49-F238E27FC236}">
                <a16:creationId xmlns:a16="http://schemas.microsoft.com/office/drawing/2014/main" id="{C1A19265-69D5-4F2B-BA29-B55E5142754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50118246"/>
      </p:ext>
    </p:extLst>
  </p:cSld>
  <p:clrMapOvr>
    <a:masterClrMapping/>
  </p:clrMapOvr>
  <p:transition advTm="224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Placing the divisions – IMRD</a:t>
            </a:r>
          </a:p>
        </p:txBody>
      </p:sp>
      <p:graphicFrame>
        <p:nvGraphicFramePr>
          <p:cNvPr id="7" name="Content Placeholder 6"/>
          <p:cNvGraphicFramePr>
            <a:graphicFrameLocks noGrp="1"/>
          </p:cNvGraphicFramePr>
          <p:nvPr>
            <p:ph idx="1"/>
            <p:extLst/>
          </p:nvPr>
        </p:nvGraphicFramePr>
        <p:xfrm>
          <a:off x="457200" y="1935163"/>
          <a:ext cx="8229600" cy="212344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5410200">
                  <a:extLst>
                    <a:ext uri="{9D8B030D-6E8A-4147-A177-3AD203B41FA5}">
                      <a16:colId xmlns:a16="http://schemas.microsoft.com/office/drawing/2014/main" val="20002"/>
                    </a:ext>
                  </a:extLst>
                </a:gridCol>
              </a:tblGrid>
              <a:tr h="370840">
                <a:tc>
                  <a:txBody>
                    <a:bodyPr/>
                    <a:lstStyle/>
                    <a:p>
                      <a:r>
                        <a:rPr lang="en-US" dirty="0"/>
                        <a:t>Division</a:t>
                      </a:r>
                    </a:p>
                  </a:txBody>
                  <a:tcPr/>
                </a:tc>
                <a:tc>
                  <a:txBody>
                    <a:bodyPr/>
                    <a:lstStyle/>
                    <a:p>
                      <a:r>
                        <a:rPr lang="en-US" dirty="0"/>
                        <a:t>Clear</a:t>
                      </a:r>
                    </a:p>
                  </a:txBody>
                  <a:tcPr/>
                </a:tc>
                <a:tc>
                  <a:txBody>
                    <a:bodyPr/>
                    <a:lstStyle/>
                    <a:p>
                      <a:r>
                        <a:rPr lang="en-US" dirty="0"/>
                        <a:t>Common</a:t>
                      </a:r>
                      <a:r>
                        <a:rPr lang="en-US" baseline="0" dirty="0"/>
                        <a:t> A</a:t>
                      </a:r>
                      <a:r>
                        <a:rPr lang="en-US" dirty="0"/>
                        <a:t>lternatives</a:t>
                      </a:r>
                    </a:p>
                  </a:txBody>
                  <a:tcPr/>
                </a:tc>
                <a:extLst>
                  <a:ext uri="{0D108BD9-81ED-4DB2-BD59-A6C34878D82A}">
                    <a16:rowId xmlns:a16="http://schemas.microsoft.com/office/drawing/2014/main" val="10000"/>
                  </a:ext>
                </a:extLst>
              </a:tr>
              <a:tr h="370840">
                <a:tc>
                  <a:txBody>
                    <a:bodyPr/>
                    <a:lstStyle/>
                    <a:p>
                      <a:r>
                        <a:rPr lang="en-US" dirty="0"/>
                        <a:t>I</a:t>
                      </a:r>
                    </a:p>
                  </a:txBody>
                  <a:tcPr/>
                </a:tc>
                <a:tc>
                  <a:txBody>
                    <a:bodyPr/>
                    <a:lstStyle/>
                    <a:p>
                      <a:r>
                        <a:rPr lang="en-US" dirty="0"/>
                        <a:t>Introduction</a:t>
                      </a:r>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en-US" dirty="0"/>
                        <a:t>M</a:t>
                      </a:r>
                    </a:p>
                  </a:txBody>
                  <a:tcPr/>
                </a:tc>
                <a:tc>
                  <a:txBody>
                    <a:bodyPr/>
                    <a:lstStyle/>
                    <a:p>
                      <a:r>
                        <a:rPr lang="en-US" dirty="0"/>
                        <a:t>Materials &amp;</a:t>
                      </a:r>
                    </a:p>
                    <a:p>
                      <a:r>
                        <a:rPr lang="en-US" baseline="0" dirty="0"/>
                        <a:t>Methods</a:t>
                      </a:r>
                      <a:endParaRPr lang="en-US" dirty="0"/>
                    </a:p>
                  </a:txBody>
                  <a:tcPr/>
                </a:tc>
                <a:tc>
                  <a:txBody>
                    <a:bodyPr/>
                    <a:lstStyle/>
                    <a:p>
                      <a:r>
                        <a:rPr lang="en-US" dirty="0"/>
                        <a:t>Experimental methods</a:t>
                      </a:r>
                    </a:p>
                    <a:p>
                      <a:r>
                        <a:rPr lang="en-US" dirty="0"/>
                        <a:t>Experimental procedures</a:t>
                      </a:r>
                    </a:p>
                  </a:txBody>
                  <a:tcPr/>
                </a:tc>
                <a:extLst>
                  <a:ext uri="{0D108BD9-81ED-4DB2-BD59-A6C34878D82A}">
                    <a16:rowId xmlns:a16="http://schemas.microsoft.com/office/drawing/2014/main" val="10002"/>
                  </a:ext>
                </a:extLst>
              </a:tr>
              <a:tr h="370840">
                <a:tc>
                  <a:txBody>
                    <a:bodyPr/>
                    <a:lstStyle/>
                    <a:p>
                      <a:r>
                        <a:rPr lang="en-US" dirty="0"/>
                        <a:t>R</a:t>
                      </a:r>
                    </a:p>
                  </a:txBody>
                  <a:tcPr/>
                </a:tc>
                <a:tc>
                  <a:txBody>
                    <a:bodyPr/>
                    <a:lstStyle/>
                    <a:p>
                      <a:r>
                        <a:rPr lang="en-US" dirty="0"/>
                        <a:t>Results</a:t>
                      </a:r>
                    </a:p>
                  </a:txBody>
                  <a:tcPr/>
                </a:tc>
                <a:tc>
                  <a:txBody>
                    <a:bodyPr/>
                    <a:lstStyle/>
                    <a:p>
                      <a:r>
                        <a:rPr lang="en-US" dirty="0"/>
                        <a:t>Experimental</a:t>
                      </a:r>
                      <a:r>
                        <a:rPr lang="en-US" baseline="0" dirty="0"/>
                        <a:t> results</a:t>
                      </a:r>
                      <a:endParaRPr lang="en-US" dirty="0"/>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Discussion</a:t>
                      </a:r>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aphicFrame>
        <p:nvGraphicFramePr>
          <p:cNvPr id="8" name="Content Placeholder 6"/>
          <p:cNvGraphicFramePr>
            <a:graphicFrameLocks/>
          </p:cNvGraphicFramePr>
          <p:nvPr>
            <p:extLst/>
          </p:nvPr>
        </p:nvGraphicFramePr>
        <p:xfrm>
          <a:off x="457200" y="4353560"/>
          <a:ext cx="8229600" cy="138176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5410200">
                  <a:extLst>
                    <a:ext uri="{9D8B030D-6E8A-4147-A177-3AD203B41FA5}">
                      <a16:colId xmlns:a16="http://schemas.microsoft.com/office/drawing/2014/main" val="20002"/>
                    </a:ext>
                  </a:extLst>
                </a:gridCol>
              </a:tblGrid>
              <a:tr h="370840">
                <a:tc>
                  <a:txBody>
                    <a:bodyPr/>
                    <a:lstStyle/>
                    <a:p>
                      <a:r>
                        <a:rPr lang="en-US" dirty="0"/>
                        <a:t>Division</a:t>
                      </a:r>
                    </a:p>
                  </a:txBody>
                  <a:tcPr/>
                </a:tc>
                <a:tc>
                  <a:txBody>
                    <a:bodyPr/>
                    <a:lstStyle/>
                    <a:p>
                      <a:r>
                        <a:rPr lang="en-US" dirty="0"/>
                        <a:t>Clear</a:t>
                      </a:r>
                    </a:p>
                  </a:txBody>
                  <a:tcPr/>
                </a:tc>
                <a:tc>
                  <a:txBody>
                    <a:bodyPr/>
                    <a:lstStyle/>
                    <a:p>
                      <a:r>
                        <a:rPr lang="en-US" dirty="0"/>
                        <a:t>Common Alternatives</a:t>
                      </a:r>
                    </a:p>
                  </a:txBody>
                  <a:tcPr/>
                </a:tc>
                <a:extLst>
                  <a:ext uri="{0D108BD9-81ED-4DB2-BD59-A6C34878D82A}">
                    <a16:rowId xmlns:a16="http://schemas.microsoft.com/office/drawing/2014/main" val="10000"/>
                  </a:ext>
                </a:extLst>
              </a:tr>
              <a:tr h="370840">
                <a:tc>
                  <a:txBody>
                    <a:bodyPr/>
                    <a:lstStyle/>
                    <a:p>
                      <a:r>
                        <a:rPr lang="en-US" dirty="0"/>
                        <a:t>R&amp;D</a:t>
                      </a:r>
                    </a:p>
                  </a:txBody>
                  <a:tcPr/>
                </a:tc>
                <a:tc>
                  <a:txBody>
                    <a:bodyPr/>
                    <a:lstStyle/>
                    <a:p>
                      <a:r>
                        <a:rPr lang="en-US" dirty="0"/>
                        <a:t>Results &amp;</a:t>
                      </a:r>
                    </a:p>
                    <a:p>
                      <a:r>
                        <a:rPr lang="en-US" dirty="0"/>
                        <a:t>Discussion</a:t>
                      </a:r>
                    </a:p>
                  </a:txBody>
                  <a:tcPr/>
                </a:tc>
                <a:tc>
                  <a:txBody>
                    <a:bodyPr/>
                    <a:lstStyle/>
                    <a:p>
                      <a:r>
                        <a:rPr lang="en-US" dirty="0"/>
                        <a:t>Testing</a:t>
                      </a:r>
                    </a:p>
                    <a:p>
                      <a:r>
                        <a:rPr lang="en-US" dirty="0"/>
                        <a:t>Results (although it also includes Discussion)</a:t>
                      </a:r>
                    </a:p>
                  </a:txBody>
                  <a:tcPr/>
                </a:tc>
                <a:extLst>
                  <a:ext uri="{0D108BD9-81ED-4DB2-BD59-A6C34878D82A}">
                    <a16:rowId xmlns:a16="http://schemas.microsoft.com/office/drawing/2014/main" val="10001"/>
                  </a:ext>
                </a:extLst>
              </a:tr>
              <a:tr h="370840">
                <a:tc>
                  <a:txBody>
                    <a:bodyPr/>
                    <a:lstStyle/>
                    <a:p>
                      <a:r>
                        <a:rPr lang="en-US" dirty="0"/>
                        <a:t>C</a:t>
                      </a:r>
                    </a:p>
                  </a:txBody>
                  <a:tcPr/>
                </a:tc>
                <a:tc>
                  <a:txBody>
                    <a:bodyPr/>
                    <a:lstStyle/>
                    <a:p>
                      <a:r>
                        <a:rPr lang="en-US" dirty="0"/>
                        <a:t>Conclusion</a:t>
                      </a:r>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5" name="Audio 4">
            <a:hlinkClick r:id="" action="ppaction://media"/>
            <a:extLst>
              <a:ext uri="{FF2B5EF4-FFF2-40B4-BE49-F238E27FC236}">
                <a16:creationId xmlns:a16="http://schemas.microsoft.com/office/drawing/2014/main" id="{6E25993E-B2EB-4560-BCAD-873BF5F8B1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34698024"/>
      </p:ext>
    </p:extLst>
  </p:cSld>
  <p:clrMapOvr>
    <a:masterClrMapping/>
  </p:clrMapOvr>
  <p:transition advTm="149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Placing the divisions – IPTC</a:t>
            </a:r>
          </a:p>
        </p:txBody>
      </p:sp>
      <p:graphicFrame>
        <p:nvGraphicFramePr>
          <p:cNvPr id="7" name="Content Placeholder 6"/>
          <p:cNvGraphicFramePr>
            <a:graphicFrameLocks noGrp="1"/>
          </p:cNvGraphicFramePr>
          <p:nvPr>
            <p:ph idx="1"/>
            <p:extLst/>
          </p:nvPr>
        </p:nvGraphicFramePr>
        <p:xfrm>
          <a:off x="457200" y="1935163"/>
          <a:ext cx="8229600" cy="293116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5410200">
                  <a:extLst>
                    <a:ext uri="{9D8B030D-6E8A-4147-A177-3AD203B41FA5}">
                      <a16:colId xmlns:a16="http://schemas.microsoft.com/office/drawing/2014/main" val="20002"/>
                    </a:ext>
                  </a:extLst>
                </a:gridCol>
              </a:tblGrid>
              <a:tr h="370840">
                <a:tc>
                  <a:txBody>
                    <a:bodyPr/>
                    <a:lstStyle/>
                    <a:p>
                      <a:r>
                        <a:rPr lang="en-US" dirty="0"/>
                        <a:t>Division</a:t>
                      </a:r>
                    </a:p>
                  </a:txBody>
                  <a:tcPr/>
                </a:tc>
                <a:tc>
                  <a:txBody>
                    <a:bodyPr/>
                    <a:lstStyle/>
                    <a:p>
                      <a:r>
                        <a:rPr lang="en-US" dirty="0"/>
                        <a:t>Clear</a:t>
                      </a:r>
                    </a:p>
                  </a:txBody>
                  <a:tcPr/>
                </a:tc>
                <a:tc>
                  <a:txBody>
                    <a:bodyPr/>
                    <a:lstStyle/>
                    <a:p>
                      <a:r>
                        <a:rPr lang="en-US" dirty="0"/>
                        <a:t>Less</a:t>
                      </a:r>
                      <a:r>
                        <a:rPr lang="en-US" baseline="0" dirty="0"/>
                        <a:t> Clear</a:t>
                      </a:r>
                      <a:endParaRPr lang="en-US" dirty="0"/>
                    </a:p>
                  </a:txBody>
                  <a:tcPr/>
                </a:tc>
                <a:extLst>
                  <a:ext uri="{0D108BD9-81ED-4DB2-BD59-A6C34878D82A}">
                    <a16:rowId xmlns:a16="http://schemas.microsoft.com/office/drawing/2014/main" val="10000"/>
                  </a:ext>
                </a:extLst>
              </a:tr>
              <a:tr h="370840">
                <a:tc>
                  <a:txBody>
                    <a:bodyPr/>
                    <a:lstStyle/>
                    <a:p>
                      <a:r>
                        <a:rPr lang="en-US" dirty="0"/>
                        <a:t>I</a:t>
                      </a:r>
                    </a:p>
                    <a:p>
                      <a:endParaRPr lang="en-US" dirty="0"/>
                    </a:p>
                  </a:txBody>
                  <a:tcPr/>
                </a:tc>
                <a:tc>
                  <a:txBody>
                    <a:bodyPr/>
                    <a:lstStyle/>
                    <a:p>
                      <a:r>
                        <a:rPr lang="en-US" dirty="0"/>
                        <a:t>Introduction</a:t>
                      </a:r>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en-US" dirty="0"/>
                        <a:t>P</a:t>
                      </a:r>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r>
                        <a:rPr lang="en-US" dirty="0"/>
                        <a:t>T</a:t>
                      </a:r>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370840">
                <a:tc>
                  <a:txBody>
                    <a:bodyPr/>
                    <a:lstStyle/>
                    <a:p>
                      <a:r>
                        <a:rPr lang="en-US" dirty="0"/>
                        <a:t>C</a:t>
                      </a:r>
                    </a:p>
                    <a:p>
                      <a:endParaRPr lang="en-US" dirty="0"/>
                    </a:p>
                  </a:txBody>
                  <a:tcPr/>
                </a:tc>
                <a:tc>
                  <a:txBody>
                    <a:bodyPr/>
                    <a:lstStyle/>
                    <a:p>
                      <a:r>
                        <a:rPr lang="en-US" dirty="0"/>
                        <a:t>Conclusion</a:t>
                      </a:r>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5" name="Audio 4">
            <a:hlinkClick r:id="" action="ppaction://media"/>
            <a:extLst>
              <a:ext uri="{FF2B5EF4-FFF2-40B4-BE49-F238E27FC236}">
                <a16:creationId xmlns:a16="http://schemas.microsoft.com/office/drawing/2014/main" id="{CECC4F45-BECA-4209-BC7A-8C2310C128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43861594"/>
      </p:ext>
    </p:extLst>
  </p:cSld>
  <p:clrMapOvr>
    <a:masterClrMapping/>
  </p:clrMapOvr>
  <p:transition advTm="921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39ED-05F6-4795-B22A-53CC8B819216}"/>
              </a:ext>
            </a:extLst>
          </p:cNvPr>
          <p:cNvSpPr>
            <a:spLocks noGrp="1"/>
          </p:cNvSpPr>
          <p:nvPr>
            <p:ph type="title"/>
          </p:nvPr>
        </p:nvSpPr>
        <p:spPr/>
        <p:txBody>
          <a:bodyPr/>
          <a:lstStyle/>
          <a:p>
            <a:r>
              <a:rPr lang="en-US" dirty="0"/>
              <a:t>Exemplar articles</a:t>
            </a:r>
          </a:p>
        </p:txBody>
      </p:sp>
      <p:sp>
        <p:nvSpPr>
          <p:cNvPr id="3" name="Content Placeholder 2">
            <a:extLst>
              <a:ext uri="{FF2B5EF4-FFF2-40B4-BE49-F238E27FC236}">
                <a16:creationId xmlns:a16="http://schemas.microsoft.com/office/drawing/2014/main" id="{6E8C510D-685A-4B16-9559-BAAF41AD7B3D}"/>
              </a:ext>
            </a:extLst>
          </p:cNvPr>
          <p:cNvSpPr>
            <a:spLocks noGrp="1"/>
          </p:cNvSpPr>
          <p:nvPr>
            <p:ph idx="1"/>
          </p:nvPr>
        </p:nvSpPr>
        <p:spPr/>
        <p:txBody>
          <a:bodyPr/>
          <a:lstStyle/>
          <a:p>
            <a:r>
              <a:rPr lang="en-US" dirty="0"/>
              <a:t>First: read research articles effectively</a:t>
            </a:r>
          </a:p>
          <a:p>
            <a:pPr lvl="1"/>
            <a:r>
              <a:rPr lang="en-US" dirty="0"/>
              <a:t>Understand argument structure of exemplars</a:t>
            </a:r>
          </a:p>
          <a:p>
            <a:r>
              <a:rPr lang="en-US" dirty="0"/>
              <a:t>Later: Use that structure to guide writing</a:t>
            </a:r>
          </a:p>
          <a:p>
            <a:endParaRPr lang="en-US" dirty="0"/>
          </a:p>
          <a:p>
            <a:r>
              <a:rPr lang="en-US" dirty="0"/>
              <a:t>Exemplars?</a:t>
            </a:r>
          </a:p>
          <a:p>
            <a:pPr lvl="1"/>
            <a:r>
              <a:rPr lang="en-US" dirty="0"/>
              <a:t>If you don’t know what exemplars are</a:t>
            </a:r>
          </a:p>
          <a:p>
            <a:pPr lvl="1"/>
            <a:r>
              <a:rPr lang="en-US" dirty="0"/>
              <a:t>Or how to find them</a:t>
            </a:r>
          </a:p>
          <a:p>
            <a:pPr lvl="1"/>
            <a:r>
              <a:rPr lang="en-US" dirty="0"/>
              <a:t>See Chapter 1</a:t>
            </a:r>
          </a:p>
        </p:txBody>
      </p:sp>
      <p:sp>
        <p:nvSpPr>
          <p:cNvPr id="4" name="Slide Number Placeholder 3">
            <a:extLst>
              <a:ext uri="{FF2B5EF4-FFF2-40B4-BE49-F238E27FC236}">
                <a16:creationId xmlns:a16="http://schemas.microsoft.com/office/drawing/2014/main" id="{CA1AB0C2-8EA1-4309-A5A8-6D06F6C81271}"/>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3</a:t>
            </a:fld>
            <a:endParaRPr lang="en-US">
              <a:solidFill>
                <a:prstClr val="black">
                  <a:tint val="75000"/>
                </a:prstClr>
              </a:solidFill>
            </a:endParaRPr>
          </a:p>
        </p:txBody>
      </p:sp>
      <p:pic>
        <p:nvPicPr>
          <p:cNvPr id="6" name="Audio 5">
            <a:hlinkClick r:id="" action="ppaction://media"/>
            <a:extLst>
              <a:ext uri="{FF2B5EF4-FFF2-40B4-BE49-F238E27FC236}">
                <a16:creationId xmlns:a16="http://schemas.microsoft.com/office/drawing/2014/main" id="{01A63E9D-7745-4029-B3BA-8948505CA47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76151759"/>
      </p:ext>
    </p:extLst>
  </p:cSld>
  <p:clrMapOvr>
    <a:masterClrMapping/>
  </p:clrMapOvr>
  <p:transition advTm="377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500"/>
                                        <p:tgtEl>
                                          <p:spTgt spid="3">
                                            <p:txEl>
                                              <p:pRg st="0" end="0"/>
                                            </p:txEl>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up)">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up)">
                                      <p:cBhvr>
                                        <p:cTn id="24" dur="500"/>
                                        <p:tgtEl>
                                          <p:spTgt spid="3">
                                            <p:txEl>
                                              <p:pRg st="4" end="4"/>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up)">
                                      <p:cBhvr>
                                        <p:cTn id="27" dur="500"/>
                                        <p:tgtEl>
                                          <p:spTgt spid="3">
                                            <p:txEl>
                                              <p:pRg st="5" end="5"/>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up)">
                                      <p:cBhvr>
                                        <p:cTn id="30" dur="500"/>
                                        <p:tgtEl>
                                          <p:spTgt spid="3">
                                            <p:txEl>
                                              <p:pRg st="6" end="6"/>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wipe(up)">
                                      <p:cBhvr>
                                        <p:cTn id="3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Placing the divisions – IPTC</a:t>
            </a:r>
          </a:p>
        </p:txBody>
      </p:sp>
      <p:graphicFrame>
        <p:nvGraphicFramePr>
          <p:cNvPr id="7" name="Content Placeholder 6"/>
          <p:cNvGraphicFramePr>
            <a:graphicFrameLocks noGrp="1"/>
          </p:cNvGraphicFramePr>
          <p:nvPr>
            <p:ph idx="1"/>
            <p:extLst/>
          </p:nvPr>
        </p:nvGraphicFramePr>
        <p:xfrm>
          <a:off x="457200" y="1935163"/>
          <a:ext cx="8229600" cy="293116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5410200">
                  <a:extLst>
                    <a:ext uri="{9D8B030D-6E8A-4147-A177-3AD203B41FA5}">
                      <a16:colId xmlns:a16="http://schemas.microsoft.com/office/drawing/2014/main" val="20002"/>
                    </a:ext>
                  </a:extLst>
                </a:gridCol>
              </a:tblGrid>
              <a:tr h="370840">
                <a:tc>
                  <a:txBody>
                    <a:bodyPr/>
                    <a:lstStyle/>
                    <a:p>
                      <a:r>
                        <a:rPr lang="en-US" dirty="0"/>
                        <a:t>Division</a:t>
                      </a:r>
                    </a:p>
                  </a:txBody>
                  <a:tcPr/>
                </a:tc>
                <a:tc>
                  <a:txBody>
                    <a:bodyPr/>
                    <a:lstStyle/>
                    <a:p>
                      <a:r>
                        <a:rPr lang="en-US" dirty="0"/>
                        <a:t>Clear</a:t>
                      </a:r>
                    </a:p>
                  </a:txBody>
                  <a:tcPr/>
                </a:tc>
                <a:tc>
                  <a:txBody>
                    <a:bodyPr/>
                    <a:lstStyle/>
                    <a:p>
                      <a:r>
                        <a:rPr lang="en-US" dirty="0"/>
                        <a:t>Less</a:t>
                      </a:r>
                      <a:r>
                        <a:rPr lang="en-US" baseline="0" dirty="0"/>
                        <a:t> Clear</a:t>
                      </a:r>
                      <a:endParaRPr lang="en-US" dirty="0"/>
                    </a:p>
                  </a:txBody>
                  <a:tcPr/>
                </a:tc>
                <a:extLst>
                  <a:ext uri="{0D108BD9-81ED-4DB2-BD59-A6C34878D82A}">
                    <a16:rowId xmlns:a16="http://schemas.microsoft.com/office/drawing/2014/main" val="10000"/>
                  </a:ext>
                </a:extLst>
              </a:tr>
              <a:tr h="370840">
                <a:tc>
                  <a:txBody>
                    <a:bodyPr/>
                    <a:lstStyle/>
                    <a:p>
                      <a:r>
                        <a:rPr lang="en-US" dirty="0"/>
                        <a:t>I</a:t>
                      </a:r>
                    </a:p>
                  </a:txBody>
                  <a:tcPr/>
                </a:tc>
                <a:tc>
                  <a:txBody>
                    <a:bodyPr/>
                    <a:lstStyle/>
                    <a:p>
                      <a:r>
                        <a:rPr lang="en-US" dirty="0"/>
                        <a:t>Introduction</a:t>
                      </a:r>
                    </a:p>
                  </a:txBody>
                  <a:tcPr/>
                </a:tc>
                <a:tc>
                  <a:txBody>
                    <a:bodyPr/>
                    <a:lstStyle/>
                    <a:p>
                      <a:r>
                        <a:rPr kumimoji="0" lang="en-US" sz="1800" kern="1200" dirty="0">
                          <a:solidFill>
                            <a:schemeClr val="dk1"/>
                          </a:solidFill>
                          <a:effectLst/>
                          <a:latin typeface="+mn-lt"/>
                          <a:ea typeface="+mn-ea"/>
                          <a:cs typeface="+mn-cs"/>
                        </a:rPr>
                        <a:t>Related Work, Previous Work, Background, Motivation </a:t>
                      </a:r>
                      <a:r>
                        <a:rPr kumimoji="0" lang="en-US" sz="1800" kern="1200" dirty="0">
                          <a:solidFill>
                            <a:srgbClr val="FF0000"/>
                          </a:solidFill>
                          <a:effectLst/>
                          <a:latin typeface="+mn-lt"/>
                          <a:ea typeface="+mn-ea"/>
                          <a:cs typeface="+mn-cs"/>
                        </a:rPr>
                        <a:t>(Related to </a:t>
                      </a:r>
                      <a:r>
                        <a:rPr kumimoji="0" lang="en-US" sz="1800" kern="1200" baseline="0" dirty="0">
                          <a:solidFill>
                            <a:srgbClr val="FF0000"/>
                          </a:solidFill>
                          <a:effectLst/>
                          <a:latin typeface="+mn-lt"/>
                          <a:ea typeface="+mn-ea"/>
                          <a:cs typeface="+mn-cs"/>
                        </a:rPr>
                        <a:t>Importance/Need)</a:t>
                      </a:r>
                      <a:endParaRPr lang="en-US" dirty="0">
                        <a:solidFill>
                          <a:srgbClr val="FF0000"/>
                        </a:solidFill>
                      </a:endParaRPr>
                    </a:p>
                  </a:txBody>
                  <a:tcPr/>
                </a:tc>
                <a:extLst>
                  <a:ext uri="{0D108BD9-81ED-4DB2-BD59-A6C34878D82A}">
                    <a16:rowId xmlns:a16="http://schemas.microsoft.com/office/drawing/2014/main" val="10001"/>
                  </a:ext>
                </a:extLst>
              </a:tr>
              <a:tr h="370840">
                <a:tc>
                  <a:txBody>
                    <a:bodyPr/>
                    <a:lstStyle/>
                    <a:p>
                      <a:r>
                        <a:rPr lang="en-US" dirty="0"/>
                        <a:t>P</a:t>
                      </a:r>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r>
                        <a:rPr lang="en-US" dirty="0"/>
                        <a:t>T</a:t>
                      </a:r>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370840">
                <a:tc>
                  <a:txBody>
                    <a:bodyPr/>
                    <a:lstStyle/>
                    <a:p>
                      <a:r>
                        <a:rPr lang="en-US" dirty="0"/>
                        <a:t>C</a:t>
                      </a:r>
                    </a:p>
                    <a:p>
                      <a:endParaRPr lang="en-US" dirty="0"/>
                    </a:p>
                  </a:txBody>
                  <a:tcPr/>
                </a:tc>
                <a:tc>
                  <a:txBody>
                    <a:bodyPr/>
                    <a:lstStyle/>
                    <a:p>
                      <a:r>
                        <a:rPr lang="en-US" dirty="0"/>
                        <a:t>Conclusion</a:t>
                      </a:r>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5" name="Audio 4">
            <a:hlinkClick r:id="" action="ppaction://media"/>
            <a:extLst>
              <a:ext uri="{FF2B5EF4-FFF2-40B4-BE49-F238E27FC236}">
                <a16:creationId xmlns:a16="http://schemas.microsoft.com/office/drawing/2014/main" id="{ECBD6943-429F-47C3-A9ED-E5BA35D63C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56660817"/>
      </p:ext>
    </p:extLst>
  </p:cSld>
  <p:clrMapOvr>
    <a:masterClrMapping/>
  </p:clrMapOvr>
  <p:transition advTm="217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Placing the divisions – IPTC</a:t>
            </a:r>
          </a:p>
        </p:txBody>
      </p:sp>
      <p:graphicFrame>
        <p:nvGraphicFramePr>
          <p:cNvPr id="7" name="Content Placeholder 6"/>
          <p:cNvGraphicFramePr>
            <a:graphicFrameLocks noGrp="1"/>
          </p:cNvGraphicFramePr>
          <p:nvPr>
            <p:ph idx="1"/>
            <p:extLst/>
          </p:nvPr>
        </p:nvGraphicFramePr>
        <p:xfrm>
          <a:off x="457200" y="1935163"/>
          <a:ext cx="8229600" cy="293116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5410200">
                  <a:extLst>
                    <a:ext uri="{9D8B030D-6E8A-4147-A177-3AD203B41FA5}">
                      <a16:colId xmlns:a16="http://schemas.microsoft.com/office/drawing/2014/main" val="20002"/>
                    </a:ext>
                  </a:extLst>
                </a:gridCol>
              </a:tblGrid>
              <a:tr h="370840">
                <a:tc>
                  <a:txBody>
                    <a:bodyPr/>
                    <a:lstStyle/>
                    <a:p>
                      <a:r>
                        <a:rPr lang="en-US" dirty="0"/>
                        <a:t>Division</a:t>
                      </a:r>
                    </a:p>
                  </a:txBody>
                  <a:tcPr/>
                </a:tc>
                <a:tc>
                  <a:txBody>
                    <a:bodyPr/>
                    <a:lstStyle/>
                    <a:p>
                      <a:r>
                        <a:rPr lang="en-US" dirty="0"/>
                        <a:t>Clear</a:t>
                      </a:r>
                    </a:p>
                  </a:txBody>
                  <a:tcPr/>
                </a:tc>
                <a:tc>
                  <a:txBody>
                    <a:bodyPr/>
                    <a:lstStyle/>
                    <a:p>
                      <a:r>
                        <a:rPr lang="en-US" dirty="0"/>
                        <a:t>Less</a:t>
                      </a:r>
                      <a:r>
                        <a:rPr lang="en-US" baseline="0" dirty="0"/>
                        <a:t> Clear</a:t>
                      </a:r>
                      <a:endParaRPr lang="en-US" dirty="0"/>
                    </a:p>
                  </a:txBody>
                  <a:tcPr/>
                </a:tc>
                <a:extLst>
                  <a:ext uri="{0D108BD9-81ED-4DB2-BD59-A6C34878D82A}">
                    <a16:rowId xmlns:a16="http://schemas.microsoft.com/office/drawing/2014/main" val="10000"/>
                  </a:ext>
                </a:extLst>
              </a:tr>
              <a:tr h="370840">
                <a:tc>
                  <a:txBody>
                    <a:bodyPr/>
                    <a:lstStyle/>
                    <a:p>
                      <a:r>
                        <a:rPr lang="en-US" dirty="0"/>
                        <a:t>I</a:t>
                      </a:r>
                    </a:p>
                  </a:txBody>
                  <a:tcPr/>
                </a:tc>
                <a:tc>
                  <a:txBody>
                    <a:bodyPr/>
                    <a:lstStyle/>
                    <a:p>
                      <a:r>
                        <a:rPr lang="en-US" dirty="0"/>
                        <a:t>Introduction</a:t>
                      </a:r>
                    </a:p>
                  </a:txBody>
                  <a:tcPr/>
                </a:tc>
                <a:tc>
                  <a:txBody>
                    <a:bodyPr/>
                    <a:lstStyle/>
                    <a:p>
                      <a:r>
                        <a:rPr kumimoji="0" lang="en-US" sz="1800" kern="1200" dirty="0">
                          <a:solidFill>
                            <a:schemeClr val="dk1"/>
                          </a:solidFill>
                          <a:effectLst/>
                          <a:latin typeface="+mn-lt"/>
                          <a:ea typeface="+mn-ea"/>
                          <a:cs typeface="+mn-cs"/>
                        </a:rPr>
                        <a:t>Related Work, Previous Work, Background, Motivation </a:t>
                      </a:r>
                      <a:r>
                        <a:rPr kumimoji="0" lang="en-US" sz="1800" kern="1200" dirty="0">
                          <a:solidFill>
                            <a:srgbClr val="FF0000"/>
                          </a:solidFill>
                          <a:effectLst/>
                          <a:latin typeface="+mn-lt"/>
                          <a:ea typeface="+mn-ea"/>
                          <a:cs typeface="+mn-cs"/>
                        </a:rPr>
                        <a:t>(Related to </a:t>
                      </a:r>
                      <a:r>
                        <a:rPr kumimoji="0" lang="en-US" sz="1800" kern="1200" baseline="0" dirty="0">
                          <a:solidFill>
                            <a:srgbClr val="FF0000"/>
                          </a:solidFill>
                          <a:effectLst/>
                          <a:latin typeface="+mn-lt"/>
                          <a:ea typeface="+mn-ea"/>
                          <a:cs typeface="+mn-cs"/>
                        </a:rPr>
                        <a:t>Importance/Need)</a:t>
                      </a:r>
                      <a:endParaRPr lang="en-US" dirty="0">
                        <a:solidFill>
                          <a:srgbClr val="FF0000"/>
                        </a:solidFill>
                      </a:endParaRPr>
                    </a:p>
                  </a:txBody>
                  <a:tcPr/>
                </a:tc>
                <a:extLst>
                  <a:ext uri="{0D108BD9-81ED-4DB2-BD59-A6C34878D82A}">
                    <a16:rowId xmlns:a16="http://schemas.microsoft.com/office/drawing/2014/main" val="10001"/>
                  </a:ext>
                </a:extLst>
              </a:tr>
              <a:tr h="370840">
                <a:tc>
                  <a:txBody>
                    <a:bodyPr/>
                    <a:lstStyle/>
                    <a:p>
                      <a:r>
                        <a:rPr lang="en-US" dirty="0"/>
                        <a:t>P</a:t>
                      </a:r>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r>
                        <a:rPr lang="en-US" dirty="0"/>
                        <a:t>T</a:t>
                      </a:r>
                    </a:p>
                  </a:txBody>
                  <a:tcPr/>
                </a:tc>
                <a:tc>
                  <a:txBody>
                    <a:bodyPr/>
                    <a:lstStyle/>
                    <a:p>
                      <a:r>
                        <a:rPr lang="en-US" dirty="0"/>
                        <a:t>Testing</a:t>
                      </a:r>
                    </a:p>
                    <a:p>
                      <a:r>
                        <a:rPr lang="en-US" dirty="0"/>
                        <a:t>Discussion</a:t>
                      </a:r>
                    </a:p>
                  </a:txBody>
                  <a:tcPr/>
                </a:tc>
                <a:tc>
                  <a:txBody>
                    <a:bodyPr/>
                    <a:lstStyle/>
                    <a:p>
                      <a:r>
                        <a:rPr lang="en-US" dirty="0"/>
                        <a:t>Experiment,</a:t>
                      </a:r>
                      <a:r>
                        <a:rPr lang="en-US" baseline="0" dirty="0"/>
                        <a:t> Comparison, Verification, Simulation</a:t>
                      </a:r>
                    </a:p>
                    <a:p>
                      <a:r>
                        <a:rPr lang="en-US" baseline="0" dirty="0">
                          <a:solidFill>
                            <a:srgbClr val="FF0000"/>
                          </a:solidFill>
                        </a:rPr>
                        <a:t>(Related to comparison to current best or ideal)</a:t>
                      </a:r>
                      <a:endParaRPr lang="en-US" dirty="0">
                        <a:solidFill>
                          <a:srgbClr val="FF0000"/>
                        </a:solidFill>
                      </a:endParaRPr>
                    </a:p>
                  </a:txBody>
                  <a:tcPr/>
                </a:tc>
                <a:extLst>
                  <a:ext uri="{0D108BD9-81ED-4DB2-BD59-A6C34878D82A}">
                    <a16:rowId xmlns:a16="http://schemas.microsoft.com/office/drawing/2014/main" val="10003"/>
                  </a:ext>
                </a:extLst>
              </a:tr>
              <a:tr h="370840">
                <a:tc>
                  <a:txBody>
                    <a:bodyPr/>
                    <a:lstStyle/>
                    <a:p>
                      <a:r>
                        <a:rPr lang="en-US" dirty="0"/>
                        <a:t>C</a:t>
                      </a:r>
                    </a:p>
                    <a:p>
                      <a:endParaRPr lang="en-US" dirty="0"/>
                    </a:p>
                  </a:txBody>
                  <a:tcPr/>
                </a:tc>
                <a:tc>
                  <a:txBody>
                    <a:bodyPr/>
                    <a:lstStyle/>
                    <a:p>
                      <a:r>
                        <a:rPr lang="en-US" dirty="0"/>
                        <a:t>Conclusion</a:t>
                      </a:r>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5" name="Audio 4">
            <a:hlinkClick r:id="" action="ppaction://media"/>
            <a:extLst>
              <a:ext uri="{FF2B5EF4-FFF2-40B4-BE49-F238E27FC236}">
                <a16:creationId xmlns:a16="http://schemas.microsoft.com/office/drawing/2014/main" id="{6FCC0932-BBB4-40A3-8208-661B8AD41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12693570"/>
      </p:ext>
    </p:extLst>
  </p:cSld>
  <p:clrMapOvr>
    <a:masterClrMapping/>
  </p:clrMapOvr>
  <p:transition advTm="219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Placing the divisions – IPTC</a:t>
            </a:r>
          </a:p>
        </p:txBody>
      </p:sp>
      <p:graphicFrame>
        <p:nvGraphicFramePr>
          <p:cNvPr id="7" name="Content Placeholder 6"/>
          <p:cNvGraphicFramePr>
            <a:graphicFrameLocks noGrp="1"/>
          </p:cNvGraphicFramePr>
          <p:nvPr>
            <p:ph idx="1"/>
            <p:extLst/>
          </p:nvPr>
        </p:nvGraphicFramePr>
        <p:xfrm>
          <a:off x="457200" y="1935163"/>
          <a:ext cx="8229600" cy="293116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5410200">
                  <a:extLst>
                    <a:ext uri="{9D8B030D-6E8A-4147-A177-3AD203B41FA5}">
                      <a16:colId xmlns:a16="http://schemas.microsoft.com/office/drawing/2014/main" val="20002"/>
                    </a:ext>
                  </a:extLst>
                </a:gridCol>
              </a:tblGrid>
              <a:tr h="370840">
                <a:tc>
                  <a:txBody>
                    <a:bodyPr/>
                    <a:lstStyle/>
                    <a:p>
                      <a:r>
                        <a:rPr lang="en-US" dirty="0"/>
                        <a:t>Division</a:t>
                      </a:r>
                    </a:p>
                  </a:txBody>
                  <a:tcPr/>
                </a:tc>
                <a:tc>
                  <a:txBody>
                    <a:bodyPr/>
                    <a:lstStyle/>
                    <a:p>
                      <a:r>
                        <a:rPr lang="en-US" dirty="0"/>
                        <a:t>Clear</a:t>
                      </a:r>
                    </a:p>
                  </a:txBody>
                  <a:tcPr/>
                </a:tc>
                <a:tc>
                  <a:txBody>
                    <a:bodyPr/>
                    <a:lstStyle/>
                    <a:p>
                      <a:r>
                        <a:rPr lang="en-US" dirty="0"/>
                        <a:t>Less</a:t>
                      </a:r>
                      <a:r>
                        <a:rPr lang="en-US" baseline="0" dirty="0"/>
                        <a:t> Clear</a:t>
                      </a:r>
                      <a:endParaRPr lang="en-US" dirty="0"/>
                    </a:p>
                  </a:txBody>
                  <a:tcPr/>
                </a:tc>
                <a:extLst>
                  <a:ext uri="{0D108BD9-81ED-4DB2-BD59-A6C34878D82A}">
                    <a16:rowId xmlns:a16="http://schemas.microsoft.com/office/drawing/2014/main" val="10000"/>
                  </a:ext>
                </a:extLst>
              </a:tr>
              <a:tr h="370840">
                <a:tc>
                  <a:txBody>
                    <a:bodyPr/>
                    <a:lstStyle/>
                    <a:p>
                      <a:r>
                        <a:rPr lang="en-US" dirty="0"/>
                        <a:t>I</a:t>
                      </a:r>
                    </a:p>
                  </a:txBody>
                  <a:tcPr/>
                </a:tc>
                <a:tc>
                  <a:txBody>
                    <a:bodyPr/>
                    <a:lstStyle/>
                    <a:p>
                      <a:r>
                        <a:rPr lang="en-US" dirty="0"/>
                        <a:t>Introduction</a:t>
                      </a:r>
                    </a:p>
                  </a:txBody>
                  <a:tcPr/>
                </a:tc>
                <a:tc>
                  <a:txBody>
                    <a:bodyPr/>
                    <a:lstStyle/>
                    <a:p>
                      <a:r>
                        <a:rPr kumimoji="0" lang="en-US" sz="1800" kern="1200" dirty="0">
                          <a:solidFill>
                            <a:schemeClr val="dk1"/>
                          </a:solidFill>
                          <a:effectLst/>
                          <a:latin typeface="+mn-lt"/>
                          <a:ea typeface="+mn-ea"/>
                          <a:cs typeface="+mn-cs"/>
                        </a:rPr>
                        <a:t>Related Work, Previous Work, Background, Motivation </a:t>
                      </a:r>
                      <a:r>
                        <a:rPr kumimoji="0" lang="en-US" sz="1800" kern="1200" dirty="0">
                          <a:solidFill>
                            <a:srgbClr val="FF0000"/>
                          </a:solidFill>
                          <a:effectLst/>
                          <a:latin typeface="+mn-lt"/>
                          <a:ea typeface="+mn-ea"/>
                          <a:cs typeface="+mn-cs"/>
                        </a:rPr>
                        <a:t>(Related to </a:t>
                      </a:r>
                      <a:r>
                        <a:rPr kumimoji="0" lang="en-US" sz="1800" kern="1200" baseline="0" dirty="0">
                          <a:solidFill>
                            <a:srgbClr val="FF0000"/>
                          </a:solidFill>
                          <a:effectLst/>
                          <a:latin typeface="+mn-lt"/>
                          <a:ea typeface="+mn-ea"/>
                          <a:cs typeface="+mn-cs"/>
                        </a:rPr>
                        <a:t>Importance/Need)</a:t>
                      </a:r>
                      <a:endParaRPr lang="en-US" dirty="0">
                        <a:solidFill>
                          <a:srgbClr val="FF0000"/>
                        </a:solidFill>
                      </a:endParaRPr>
                    </a:p>
                  </a:txBody>
                  <a:tcPr/>
                </a:tc>
                <a:extLst>
                  <a:ext uri="{0D108BD9-81ED-4DB2-BD59-A6C34878D82A}">
                    <a16:rowId xmlns:a16="http://schemas.microsoft.com/office/drawing/2014/main" val="10001"/>
                  </a:ext>
                </a:extLst>
              </a:tr>
              <a:tr h="370840">
                <a:tc>
                  <a:txBody>
                    <a:bodyPr/>
                    <a:lstStyle/>
                    <a:p>
                      <a:r>
                        <a:rPr lang="en-US" dirty="0"/>
                        <a:t>P</a:t>
                      </a:r>
                    </a:p>
                  </a:txBody>
                  <a:tcPr/>
                </a:tc>
                <a:tc>
                  <a:txBody>
                    <a:bodyPr/>
                    <a:lstStyle/>
                    <a:p>
                      <a:endParaRPr lang="en-US" dirty="0"/>
                    </a:p>
                  </a:txBody>
                  <a:tcPr/>
                </a:tc>
                <a:tc>
                  <a:txBody>
                    <a:bodyPr/>
                    <a:lstStyle/>
                    <a:p>
                      <a:r>
                        <a:rPr lang="en-US" dirty="0"/>
                        <a:t>Preliminaries, [Specific</a:t>
                      </a:r>
                      <a:r>
                        <a:rPr lang="en-US" baseline="0" dirty="0"/>
                        <a:t> to Research]</a:t>
                      </a:r>
                      <a:endParaRPr lang="en-US" dirty="0"/>
                    </a:p>
                    <a:p>
                      <a:r>
                        <a:rPr lang="en-US" dirty="0">
                          <a:solidFill>
                            <a:srgbClr val="FF0000"/>
                          </a:solidFill>
                        </a:rPr>
                        <a:t>(Related</a:t>
                      </a:r>
                      <a:r>
                        <a:rPr lang="en-US" baseline="0" dirty="0">
                          <a:solidFill>
                            <a:srgbClr val="FF0000"/>
                          </a:solidFill>
                        </a:rPr>
                        <a:t> to new Design)</a:t>
                      </a:r>
                      <a:endParaRPr lang="en-US" dirty="0">
                        <a:solidFill>
                          <a:srgbClr val="FF0000"/>
                        </a:solidFill>
                      </a:endParaRPr>
                    </a:p>
                  </a:txBody>
                  <a:tcPr/>
                </a:tc>
                <a:extLst>
                  <a:ext uri="{0D108BD9-81ED-4DB2-BD59-A6C34878D82A}">
                    <a16:rowId xmlns:a16="http://schemas.microsoft.com/office/drawing/2014/main" val="10002"/>
                  </a:ext>
                </a:extLst>
              </a:tr>
              <a:tr h="370840">
                <a:tc>
                  <a:txBody>
                    <a:bodyPr/>
                    <a:lstStyle/>
                    <a:p>
                      <a:r>
                        <a:rPr lang="en-US" dirty="0"/>
                        <a:t>T</a:t>
                      </a:r>
                    </a:p>
                  </a:txBody>
                  <a:tcPr/>
                </a:tc>
                <a:tc>
                  <a:txBody>
                    <a:bodyPr/>
                    <a:lstStyle/>
                    <a:p>
                      <a:r>
                        <a:rPr lang="en-US" dirty="0"/>
                        <a:t>Testing</a:t>
                      </a:r>
                    </a:p>
                    <a:p>
                      <a:r>
                        <a:rPr lang="en-US" dirty="0"/>
                        <a:t>Discussion</a:t>
                      </a:r>
                    </a:p>
                  </a:txBody>
                  <a:tcPr/>
                </a:tc>
                <a:tc>
                  <a:txBody>
                    <a:bodyPr/>
                    <a:lstStyle/>
                    <a:p>
                      <a:r>
                        <a:rPr lang="en-US" dirty="0"/>
                        <a:t>Experiment,</a:t>
                      </a:r>
                      <a:r>
                        <a:rPr lang="en-US" baseline="0" dirty="0"/>
                        <a:t> Comparison, Verification, Simulation</a:t>
                      </a:r>
                    </a:p>
                    <a:p>
                      <a:r>
                        <a:rPr lang="en-US" baseline="0" dirty="0">
                          <a:solidFill>
                            <a:srgbClr val="FF0000"/>
                          </a:solidFill>
                        </a:rPr>
                        <a:t>(Related to comparison to current best or ideal)</a:t>
                      </a:r>
                      <a:endParaRPr lang="en-US" dirty="0">
                        <a:solidFill>
                          <a:srgbClr val="FF0000"/>
                        </a:solidFill>
                      </a:endParaRPr>
                    </a:p>
                  </a:txBody>
                  <a:tcPr/>
                </a:tc>
                <a:extLst>
                  <a:ext uri="{0D108BD9-81ED-4DB2-BD59-A6C34878D82A}">
                    <a16:rowId xmlns:a16="http://schemas.microsoft.com/office/drawing/2014/main" val="10003"/>
                  </a:ext>
                </a:extLst>
              </a:tr>
              <a:tr h="370840">
                <a:tc>
                  <a:txBody>
                    <a:bodyPr/>
                    <a:lstStyle/>
                    <a:p>
                      <a:r>
                        <a:rPr lang="en-US" dirty="0"/>
                        <a:t>C</a:t>
                      </a:r>
                    </a:p>
                    <a:p>
                      <a:endParaRPr lang="en-US" dirty="0"/>
                    </a:p>
                  </a:txBody>
                  <a:tcPr/>
                </a:tc>
                <a:tc>
                  <a:txBody>
                    <a:bodyPr/>
                    <a:lstStyle/>
                    <a:p>
                      <a:r>
                        <a:rPr lang="en-US" dirty="0"/>
                        <a:t>Conclusion</a:t>
                      </a:r>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5" name="Audio 4">
            <a:hlinkClick r:id="" action="ppaction://media"/>
            <a:extLst>
              <a:ext uri="{FF2B5EF4-FFF2-40B4-BE49-F238E27FC236}">
                <a16:creationId xmlns:a16="http://schemas.microsoft.com/office/drawing/2014/main" id="{B6B84A1C-F11E-4071-9728-B60994924C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20236564"/>
      </p:ext>
    </p:extLst>
  </p:cSld>
  <p:clrMapOvr>
    <a:masterClrMapping/>
  </p:clrMapOvr>
  <p:transition advTm="2284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Overall Exemplar Article Structure</a:t>
            </a:r>
          </a:p>
        </p:txBody>
      </p:sp>
      <p:sp>
        <p:nvSpPr>
          <p:cNvPr id="5" name="Subtitle 4"/>
          <p:cNvSpPr>
            <a:spLocks noGrp="1"/>
          </p:cNvSpPr>
          <p:nvPr>
            <p:ph type="subTitle" idx="1"/>
          </p:nvPr>
        </p:nvSpPr>
        <p:spPr/>
        <p:txBody>
          <a:bodyPr/>
          <a:lstStyle/>
          <a:p>
            <a:r>
              <a:rPr lang="en-US" dirty="0"/>
              <a:t>Exercise 2.1</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7" name="Audio 6">
            <a:hlinkClick r:id="" action="ppaction://media"/>
            <a:extLst>
              <a:ext uri="{FF2B5EF4-FFF2-40B4-BE49-F238E27FC236}">
                <a16:creationId xmlns:a16="http://schemas.microsoft.com/office/drawing/2014/main" id="{FE98A7C8-AD0B-4BF0-AA9D-4B1979411F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436676"/>
      </p:ext>
    </p:extLst>
  </p:cSld>
  <p:clrMapOvr>
    <a:masterClrMapping/>
  </p:clrMapOvr>
  <mc:AlternateContent xmlns:mc="http://schemas.openxmlformats.org/markup-compatibility/2006" xmlns:p14="http://schemas.microsoft.com/office/powerpoint/2010/main">
    <mc:Choice Requires="p14">
      <p:transition spd="slow" p14:dur="800" advTm="6521">
        <p:circle/>
      </p:transition>
    </mc:Choice>
    <mc:Fallback xmlns="">
      <p:transition spd="slow" advTm="6521">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Title 3"/>
          <p:cNvSpPr>
            <a:spLocks noGrp="1"/>
          </p:cNvSpPr>
          <p:nvPr>
            <p:ph type="title"/>
          </p:nvPr>
        </p:nvSpPr>
        <p:spPr/>
        <p:txBody>
          <a:bodyPr/>
          <a:lstStyle/>
          <a:p>
            <a:r>
              <a:rPr lang="en-US" altLang="zh-TW" dirty="0"/>
              <a:t>Exercise 2.1</a:t>
            </a:r>
          </a:p>
        </p:txBody>
      </p:sp>
      <p:sp>
        <p:nvSpPr>
          <p:cNvPr id="119810" name="Content Placeholder 4"/>
          <p:cNvSpPr>
            <a:spLocks noGrp="1"/>
          </p:cNvSpPr>
          <p:nvPr>
            <p:ph idx="1"/>
          </p:nvPr>
        </p:nvSpPr>
        <p:spPr/>
        <p:txBody>
          <a:bodyPr>
            <a:normAutofit/>
          </a:bodyPr>
          <a:lstStyle/>
          <a:p>
            <a:r>
              <a:rPr lang="en-US" dirty="0"/>
              <a:t>1) Identify the format (IMRD, IMRaDC, IPTC, or IPC) and break points between the divisions for your first exemplar article. </a:t>
            </a:r>
          </a:p>
          <a:p>
            <a:r>
              <a:rPr lang="en-US" dirty="0"/>
              <a:t>2) Make a table showing the section titles, paragraph numbers and word count for each division in your exemplar article, following a format similar to Tables 2.1-2.5.</a:t>
            </a:r>
          </a:p>
          <a:p>
            <a:r>
              <a:rPr lang="en-US" dirty="0"/>
              <a:t>3) Note any difficulties, for example in getting an accurate word count, just as you would any other problem with data collection.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sp>
        <p:nvSpPr>
          <p:cNvPr id="3" name="Rectangle 2">
            <a:extLst>
              <a:ext uri="{FF2B5EF4-FFF2-40B4-BE49-F238E27FC236}">
                <a16:creationId xmlns:a16="http://schemas.microsoft.com/office/drawing/2014/main" id="{E64A1DD9-50DC-4F0E-942F-1EF9CB7CE847}"/>
              </a:ext>
            </a:extLst>
          </p:cNvPr>
          <p:cNvSpPr/>
          <p:nvPr/>
        </p:nvSpPr>
        <p:spPr>
          <a:xfrm>
            <a:off x="5205047" y="6040818"/>
            <a:ext cx="2795954" cy="567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Homework: </a:t>
            </a:r>
          </a:p>
          <a:p>
            <a:pPr algn="ctr"/>
            <a:r>
              <a:rPr lang="en-US" dirty="0"/>
              <a:t>Same for all 3 exemplars</a:t>
            </a:r>
          </a:p>
        </p:txBody>
      </p:sp>
      <p:pic>
        <p:nvPicPr>
          <p:cNvPr id="5" name="Audio 4">
            <a:hlinkClick r:id="" action="ppaction://media"/>
            <a:extLst>
              <a:ext uri="{FF2B5EF4-FFF2-40B4-BE49-F238E27FC236}">
                <a16:creationId xmlns:a16="http://schemas.microsoft.com/office/drawing/2014/main" id="{A053C6FB-7100-4EEC-AC82-AAA09EAA512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04943776"/>
      </p:ext>
    </p:extLst>
  </p:cSld>
  <p:clrMapOvr>
    <a:masterClrMapping/>
  </p:clrMapOvr>
  <mc:AlternateContent xmlns:mc="http://schemas.openxmlformats.org/markup-compatibility/2006" xmlns:p14="http://schemas.microsoft.com/office/powerpoint/2010/main">
    <mc:Choice Requires="p14">
      <p:transition spd="med" p14:dur="700" advTm="25493">
        <p:fade/>
      </p:transition>
    </mc:Choice>
    <mc:Fallback xmlns="">
      <p:transition spd="med" advTm="254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Hint: Look at hints in textbook</a:t>
            </a:r>
          </a:p>
        </p:txBody>
      </p:sp>
      <p:sp>
        <p:nvSpPr>
          <p:cNvPr id="3" name="Content Placeholder 2"/>
          <p:cNvSpPr>
            <a:spLocks noGrp="1"/>
          </p:cNvSpPr>
          <p:nvPr>
            <p:ph idx="1"/>
          </p:nvPr>
        </p:nvSpPr>
        <p:spPr>
          <a:xfrm>
            <a:off x="457200" y="1935480"/>
            <a:ext cx="8229600" cy="4922520"/>
          </a:xfrm>
        </p:spPr>
        <p:txBody>
          <a:bodyPr>
            <a:normAutofit fontScale="77500" lnSpcReduction="20000"/>
          </a:bodyPr>
          <a:lstStyle/>
          <a:p>
            <a:r>
              <a:rPr lang="en-US" i="1" dirty="0"/>
              <a:t>Hint: </a:t>
            </a:r>
            <a:r>
              <a:rPr lang="en-US" i="1" dirty="0">
                <a:solidFill>
                  <a:srgbClr val="FF0000"/>
                </a:solidFill>
              </a:rPr>
              <a:t>List the section numbers and titles in the format used by the journal</a:t>
            </a:r>
            <a:r>
              <a:rPr lang="en-US" i="1" dirty="0"/>
              <a:t>, to get used to it and note differences between journals. If your journal does not use numbers, you will have to pay close attention to font size and location to determine the level of the headings.</a:t>
            </a:r>
            <a:endParaRPr lang="en-US" dirty="0"/>
          </a:p>
          <a:p>
            <a:endParaRPr lang="en-US" i="1" dirty="0"/>
          </a:p>
          <a:p>
            <a:r>
              <a:rPr lang="en-US" i="1" dirty="0"/>
              <a:t>Hint: </a:t>
            </a:r>
            <a:r>
              <a:rPr lang="en-US" i="1" dirty="0">
                <a:solidFill>
                  <a:srgbClr val="FF0000"/>
                </a:solidFill>
              </a:rPr>
              <a:t>Word count will be useful not only to determine the relative length of each division, but also total length, giving you a goal for your own writing</a:t>
            </a:r>
            <a:r>
              <a:rPr lang="en-US" i="1" dirty="0"/>
              <a:t>. Export the text from pdf into Word, or copy each section into a Word document, then use the Word Count feature (Review tab). </a:t>
            </a:r>
            <a:endParaRPr lang="en-US" dirty="0"/>
          </a:p>
          <a:p>
            <a:endParaRPr lang="en-US" i="1" dirty="0"/>
          </a:p>
          <a:p>
            <a:r>
              <a:rPr lang="en-US" i="1" dirty="0"/>
              <a:t>Hint: </a:t>
            </a:r>
            <a:r>
              <a:rPr lang="en-US" i="1" dirty="0">
                <a:solidFill>
                  <a:srgbClr val="FF0000"/>
                </a:solidFill>
              </a:rPr>
              <a:t>It may be hard to get an accurate word count for articles with large numbers of non-text features like equations</a:t>
            </a:r>
            <a:r>
              <a:rPr lang="en-US" i="1" dirty="0"/>
              <a:t>. Give the best estimate you can. </a:t>
            </a:r>
            <a:endParaRPr lang="en-US" dirty="0"/>
          </a:p>
          <a:p>
            <a:endParaRPr lang="en-US" i="1" dirty="0"/>
          </a:p>
          <a:p>
            <a:r>
              <a:rPr lang="en-US" i="1" dirty="0"/>
              <a:t>Hint: </a:t>
            </a:r>
            <a:r>
              <a:rPr lang="en-US" i="1" dirty="0">
                <a:solidFill>
                  <a:srgbClr val="FF0000"/>
                </a:solidFill>
              </a:rPr>
              <a:t>Should you count the words separately for each section and subsection? </a:t>
            </a:r>
            <a:r>
              <a:rPr lang="en-US" i="1" dirty="0"/>
              <a:t>I did for most of the tables in section 2.3, but not for Table 2.4 because the large number of sub-sub-sections was not a common feature in that journal. Your goal is to establish the typical pattern.</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6" name="Audio 5">
            <a:hlinkClick r:id="" action="ppaction://media"/>
            <a:extLst>
              <a:ext uri="{FF2B5EF4-FFF2-40B4-BE49-F238E27FC236}">
                <a16:creationId xmlns:a16="http://schemas.microsoft.com/office/drawing/2014/main" id="{07FABAA6-E392-45EE-A83A-7B4B0A75C9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8192306"/>
      </p:ext>
    </p:extLst>
  </p:cSld>
  <p:clrMapOvr>
    <a:masterClrMapping/>
  </p:clrMapOvr>
  <p:transition advTm="192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16C92-E425-4E54-B471-78851CDAEA39}"/>
              </a:ext>
            </a:extLst>
          </p:cNvPr>
          <p:cNvSpPr>
            <a:spLocks noGrp="1"/>
          </p:cNvSpPr>
          <p:nvPr>
            <p:ph type="title"/>
          </p:nvPr>
        </p:nvSpPr>
        <p:spPr/>
        <p:txBody>
          <a:bodyPr/>
          <a:lstStyle/>
          <a:p>
            <a:r>
              <a:rPr lang="en-US" dirty="0"/>
              <a:t>Photo credit</a:t>
            </a:r>
          </a:p>
        </p:txBody>
      </p:sp>
      <p:sp>
        <p:nvSpPr>
          <p:cNvPr id="3" name="Content Placeholder 2">
            <a:extLst>
              <a:ext uri="{FF2B5EF4-FFF2-40B4-BE49-F238E27FC236}">
                <a16:creationId xmlns:a16="http://schemas.microsoft.com/office/drawing/2014/main" id="{E2A42A0C-5AD8-4592-88F5-948BEFF1A262}"/>
              </a:ext>
            </a:extLst>
          </p:cNvPr>
          <p:cNvSpPr>
            <a:spLocks noGrp="1"/>
          </p:cNvSpPr>
          <p:nvPr>
            <p:ph idx="1"/>
          </p:nvPr>
        </p:nvSpPr>
        <p:spPr/>
        <p:txBody>
          <a:bodyPr/>
          <a:lstStyle/>
          <a:p>
            <a:r>
              <a:rPr lang="en-US" dirty="0"/>
              <a:t>Picture on slide 16</a:t>
            </a:r>
            <a:r>
              <a:rPr lang="en-US"/>
              <a:t>: © Gerald </a:t>
            </a:r>
            <a:r>
              <a:rPr lang="en-US" dirty="0"/>
              <a:t>Rau</a:t>
            </a:r>
          </a:p>
        </p:txBody>
      </p:sp>
      <p:sp>
        <p:nvSpPr>
          <p:cNvPr id="4" name="Slide Number Placeholder 3">
            <a:extLst>
              <a:ext uri="{FF2B5EF4-FFF2-40B4-BE49-F238E27FC236}">
                <a16:creationId xmlns:a16="http://schemas.microsoft.com/office/drawing/2014/main" id="{ED6A073D-49FF-476E-95E6-9E2BEF72ECF5}"/>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36</a:t>
            </a:fld>
            <a:endParaRPr lang="en-US">
              <a:solidFill>
                <a:prstClr val="black">
                  <a:tint val="75000"/>
                </a:prstClr>
              </a:solidFill>
            </a:endParaRPr>
          </a:p>
        </p:txBody>
      </p:sp>
      <p:pic>
        <p:nvPicPr>
          <p:cNvPr id="6" name="Audio 5">
            <a:hlinkClick r:id="" action="ppaction://media"/>
            <a:extLst>
              <a:ext uri="{FF2B5EF4-FFF2-40B4-BE49-F238E27FC236}">
                <a16:creationId xmlns:a16="http://schemas.microsoft.com/office/drawing/2014/main" id="{1289D7EA-EFC9-4CF2-A046-F0CD65D262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4184870"/>
      </p:ext>
    </p:extLst>
  </p:cSld>
  <p:clrMapOvr>
    <a:masterClrMapping/>
  </p:clrMapOvr>
  <p:transition advTm="17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FAA46-DEBC-407C-9FA8-D1CDB754BA41}"/>
              </a:ext>
            </a:extLst>
          </p:cNvPr>
          <p:cNvSpPr>
            <a:spLocks noGrp="1"/>
          </p:cNvSpPr>
          <p:nvPr>
            <p:ph type="title"/>
          </p:nvPr>
        </p:nvSpPr>
        <p:spPr/>
        <p:txBody>
          <a:bodyPr/>
          <a:lstStyle/>
          <a:p>
            <a:r>
              <a:rPr lang="en-US" dirty="0"/>
              <a:t>IMRD and IPTC</a:t>
            </a:r>
          </a:p>
        </p:txBody>
      </p:sp>
      <p:sp>
        <p:nvSpPr>
          <p:cNvPr id="3" name="Content Placeholder 2">
            <a:extLst>
              <a:ext uri="{FF2B5EF4-FFF2-40B4-BE49-F238E27FC236}">
                <a16:creationId xmlns:a16="http://schemas.microsoft.com/office/drawing/2014/main" id="{6C843800-34D9-403B-8502-8B0131BF36B0}"/>
              </a:ext>
            </a:extLst>
          </p:cNvPr>
          <p:cNvSpPr>
            <a:spLocks noGrp="1"/>
          </p:cNvSpPr>
          <p:nvPr>
            <p:ph idx="1"/>
          </p:nvPr>
        </p:nvSpPr>
        <p:spPr>
          <a:xfrm>
            <a:off x="457199" y="1935480"/>
            <a:ext cx="8361485" cy="4389120"/>
          </a:xfrm>
        </p:spPr>
        <p:txBody>
          <a:bodyPr/>
          <a:lstStyle/>
          <a:p>
            <a:r>
              <a:rPr lang="en-US" dirty="0"/>
              <a:t>IMRD (or IMRaDC): Prototypical structure for science</a:t>
            </a:r>
          </a:p>
          <a:p>
            <a:endParaRPr lang="en-US" dirty="0"/>
          </a:p>
          <a:p>
            <a:r>
              <a:rPr lang="en-US" dirty="0"/>
              <a:t>IPTC: Analogous prototypical structure for engineering</a:t>
            </a:r>
          </a:p>
        </p:txBody>
      </p:sp>
      <p:sp>
        <p:nvSpPr>
          <p:cNvPr id="4" name="Slide Number Placeholder 3">
            <a:extLst>
              <a:ext uri="{FF2B5EF4-FFF2-40B4-BE49-F238E27FC236}">
                <a16:creationId xmlns:a16="http://schemas.microsoft.com/office/drawing/2014/main" id="{BFCD094A-F260-42B2-9BB7-CB7012D6A61C}"/>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4</a:t>
            </a:fld>
            <a:endParaRPr lang="en-US">
              <a:solidFill>
                <a:prstClr val="black">
                  <a:tint val="75000"/>
                </a:prstClr>
              </a:solidFill>
            </a:endParaRPr>
          </a:p>
        </p:txBody>
      </p:sp>
      <p:pic>
        <p:nvPicPr>
          <p:cNvPr id="6" name="Audio 5">
            <a:hlinkClick r:id="" action="ppaction://media"/>
            <a:extLst>
              <a:ext uri="{FF2B5EF4-FFF2-40B4-BE49-F238E27FC236}">
                <a16:creationId xmlns:a16="http://schemas.microsoft.com/office/drawing/2014/main" id="{52C5E87D-3176-4F23-953A-909F447994E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56437632"/>
      </p:ext>
    </p:extLst>
  </p:cSld>
  <p:clrMapOvr>
    <a:masterClrMapping/>
  </p:clrMapOvr>
  <p:transition advTm="173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B8B78-FB41-4ED2-A04B-EEED51393B0F}"/>
              </a:ext>
            </a:extLst>
          </p:cNvPr>
          <p:cNvSpPr>
            <a:spLocks noGrp="1"/>
          </p:cNvSpPr>
          <p:nvPr>
            <p:ph type="title"/>
          </p:nvPr>
        </p:nvSpPr>
        <p:spPr/>
        <p:txBody>
          <a:bodyPr>
            <a:normAutofit/>
          </a:bodyPr>
          <a:lstStyle/>
          <a:p>
            <a:r>
              <a:rPr lang="en-US" dirty="0"/>
              <a:t>Goals:</a:t>
            </a:r>
          </a:p>
        </p:txBody>
      </p:sp>
      <p:sp>
        <p:nvSpPr>
          <p:cNvPr id="3" name="Content Placeholder 2">
            <a:extLst>
              <a:ext uri="{FF2B5EF4-FFF2-40B4-BE49-F238E27FC236}">
                <a16:creationId xmlns:a16="http://schemas.microsoft.com/office/drawing/2014/main" id="{3AF382CC-7528-47E5-8944-44072D6A5A1A}"/>
              </a:ext>
            </a:extLst>
          </p:cNvPr>
          <p:cNvSpPr>
            <a:spLocks noGrp="1"/>
          </p:cNvSpPr>
          <p:nvPr>
            <p:ph idx="1"/>
          </p:nvPr>
        </p:nvSpPr>
        <p:spPr>
          <a:xfrm>
            <a:off x="457200" y="1935480"/>
            <a:ext cx="8229600" cy="4641166"/>
          </a:xfrm>
        </p:spPr>
        <p:txBody>
          <a:bodyPr>
            <a:normAutofit/>
          </a:bodyPr>
          <a:lstStyle/>
          <a:p>
            <a:r>
              <a:rPr lang="en-US" dirty="0"/>
              <a:t>1) What is the difference between a “section” and a “division” of a research article?</a:t>
            </a:r>
          </a:p>
          <a:p>
            <a:endParaRPr lang="en-US" dirty="0"/>
          </a:p>
          <a:p>
            <a:r>
              <a:rPr lang="en-US" dirty="0"/>
              <a:t>2) How do </a:t>
            </a:r>
            <a:r>
              <a:rPr lang="en-US" i="1" dirty="0"/>
              <a:t>section</a:t>
            </a:r>
            <a:r>
              <a:rPr lang="en-US" dirty="0"/>
              <a:t> titles differ in IMRD and IPTC?</a:t>
            </a:r>
          </a:p>
          <a:p>
            <a:endParaRPr lang="en-US" dirty="0"/>
          </a:p>
          <a:p>
            <a:r>
              <a:rPr lang="en-US" dirty="0"/>
              <a:t>3) Why does the relative length of </a:t>
            </a:r>
            <a:r>
              <a:rPr lang="en-US" i="1" dirty="0"/>
              <a:t>divisions</a:t>
            </a:r>
            <a:r>
              <a:rPr lang="en-US" dirty="0"/>
              <a:t> differ in IMRD and IPTC?</a:t>
            </a:r>
          </a:p>
          <a:p>
            <a:endParaRPr lang="en-US" dirty="0"/>
          </a:p>
          <a:p>
            <a:r>
              <a:rPr lang="en-US" dirty="0"/>
              <a:t>4) Why are there differences in reporting format (article structure) within a field?</a:t>
            </a:r>
          </a:p>
        </p:txBody>
      </p:sp>
      <p:sp>
        <p:nvSpPr>
          <p:cNvPr id="4" name="Slide Number Placeholder 3">
            <a:extLst>
              <a:ext uri="{FF2B5EF4-FFF2-40B4-BE49-F238E27FC236}">
                <a16:creationId xmlns:a16="http://schemas.microsoft.com/office/drawing/2014/main" id="{75ACEC55-4D6D-4128-A21D-FA1E17D541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6" name="Audio 5">
            <a:hlinkClick r:id="" action="ppaction://media"/>
            <a:extLst>
              <a:ext uri="{FF2B5EF4-FFF2-40B4-BE49-F238E27FC236}">
                <a16:creationId xmlns:a16="http://schemas.microsoft.com/office/drawing/2014/main" id="{148E3C5E-763A-4340-8140-AF8F8B9BC31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56422667"/>
      </p:ext>
    </p:extLst>
  </p:cSld>
  <p:clrMapOvr>
    <a:masterClrMapping/>
  </p:clrMapOvr>
  <p:transition advTm="304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3"/>
          <p:cNvSpPr>
            <a:spLocks noGrp="1"/>
          </p:cNvSpPr>
          <p:nvPr>
            <p:ph type="ctrTitle"/>
          </p:nvPr>
        </p:nvSpPr>
        <p:spPr/>
        <p:txBody>
          <a:bodyPr/>
          <a:lstStyle/>
          <a:p>
            <a:r>
              <a:rPr lang="en-US" altLang="zh-TW" dirty="0"/>
              <a:t>Research Article Formats: </a:t>
            </a:r>
            <a:br>
              <a:rPr lang="en-US" altLang="zh-TW" dirty="0"/>
            </a:br>
            <a:r>
              <a:rPr lang="en-US" altLang="zh-TW" dirty="0"/>
              <a:t>IMRD vs. IPTC</a:t>
            </a:r>
          </a:p>
        </p:txBody>
      </p:sp>
      <p:sp>
        <p:nvSpPr>
          <p:cNvPr id="24578" name="Text Placeholder 4"/>
          <p:cNvSpPr>
            <a:spLocks noGrp="1"/>
          </p:cNvSpPr>
          <p:nvPr>
            <p:ph type="subTitle" idx="1"/>
          </p:nvPr>
        </p:nvSpPr>
        <p:spPr/>
        <p:txBody>
          <a:bodyPr/>
          <a:lstStyle/>
          <a:p>
            <a:r>
              <a:rPr lang="en-US" altLang="zh-TW" dirty="0"/>
              <a:t>Section 2.2</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4" name="Audio 3">
            <a:hlinkClick r:id="" action="ppaction://media"/>
            <a:extLst>
              <a:ext uri="{FF2B5EF4-FFF2-40B4-BE49-F238E27FC236}">
                <a16:creationId xmlns:a16="http://schemas.microsoft.com/office/drawing/2014/main" id="{B56DB24A-A2B2-4C50-9416-C9C4B6CFF3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980939"/>
      </p:ext>
    </p:extLst>
  </p:cSld>
  <p:clrMapOvr>
    <a:masterClrMapping/>
  </p:clrMapOvr>
  <mc:AlternateContent xmlns:mc="http://schemas.openxmlformats.org/markup-compatibility/2006" xmlns:p14="http://schemas.microsoft.com/office/powerpoint/2010/main">
    <mc:Choice Requires="p14">
      <p:transition spd="slow" p14:dur="800" advTm="6012">
        <p:circle/>
      </p:transition>
    </mc:Choice>
    <mc:Fallback xmlns="">
      <p:transition spd="slow" advTm="601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E08D2-7FD5-4B0E-B7AC-691FA33201B8}"/>
              </a:ext>
            </a:extLst>
          </p:cNvPr>
          <p:cNvSpPr>
            <a:spLocks noGrp="1"/>
          </p:cNvSpPr>
          <p:nvPr>
            <p:ph type="title"/>
          </p:nvPr>
        </p:nvSpPr>
        <p:spPr/>
        <p:txBody>
          <a:bodyPr/>
          <a:lstStyle/>
          <a:p>
            <a:r>
              <a:rPr lang="en-US" dirty="0"/>
              <a:t>Section vs. Division</a:t>
            </a:r>
          </a:p>
        </p:txBody>
      </p:sp>
      <p:sp>
        <p:nvSpPr>
          <p:cNvPr id="3" name="Content Placeholder 2">
            <a:extLst>
              <a:ext uri="{FF2B5EF4-FFF2-40B4-BE49-F238E27FC236}">
                <a16:creationId xmlns:a16="http://schemas.microsoft.com/office/drawing/2014/main" id="{0252C9C3-37FD-4C45-AD13-AD2F9911E66C}"/>
              </a:ext>
            </a:extLst>
          </p:cNvPr>
          <p:cNvSpPr>
            <a:spLocks noGrp="1"/>
          </p:cNvSpPr>
          <p:nvPr>
            <p:ph idx="1"/>
          </p:nvPr>
        </p:nvSpPr>
        <p:spPr/>
        <p:txBody>
          <a:bodyPr/>
          <a:lstStyle/>
          <a:p>
            <a:r>
              <a:rPr lang="en-US" i="1" dirty="0"/>
              <a:t>Section</a:t>
            </a:r>
            <a:r>
              <a:rPr lang="en-US" dirty="0"/>
              <a:t>: Names given by the author to parts of a paper</a:t>
            </a:r>
          </a:p>
          <a:p>
            <a:pPr lvl="1"/>
            <a:r>
              <a:rPr lang="en-US" dirty="0"/>
              <a:t>Usually with a number and title (sometimes only title)</a:t>
            </a:r>
          </a:p>
          <a:p>
            <a:endParaRPr lang="en-US" dirty="0"/>
          </a:p>
          <a:p>
            <a:r>
              <a:rPr lang="en-US" i="1" dirty="0"/>
              <a:t>Division</a:t>
            </a:r>
            <a:r>
              <a:rPr lang="en-US" dirty="0"/>
              <a:t>: Conceptual units of a format (IMRD/IPTC)</a:t>
            </a:r>
          </a:p>
          <a:p>
            <a:pPr lvl="1"/>
            <a:r>
              <a:rPr lang="en-US" dirty="0"/>
              <a:t>Each division may include one or more sections</a:t>
            </a:r>
          </a:p>
        </p:txBody>
      </p:sp>
      <p:sp>
        <p:nvSpPr>
          <p:cNvPr id="4" name="Slide Number Placeholder 3">
            <a:extLst>
              <a:ext uri="{FF2B5EF4-FFF2-40B4-BE49-F238E27FC236}">
                <a16:creationId xmlns:a16="http://schemas.microsoft.com/office/drawing/2014/main" id="{92F083ED-CFDB-42DA-A766-79FD9B1FA874}"/>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7</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42392A7F-B9DE-4A74-94B9-FE5EFE92C6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7267040"/>
      </p:ext>
    </p:extLst>
  </p:cSld>
  <p:clrMapOvr>
    <a:masterClrMapping/>
  </p:clrMapOvr>
  <p:transition advTm="3721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2"/>
          <p:cNvSpPr>
            <a:spLocks noGrp="1"/>
          </p:cNvSpPr>
          <p:nvPr>
            <p:ph type="title"/>
          </p:nvPr>
        </p:nvSpPr>
        <p:spPr/>
        <p:txBody>
          <a:bodyPr/>
          <a:lstStyle/>
          <a:p>
            <a:r>
              <a:rPr lang="en-US" altLang="zh-TW" dirty="0"/>
              <a:t>IMRD</a:t>
            </a:r>
          </a:p>
        </p:txBody>
      </p:sp>
      <p:sp>
        <p:nvSpPr>
          <p:cNvPr id="22530" name="Text Placeholder 5"/>
          <p:cNvSpPr>
            <a:spLocks noGrp="1"/>
          </p:cNvSpPr>
          <p:nvPr>
            <p:ph type="body" idx="1"/>
          </p:nvPr>
        </p:nvSpPr>
        <p:spPr>
          <a:xfrm>
            <a:off x="1050925" y="2239963"/>
            <a:ext cx="4110160" cy="658812"/>
          </a:xfrm>
        </p:spPr>
        <p:txBody>
          <a:bodyPr/>
          <a:lstStyle/>
          <a:p>
            <a:r>
              <a:rPr lang="en-US" altLang="zh-TW" dirty="0"/>
              <a:t>Effects of Rainfall (Biology)</a:t>
            </a:r>
          </a:p>
        </p:txBody>
      </p:sp>
      <p:sp>
        <p:nvSpPr>
          <p:cNvPr id="22531" name="Content Placeholder 6"/>
          <p:cNvSpPr>
            <a:spLocks noGrp="1"/>
          </p:cNvSpPr>
          <p:nvPr>
            <p:ph sz="quarter" idx="2"/>
          </p:nvPr>
        </p:nvSpPr>
        <p:spPr>
          <a:xfrm>
            <a:off x="495300" y="2947988"/>
            <a:ext cx="4665785" cy="3171825"/>
          </a:xfrm>
        </p:spPr>
        <p:txBody>
          <a:bodyPr/>
          <a:lstStyle/>
          <a:p>
            <a:pPr>
              <a:spcBef>
                <a:spcPts val="600"/>
              </a:spcBef>
              <a:tabLst>
                <a:tab pos="1141413" algn="l"/>
              </a:tabLst>
            </a:pPr>
            <a:r>
              <a:rPr lang="en-US" altLang="zh-TW" sz="2200" b="1" dirty="0"/>
              <a:t>I</a:t>
            </a:r>
            <a:r>
              <a:rPr lang="en-US" altLang="zh-TW" sz="2200" dirty="0"/>
              <a:t>: 	1. Introduction</a:t>
            </a:r>
          </a:p>
          <a:p>
            <a:pPr>
              <a:spcBef>
                <a:spcPts val="600"/>
              </a:spcBef>
              <a:tabLst>
                <a:tab pos="1141413" algn="l"/>
              </a:tabLst>
            </a:pPr>
            <a:r>
              <a:rPr lang="en-US" altLang="zh-TW" sz="2200" b="1" dirty="0"/>
              <a:t>M</a:t>
            </a:r>
            <a:r>
              <a:rPr lang="en-US" altLang="zh-TW" sz="2200" dirty="0"/>
              <a:t>:	2. </a:t>
            </a:r>
            <a:r>
              <a:rPr lang="en-US" altLang="zh-TW" dirty="0"/>
              <a:t>Materials and Methods</a:t>
            </a:r>
          </a:p>
          <a:p>
            <a:pPr>
              <a:spcBef>
                <a:spcPts val="600"/>
              </a:spcBef>
              <a:tabLst>
                <a:tab pos="1141413" algn="l"/>
              </a:tabLst>
            </a:pPr>
            <a:r>
              <a:rPr lang="en-US" altLang="zh-TW" sz="2200" b="1" dirty="0"/>
              <a:t>R</a:t>
            </a:r>
            <a:r>
              <a:rPr lang="en-US" altLang="zh-TW" sz="2200" dirty="0"/>
              <a:t>: 	3. Results</a:t>
            </a:r>
          </a:p>
          <a:p>
            <a:pPr>
              <a:spcBef>
                <a:spcPts val="600"/>
              </a:spcBef>
              <a:tabLst>
                <a:tab pos="1141413" algn="l"/>
              </a:tabLst>
            </a:pPr>
            <a:r>
              <a:rPr lang="en-US" altLang="zh-TW" b="1" dirty="0"/>
              <a:t>D</a:t>
            </a:r>
            <a:r>
              <a:rPr lang="en-US" altLang="zh-TW" sz="2200" dirty="0"/>
              <a:t>: 	4. Discussion</a:t>
            </a:r>
          </a:p>
        </p:txBody>
      </p:sp>
      <p:sp>
        <p:nvSpPr>
          <p:cNvPr id="2" name="Rounded Rectangle 1"/>
          <p:cNvSpPr/>
          <p:nvPr/>
        </p:nvSpPr>
        <p:spPr>
          <a:xfrm>
            <a:off x="609600" y="5410200"/>
            <a:ext cx="10668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nstantia"/>
                <a:ea typeface="+mn-ea"/>
                <a:cs typeface="+mn-cs"/>
              </a:rPr>
              <a:t>Division</a:t>
            </a:r>
          </a:p>
        </p:txBody>
      </p:sp>
      <p:sp>
        <p:nvSpPr>
          <p:cNvPr id="10" name="Rounded Rectangle 9"/>
          <p:cNvSpPr/>
          <p:nvPr/>
        </p:nvSpPr>
        <p:spPr>
          <a:xfrm>
            <a:off x="1981200" y="5410200"/>
            <a:ext cx="10668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nstantia"/>
                <a:ea typeface="+mn-ea"/>
                <a:cs typeface="+mn-cs"/>
              </a:rPr>
              <a:t>Section</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4" name="Audio 3">
            <a:hlinkClick r:id="" action="ppaction://media"/>
            <a:extLst>
              <a:ext uri="{FF2B5EF4-FFF2-40B4-BE49-F238E27FC236}">
                <a16:creationId xmlns:a16="http://schemas.microsoft.com/office/drawing/2014/main" id="{FF037378-DB46-4763-B9C8-1F93DA9FBF0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96098628"/>
      </p:ext>
    </p:extLst>
  </p:cSld>
  <p:clrMapOvr>
    <a:masterClrMapping/>
  </p:clrMapOvr>
  <mc:AlternateContent xmlns:mc="http://schemas.openxmlformats.org/markup-compatibility/2006" xmlns:p14="http://schemas.microsoft.com/office/powerpoint/2010/main">
    <mc:Choice Requires="p14">
      <p:transition spd="med" p14:dur="700" advTm="17659">
        <p:fade/>
      </p:transition>
    </mc:Choice>
    <mc:Fallback xmlns="">
      <p:transition spd="med" advTm="176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2"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2"/>
          <p:cNvSpPr>
            <a:spLocks noGrp="1"/>
          </p:cNvSpPr>
          <p:nvPr>
            <p:ph type="title"/>
          </p:nvPr>
        </p:nvSpPr>
        <p:spPr/>
        <p:txBody>
          <a:bodyPr/>
          <a:lstStyle/>
          <a:p>
            <a:r>
              <a:rPr lang="en-US" altLang="zh-TW" dirty="0"/>
              <a:t>IMRaDC</a:t>
            </a:r>
          </a:p>
        </p:txBody>
      </p:sp>
      <p:sp>
        <p:nvSpPr>
          <p:cNvPr id="22530" name="Text Placeholder 5"/>
          <p:cNvSpPr>
            <a:spLocks noGrp="1"/>
          </p:cNvSpPr>
          <p:nvPr>
            <p:ph type="body" idx="1"/>
          </p:nvPr>
        </p:nvSpPr>
        <p:spPr>
          <a:xfrm>
            <a:off x="1050925" y="2239963"/>
            <a:ext cx="6404952" cy="658812"/>
          </a:xfrm>
        </p:spPr>
        <p:txBody>
          <a:bodyPr/>
          <a:lstStyle/>
          <a:p>
            <a:r>
              <a:rPr lang="en-US" altLang="zh-TW" dirty="0"/>
              <a:t>Pt-Ni Nanocages (Chemical engineering)</a:t>
            </a:r>
          </a:p>
        </p:txBody>
      </p:sp>
      <p:sp>
        <p:nvSpPr>
          <p:cNvPr id="22531" name="Content Placeholder 6"/>
          <p:cNvSpPr>
            <a:spLocks noGrp="1"/>
          </p:cNvSpPr>
          <p:nvPr>
            <p:ph sz="quarter" idx="2"/>
          </p:nvPr>
        </p:nvSpPr>
        <p:spPr>
          <a:xfrm>
            <a:off x="495300" y="2947988"/>
            <a:ext cx="4149725" cy="3171825"/>
          </a:xfrm>
        </p:spPr>
        <p:txBody>
          <a:bodyPr/>
          <a:lstStyle/>
          <a:p>
            <a:pPr>
              <a:spcBef>
                <a:spcPts val="600"/>
              </a:spcBef>
              <a:tabLst>
                <a:tab pos="1141413" algn="l"/>
              </a:tabLst>
            </a:pPr>
            <a:r>
              <a:rPr lang="en-US" altLang="zh-TW" sz="2200" b="1" dirty="0"/>
              <a:t>I</a:t>
            </a:r>
            <a:r>
              <a:rPr lang="en-US" altLang="zh-TW" sz="2200" dirty="0"/>
              <a:t>: 	1. Introduction</a:t>
            </a:r>
          </a:p>
          <a:p>
            <a:pPr>
              <a:spcBef>
                <a:spcPts val="600"/>
              </a:spcBef>
              <a:tabLst>
                <a:tab pos="1141413" algn="l"/>
              </a:tabLst>
            </a:pPr>
            <a:r>
              <a:rPr lang="en-US" altLang="zh-TW" sz="2200" b="1" dirty="0"/>
              <a:t>M</a:t>
            </a:r>
            <a:r>
              <a:rPr lang="en-US" altLang="zh-TW" sz="2200" dirty="0"/>
              <a:t>:	2. Experimental section</a:t>
            </a:r>
            <a:endParaRPr lang="en-US" altLang="zh-TW" dirty="0"/>
          </a:p>
          <a:p>
            <a:pPr>
              <a:spcBef>
                <a:spcPts val="600"/>
              </a:spcBef>
              <a:tabLst>
                <a:tab pos="1141413" algn="l"/>
              </a:tabLst>
            </a:pPr>
            <a:r>
              <a:rPr lang="en-US" altLang="zh-TW" sz="2200" b="1" dirty="0"/>
              <a:t>R&amp;D</a:t>
            </a:r>
            <a:r>
              <a:rPr lang="en-US" altLang="zh-TW" sz="2200" dirty="0"/>
              <a:t>: 	3. Results &amp; Discussion</a:t>
            </a:r>
          </a:p>
          <a:p>
            <a:pPr>
              <a:spcBef>
                <a:spcPts val="600"/>
              </a:spcBef>
              <a:tabLst>
                <a:tab pos="1141413" algn="l"/>
              </a:tabLst>
            </a:pPr>
            <a:r>
              <a:rPr lang="en-US" altLang="zh-TW" b="1" dirty="0"/>
              <a:t>C</a:t>
            </a:r>
            <a:r>
              <a:rPr lang="en-US" altLang="zh-TW" sz="2200" dirty="0"/>
              <a:t>: 	4. Conclusion</a:t>
            </a:r>
          </a:p>
        </p:txBody>
      </p:sp>
      <p:sp>
        <p:nvSpPr>
          <p:cNvPr id="2" name="Rounded Rectangle 1"/>
          <p:cNvSpPr/>
          <p:nvPr/>
        </p:nvSpPr>
        <p:spPr>
          <a:xfrm>
            <a:off x="609600" y="5410200"/>
            <a:ext cx="10668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nstantia"/>
                <a:ea typeface="+mn-ea"/>
                <a:cs typeface="+mn-cs"/>
              </a:rPr>
              <a:t>Division</a:t>
            </a:r>
          </a:p>
        </p:txBody>
      </p:sp>
      <p:sp>
        <p:nvSpPr>
          <p:cNvPr id="10" name="Rounded Rectangle 9"/>
          <p:cNvSpPr/>
          <p:nvPr/>
        </p:nvSpPr>
        <p:spPr>
          <a:xfrm>
            <a:off x="1981200" y="5410200"/>
            <a:ext cx="10668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nstantia"/>
                <a:ea typeface="+mn-ea"/>
                <a:cs typeface="+mn-cs"/>
              </a:rPr>
              <a:t>Section</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4" name="Audio 3">
            <a:hlinkClick r:id="" action="ppaction://media"/>
            <a:extLst>
              <a:ext uri="{FF2B5EF4-FFF2-40B4-BE49-F238E27FC236}">
                <a16:creationId xmlns:a16="http://schemas.microsoft.com/office/drawing/2014/main" id="{96981647-6BEC-4530-9874-914163B1326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5146166"/>
      </p:ext>
    </p:extLst>
  </p:cSld>
  <p:clrMapOvr>
    <a:masterClrMapping/>
  </p:clrMapOvr>
  <mc:AlternateContent xmlns:mc="http://schemas.openxmlformats.org/markup-compatibility/2006" xmlns:p14="http://schemas.microsoft.com/office/powerpoint/2010/main">
    <mc:Choice Requires="p14">
      <p:transition spd="med" p14:dur="700" advTm="33097">
        <p:fade/>
      </p:transition>
    </mc:Choice>
    <mc:Fallback xmlns="">
      <p:transition spd="med" advTm="330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2"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10.1|9.5"/>
</p:tagLst>
</file>

<file path=ppt/tags/tag10.xml><?xml version="1.0" encoding="utf-8"?>
<p:tagLst xmlns:a="http://schemas.openxmlformats.org/drawingml/2006/main" xmlns:r="http://schemas.openxmlformats.org/officeDocument/2006/relationships" xmlns:p="http://schemas.openxmlformats.org/presentationml/2006/main">
  <p:tag name="TIMING" val="|5.5|12.9"/>
</p:tagLst>
</file>

<file path=ppt/tags/tag11.xml><?xml version="1.0" encoding="utf-8"?>
<p:tagLst xmlns:a="http://schemas.openxmlformats.org/drawingml/2006/main" xmlns:r="http://schemas.openxmlformats.org/officeDocument/2006/relationships" xmlns:p="http://schemas.openxmlformats.org/presentationml/2006/main">
  <p:tag name="TIMING" val="|4.6|4.7"/>
</p:tagLst>
</file>

<file path=ppt/tags/tag12.xml><?xml version="1.0" encoding="utf-8"?>
<p:tagLst xmlns:a="http://schemas.openxmlformats.org/drawingml/2006/main" xmlns:r="http://schemas.openxmlformats.org/officeDocument/2006/relationships" xmlns:p="http://schemas.openxmlformats.org/presentationml/2006/main">
  <p:tag name="TIMING" val="|11.4|20.7|10.7"/>
</p:tagLst>
</file>

<file path=ppt/tags/tag13.xml><?xml version="1.0" encoding="utf-8"?>
<p:tagLst xmlns:a="http://schemas.openxmlformats.org/drawingml/2006/main" xmlns:r="http://schemas.openxmlformats.org/officeDocument/2006/relationships" xmlns:p="http://schemas.openxmlformats.org/presentationml/2006/main">
  <p:tag name="TIMING" val="|4.9|6.4|3.3|2.9|4.8|2.7"/>
</p:tagLst>
</file>

<file path=ppt/tags/tag14.xml><?xml version="1.0" encoding="utf-8"?>
<p:tagLst xmlns:a="http://schemas.openxmlformats.org/drawingml/2006/main" xmlns:r="http://schemas.openxmlformats.org/officeDocument/2006/relationships" xmlns:p="http://schemas.openxmlformats.org/presentationml/2006/main">
  <p:tag name="TIMING" val="|2.4|7|6.4|6.4|5.1|2.7"/>
</p:tagLst>
</file>

<file path=ppt/tags/tag15.xml><?xml version="1.0" encoding="utf-8"?>
<p:tagLst xmlns:a="http://schemas.openxmlformats.org/drawingml/2006/main" xmlns:r="http://schemas.openxmlformats.org/officeDocument/2006/relationships" xmlns:p="http://schemas.openxmlformats.org/presentationml/2006/main">
  <p:tag name="TIMING" val="|12.4|7|7.9|1.3"/>
</p:tagLst>
</file>

<file path=ppt/tags/tag16.xml><?xml version="1.0" encoding="utf-8"?>
<p:tagLst xmlns:a="http://schemas.openxmlformats.org/drawingml/2006/main" xmlns:r="http://schemas.openxmlformats.org/officeDocument/2006/relationships" xmlns:p="http://schemas.openxmlformats.org/presentationml/2006/main">
  <p:tag name="TIMING" val="|6.6|4.4|12.8|12.8|5"/>
</p:tagLst>
</file>

<file path=ppt/tags/tag17.xml><?xml version="1.0" encoding="utf-8"?>
<p:tagLst xmlns:a="http://schemas.openxmlformats.org/drawingml/2006/main" xmlns:r="http://schemas.openxmlformats.org/officeDocument/2006/relationships" xmlns:p="http://schemas.openxmlformats.org/presentationml/2006/main">
  <p:tag name="TIMING" val="|4|1.2|1.1|1"/>
</p:tagLst>
</file>

<file path=ppt/tags/tag18.xml><?xml version="1.0" encoding="utf-8"?>
<p:tagLst xmlns:a="http://schemas.openxmlformats.org/drawingml/2006/main" xmlns:r="http://schemas.openxmlformats.org/officeDocument/2006/relationships" xmlns:p="http://schemas.openxmlformats.org/presentationml/2006/main">
  <p:tag name="TIMING" val="|9.6"/>
</p:tagLst>
</file>

<file path=ppt/tags/tag19.xml><?xml version="1.0" encoding="utf-8"?>
<p:tagLst xmlns:a="http://schemas.openxmlformats.org/drawingml/2006/main" xmlns:r="http://schemas.openxmlformats.org/officeDocument/2006/relationships" xmlns:p="http://schemas.openxmlformats.org/presentationml/2006/main">
  <p:tag name="TIMING" val="|20.2"/>
</p:tagLst>
</file>

<file path=ppt/tags/tag2.xml><?xml version="1.0" encoding="utf-8"?>
<p:tagLst xmlns:a="http://schemas.openxmlformats.org/drawingml/2006/main" xmlns:r="http://schemas.openxmlformats.org/officeDocument/2006/relationships" xmlns:p="http://schemas.openxmlformats.org/presentationml/2006/main">
  <p:tag name="TIMING" val="|11"/>
</p:tagLst>
</file>

<file path=ppt/tags/tag3.xml><?xml version="1.0" encoding="utf-8"?>
<p:tagLst xmlns:a="http://schemas.openxmlformats.org/drawingml/2006/main" xmlns:r="http://schemas.openxmlformats.org/officeDocument/2006/relationships" xmlns:p="http://schemas.openxmlformats.org/presentationml/2006/main">
  <p:tag name="TIMING" val="|2.9|7.9|5.5|5.7"/>
</p:tagLst>
</file>

<file path=ppt/tags/tag4.xml><?xml version="1.0" encoding="utf-8"?>
<p:tagLst xmlns:a="http://schemas.openxmlformats.org/drawingml/2006/main" xmlns:r="http://schemas.openxmlformats.org/officeDocument/2006/relationships" xmlns:p="http://schemas.openxmlformats.org/presentationml/2006/main">
  <p:tag name="TIMING" val="|8.7"/>
</p:tagLst>
</file>

<file path=ppt/tags/tag5.xml><?xml version="1.0" encoding="utf-8"?>
<p:tagLst xmlns:a="http://schemas.openxmlformats.org/drawingml/2006/main" xmlns:r="http://schemas.openxmlformats.org/officeDocument/2006/relationships" xmlns:p="http://schemas.openxmlformats.org/presentationml/2006/main">
  <p:tag name="TIMING" val="|21.7"/>
</p:tagLst>
</file>

<file path=ppt/tags/tag6.xml><?xml version="1.0" encoding="utf-8"?>
<p:tagLst xmlns:a="http://schemas.openxmlformats.org/drawingml/2006/main" xmlns:r="http://schemas.openxmlformats.org/officeDocument/2006/relationships" xmlns:p="http://schemas.openxmlformats.org/presentationml/2006/main">
  <p:tag name="TIMING" val="|28.9|12"/>
</p:tagLst>
</file>

<file path=ppt/tags/tag7.xml><?xml version="1.0" encoding="utf-8"?>
<p:tagLst xmlns:a="http://schemas.openxmlformats.org/drawingml/2006/main" xmlns:r="http://schemas.openxmlformats.org/officeDocument/2006/relationships" xmlns:p="http://schemas.openxmlformats.org/presentationml/2006/main">
  <p:tag name="TIMING" val="|26.4"/>
</p:tagLst>
</file>

<file path=ppt/tags/tag8.xml><?xml version="1.0" encoding="utf-8"?>
<p:tagLst xmlns:a="http://schemas.openxmlformats.org/drawingml/2006/main" xmlns:r="http://schemas.openxmlformats.org/officeDocument/2006/relationships" xmlns:p="http://schemas.openxmlformats.org/presentationml/2006/main">
  <p:tag name="TIMING" val="|26.4"/>
</p:tagLst>
</file>

<file path=ppt/tags/tag9.xml><?xml version="1.0" encoding="utf-8"?>
<p:tagLst xmlns:a="http://schemas.openxmlformats.org/drawingml/2006/main" xmlns:r="http://schemas.openxmlformats.org/officeDocument/2006/relationships" xmlns:p="http://schemas.openxmlformats.org/presentationml/2006/main">
  <p:tag name="TIMING" val="|12.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4x3 Template</Template>
  <TotalTime>392</TotalTime>
  <Words>1512</Words>
  <Application>Microsoft Office PowerPoint</Application>
  <PresentationFormat>On-screen Show (4:3)</PresentationFormat>
  <Paragraphs>513</Paragraphs>
  <Slides>36</Slides>
  <Notes>3</Notes>
  <HiddenSlides>0</HiddenSlides>
  <MMClips>36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Calibri</vt:lpstr>
      <vt:lpstr>Cambria</vt:lpstr>
      <vt:lpstr>Constantia</vt:lpstr>
      <vt:lpstr>Wingdings 2</vt:lpstr>
      <vt:lpstr>1_Flow</vt:lpstr>
      <vt:lpstr>Chapter 2 Overall format of research articles</vt:lpstr>
      <vt:lpstr>One Format or Two?</vt:lpstr>
      <vt:lpstr>Exemplar articles</vt:lpstr>
      <vt:lpstr>IMRD and IPTC</vt:lpstr>
      <vt:lpstr>Goals:</vt:lpstr>
      <vt:lpstr>Research Article Formats:  IMRD vs. IPTC</vt:lpstr>
      <vt:lpstr>Section vs. Division</vt:lpstr>
      <vt:lpstr>IMRD</vt:lpstr>
      <vt:lpstr>IMRaDC</vt:lpstr>
      <vt:lpstr>IPTC</vt:lpstr>
      <vt:lpstr>First look</vt:lpstr>
      <vt:lpstr>First look</vt:lpstr>
      <vt:lpstr>Science: Effects of Rainfall Table 2.1</vt:lpstr>
      <vt:lpstr>Engineering: Spatial Query … Table 2.5</vt:lpstr>
      <vt:lpstr>IMRD vs. IPTC</vt:lpstr>
      <vt:lpstr>Overall Structure – IMRD vs. IPTC Figure 2.1</vt:lpstr>
      <vt:lpstr>Divisions – IMRD Figure 2.2 </vt:lpstr>
      <vt:lpstr>Divisions – IPTC Figure 2.2 </vt:lpstr>
      <vt:lpstr>Mathematics: 4-ordered … Table 2.6</vt:lpstr>
      <vt:lpstr>Variation in Research Article Formats</vt:lpstr>
      <vt:lpstr>Field vs. Research methodology</vt:lpstr>
      <vt:lpstr>Variation in article structure</vt:lpstr>
      <vt:lpstr>Evaluate your understanding:</vt:lpstr>
      <vt:lpstr>Determining Exemplar Article Structure</vt:lpstr>
      <vt:lpstr>Placing the divisions – IMRD</vt:lpstr>
      <vt:lpstr>Placing the divisions – IMRD</vt:lpstr>
      <vt:lpstr>Placing the divisions – IMRD</vt:lpstr>
      <vt:lpstr>Placing the divisions – IMRD</vt:lpstr>
      <vt:lpstr>Placing the divisions – IPTC</vt:lpstr>
      <vt:lpstr>Placing the divisions – IPTC</vt:lpstr>
      <vt:lpstr>Placing the divisions – IPTC</vt:lpstr>
      <vt:lpstr>Placing the divisions – IPTC</vt:lpstr>
      <vt:lpstr>Overall Exemplar Article Structure</vt:lpstr>
      <vt:lpstr>Exercise 2.1</vt:lpstr>
      <vt:lpstr>Hint: Look at hints in textbook</vt:lpstr>
      <vt:lpstr>Photo credit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dc:title>
  <dc:creator>Gerry Rau</dc:creator>
  <cp:lastModifiedBy>Gerry Rau</cp:lastModifiedBy>
  <cp:revision>26</cp:revision>
  <dcterms:created xsi:type="dcterms:W3CDTF">2019-02-22T07:22:23Z</dcterms:created>
  <dcterms:modified xsi:type="dcterms:W3CDTF">2019-04-04T06:34:04Z</dcterms:modified>
</cp:coreProperties>
</file>