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602" r:id="rId2"/>
    <p:sldId id="623" r:id="rId3"/>
    <p:sldId id="608" r:id="rId4"/>
    <p:sldId id="571" r:id="rId5"/>
    <p:sldId id="592" r:id="rId6"/>
    <p:sldId id="376" r:id="rId7"/>
    <p:sldId id="610" r:id="rId8"/>
    <p:sldId id="612" r:id="rId9"/>
    <p:sldId id="609" r:id="rId10"/>
    <p:sldId id="611" r:id="rId11"/>
    <p:sldId id="495" r:id="rId12"/>
    <p:sldId id="390" r:id="rId13"/>
    <p:sldId id="389" r:id="rId14"/>
    <p:sldId id="614" r:id="rId15"/>
    <p:sldId id="423" r:id="rId16"/>
    <p:sldId id="513" r:id="rId17"/>
    <p:sldId id="426" r:id="rId18"/>
    <p:sldId id="427" r:id="rId19"/>
    <p:sldId id="615" r:id="rId20"/>
    <p:sldId id="622" r:id="rId21"/>
    <p:sldId id="392" r:id="rId22"/>
    <p:sldId id="393" r:id="rId23"/>
    <p:sldId id="394" r:id="rId24"/>
    <p:sldId id="395" r:id="rId25"/>
    <p:sldId id="486" r:id="rId26"/>
    <p:sldId id="492" r:id="rId27"/>
    <p:sldId id="575" r:id="rId28"/>
    <p:sldId id="607" r:id="rId29"/>
    <p:sldId id="616" r:id="rId30"/>
    <p:sldId id="619" r:id="rId31"/>
    <p:sldId id="617" r:id="rId32"/>
    <p:sldId id="620" r:id="rId33"/>
    <p:sldId id="618" r:id="rId34"/>
    <p:sldId id="621" r:id="rId35"/>
    <p:sldId id="613" r:id="rId36"/>
  </p:sldIdLst>
  <p:sldSz cx="9144000" cy="6858000" type="screen4x3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C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20FA0-81E5-4BAF-8860-AADA30137C95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F6CD6-E0C2-4771-8873-C5A74E819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94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6.png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18.m4a"/><Relationship Id="rId7" Type="http://schemas.openxmlformats.org/officeDocument/2006/relationships/image" Target="../media/image12.png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11.sv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4.m4a"/><Relationship Id="rId7" Type="http://schemas.openxmlformats.org/officeDocument/2006/relationships/image" Target="../media/image19.png"/><Relationship Id="rId2" Type="http://schemas.microsoft.com/office/2007/relationships/media" Target="../media/media24.m4a"/><Relationship Id="rId1" Type="http://schemas.openxmlformats.org/officeDocument/2006/relationships/tags" Target="../tags/tag14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6.m4a"/><Relationship Id="rId7" Type="http://schemas.openxmlformats.org/officeDocument/2006/relationships/image" Target="../media/image20.tmp"/><Relationship Id="rId2" Type="http://schemas.microsoft.com/office/2007/relationships/media" Target="../media/media26.m4a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image" Target="../media/image17.tmp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1</a:t>
            </a:r>
            <a:br>
              <a:rPr lang="en-US" dirty="0"/>
            </a:br>
            <a:r>
              <a:rPr lang="en-US" sz="4000" dirty="0"/>
              <a:t>General principles of writing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002940-5B5B-4988-A4A8-23C3A47F4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176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D789-0502-4B2F-8ED1-97264006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7" y="70408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/>
              <a:t>Why begin with research articles?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90527-0915-4770-9C73-C86E8B96F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You will learn to </a:t>
            </a:r>
            <a:r>
              <a:rPr lang="en-US" i="1" dirty="0"/>
              <a:t>read more effectively</a:t>
            </a:r>
            <a:r>
              <a:rPr lang="en-US" dirty="0"/>
              <a:t> to get the information you need to work in science or engineering.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Research articles are </a:t>
            </a:r>
            <a:r>
              <a:rPr lang="en-US" i="1" dirty="0"/>
              <a:t>complete arguments</a:t>
            </a:r>
            <a:r>
              <a:rPr lang="en-US" dirty="0"/>
              <a:t>, thus a good example for your own writing, but also part of an ongoing research effort.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Other genres of student and technical writing are </a:t>
            </a:r>
            <a:r>
              <a:rPr lang="en-US" i="1" dirty="0"/>
              <a:t>predictable modifications</a:t>
            </a:r>
            <a:r>
              <a:rPr lang="en-US" dirty="0"/>
              <a:t> of research article structure in that field.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Research articles are </a:t>
            </a:r>
            <a:r>
              <a:rPr lang="en-US" i="1" dirty="0"/>
              <a:t>readily available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120DB-A1D8-4E86-AD4D-7CD2D1F7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22BEA1-59C2-4AEC-9A99-ECC5C85106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524192"/>
      </p:ext>
    </p:extLst>
  </p:cSld>
  <p:clrMapOvr>
    <a:masterClrMapping/>
  </p:clrMapOvr>
  <p:transition advTm="532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Exemplar articles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AA31-D27E-4DA6-B013-6E31C3CCC40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B8716E-8B40-47AD-9172-1B4A84CEE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753">
        <p:circle/>
      </p:transition>
    </mc:Choice>
    <mc:Fallback>
      <p:transition spd="slow" advTm="37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Easier with an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is easier with an example to follow</a:t>
            </a:r>
          </a:p>
          <a:p>
            <a:pPr lvl="1"/>
            <a:r>
              <a:rPr lang="en-US" dirty="0"/>
              <a:t>Especially at first</a:t>
            </a:r>
          </a:p>
          <a:p>
            <a:endParaRPr lang="en-US" dirty="0"/>
          </a:p>
          <a:p>
            <a:r>
              <a:rPr lang="en-US" dirty="0"/>
              <a:t>Exemplar articles will be used extensively</a:t>
            </a:r>
          </a:p>
          <a:p>
            <a:pPr lvl="1"/>
            <a:r>
              <a:rPr lang="en-US" dirty="0"/>
              <a:t>Different fields have different styles</a:t>
            </a:r>
          </a:p>
          <a:p>
            <a:pPr lvl="1"/>
            <a:r>
              <a:rPr lang="en-US" dirty="0"/>
              <a:t>Different journals within a field have different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12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CFB8F4-6319-467D-A284-372B99AF3A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31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828">
        <p:fade/>
      </p:transition>
    </mc:Choice>
    <mc:Fallback>
      <p:transition spd="med" advTm="22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Exemplar Articles</a:t>
            </a:r>
            <a:endParaRPr lang="zh-TW" altLang="en-US" dirty="0"/>
          </a:p>
        </p:txBody>
      </p:sp>
      <p:sp>
        <p:nvSpPr>
          <p:cNvPr id="21505" name="內容版面配置區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533453"/>
          </a:xfrm>
        </p:spPr>
        <p:txBody>
          <a:bodyPr>
            <a:normAutofit/>
          </a:bodyPr>
          <a:lstStyle/>
          <a:p>
            <a:r>
              <a:rPr lang="en-US" altLang="zh-TW" dirty="0"/>
              <a:t>Evaluate features, determine unstated expectations</a:t>
            </a:r>
          </a:p>
          <a:p>
            <a:endParaRPr lang="en-US" altLang="zh-TW" dirty="0"/>
          </a:p>
          <a:p>
            <a:r>
              <a:rPr lang="en-US" altLang="zh-TW" dirty="0"/>
              <a:t>Become part of the “disciplinary community”</a:t>
            </a:r>
          </a:p>
          <a:p>
            <a:pPr lvl="1"/>
            <a:r>
              <a:rPr lang="en-US" altLang="zh-TW" dirty="0"/>
              <a:t>“Fitting in”</a:t>
            </a:r>
          </a:p>
          <a:p>
            <a:pPr lvl="1"/>
            <a:r>
              <a:rPr lang="en-US" altLang="zh-TW" dirty="0"/>
              <a:t>Write, think like they do</a:t>
            </a:r>
          </a:p>
          <a:p>
            <a:pPr lvl="1"/>
            <a:endParaRPr lang="en-US" altLang="zh-TW" dirty="0"/>
          </a:p>
          <a:p>
            <a:r>
              <a:rPr lang="en-US" altLang="zh-TW" dirty="0"/>
              <a:t>Excel in research writing</a:t>
            </a:r>
          </a:p>
          <a:p>
            <a:pPr lvl="1"/>
            <a:r>
              <a:rPr lang="en-US" altLang="zh-TW" dirty="0"/>
              <a:t>“Standing out”</a:t>
            </a:r>
          </a:p>
          <a:p>
            <a:pPr lvl="1"/>
            <a:r>
              <a:rPr lang="en-US" altLang="zh-TW" dirty="0"/>
              <a:t>Clarity, quality of 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13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4F93C3-A4DE-4DA1-B9B8-D04431A3EF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88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47">
        <p:fade/>
      </p:transition>
    </mc:Choice>
    <mc:Fallback>
      <p:transition spd="med" advTm="24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D5DF-8AEC-4518-A4A0-3E9441E6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good exemplar?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20780C-325E-49C4-9A08-BC7183AC8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0487"/>
            <a:ext cx="8229600" cy="36187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5C1A5-AE08-455D-8742-7C86C984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7FE8E7-2B2E-452B-8721-CAC1F0B6B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49704"/>
      </p:ext>
    </p:extLst>
  </p:cSld>
  <p:clrMapOvr>
    <a:masterClrMapping/>
  </p:clrMapOvr>
  <p:transition advTm="305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acceptable exemplars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Conference papers (Proceedings, Symposium)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370992"/>
            <a:ext cx="7138987" cy="1933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5" y="4286250"/>
            <a:ext cx="4667250" cy="97155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2286000" y="3810000"/>
            <a:ext cx="990600" cy="574190"/>
          </a:xfrm>
          <a:prstGeom prst="donut">
            <a:avLst>
              <a:gd name="adj" fmla="val 6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5486400" y="2574394"/>
            <a:ext cx="2286000" cy="702206"/>
          </a:xfrm>
          <a:prstGeom prst="donut">
            <a:avLst>
              <a:gd name="adj" fmla="val 6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4086225" y="4254500"/>
            <a:ext cx="1219200" cy="574190"/>
          </a:xfrm>
          <a:prstGeom prst="donut">
            <a:avLst>
              <a:gd name="adj" fmla="val 6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1322AEA-13DF-4F1C-8597-CB1EB3A406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2513"/>
          <a:stretch/>
        </p:blipFill>
        <p:spPr>
          <a:xfrm>
            <a:off x="822656" y="5289550"/>
            <a:ext cx="6584288" cy="1282677"/>
          </a:xfrm>
          <a:prstGeom prst="rect">
            <a:avLst/>
          </a:prstGeom>
        </p:spPr>
      </p:pic>
      <p:sp>
        <p:nvSpPr>
          <p:cNvPr id="13" name="Donut 12">
            <a:extLst>
              <a:ext uri="{FF2B5EF4-FFF2-40B4-BE49-F238E27FC236}">
                <a16:creationId xmlns:a16="http://schemas.microsoft.com/office/drawing/2014/main" id="{0E9801B9-5FAD-4847-8A5A-9B102095F3CF}"/>
              </a:ext>
            </a:extLst>
          </p:cNvPr>
          <p:cNvSpPr/>
          <p:nvPr/>
        </p:nvSpPr>
        <p:spPr>
          <a:xfrm>
            <a:off x="4114800" y="5208873"/>
            <a:ext cx="1258760" cy="365995"/>
          </a:xfrm>
          <a:prstGeom prst="donut">
            <a:avLst>
              <a:gd name="adj" fmla="val 108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CCE47E4-C565-4347-AAEE-927E46D8CB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64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958">
        <p:fade/>
      </p:transition>
    </mc:Choice>
    <mc:Fallback>
      <p:transition spd="med" advTm="239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acceptable exemplars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Letters and brief 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719" y="2895600"/>
            <a:ext cx="6786562" cy="892575"/>
          </a:xfrm>
          <a:prstGeom prst="rect">
            <a:avLst/>
          </a:prstGeom>
        </p:spPr>
      </p:pic>
      <p:sp>
        <p:nvSpPr>
          <p:cNvPr id="11" name="Donut 10"/>
          <p:cNvSpPr/>
          <p:nvPr/>
        </p:nvSpPr>
        <p:spPr>
          <a:xfrm>
            <a:off x="2209800" y="3211798"/>
            <a:ext cx="1581150" cy="574190"/>
          </a:xfrm>
          <a:prstGeom prst="donut">
            <a:avLst>
              <a:gd name="adj" fmla="val 6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D438EA-ED8A-4A83-9262-E5B49D333F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881">
        <p:fade/>
      </p:transition>
    </mc:Choice>
    <mc:Fallback>
      <p:transition spd="med" advTm="17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acceptable exemplars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 or review articles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Analysis or review of standard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438400"/>
            <a:ext cx="4414837" cy="1796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4914200"/>
            <a:ext cx="7267575" cy="950850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2209800" y="2438400"/>
            <a:ext cx="1069182" cy="574190"/>
          </a:xfrm>
          <a:prstGeom prst="donut">
            <a:avLst>
              <a:gd name="adj" fmla="val 6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524000" y="4901500"/>
            <a:ext cx="1295400" cy="574190"/>
          </a:xfrm>
          <a:prstGeom prst="donut">
            <a:avLst>
              <a:gd name="adj" fmla="val 6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3810001" y="4876800"/>
            <a:ext cx="4676774" cy="750991"/>
          </a:xfrm>
          <a:prstGeom prst="donut">
            <a:avLst>
              <a:gd name="adj" fmla="val 6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18FF9C-1E50-4F96-BBE3-9778CC4B04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20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967">
        <p:fade/>
      </p:transition>
    </mc:Choice>
    <mc:Fallback>
      <p:transition spd="med" advTm="24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acceptable exemplars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Trade publications </a:t>
            </a:r>
          </a:p>
          <a:p>
            <a:r>
              <a:rPr lang="en-US" dirty="0"/>
              <a:t>Popular science publications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18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AD3A4C-A457-4C16-AC1E-CFC08DDAD823}"/>
              </a:ext>
            </a:extLst>
          </p:cNvPr>
          <p:cNvGrpSpPr/>
          <p:nvPr/>
        </p:nvGrpSpPr>
        <p:grpSpPr>
          <a:xfrm>
            <a:off x="3228975" y="2974689"/>
            <a:ext cx="2686050" cy="3657600"/>
            <a:chOff x="3228975" y="2974689"/>
            <a:chExt cx="2686050" cy="3657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E59442-3376-4250-8B0F-C3B2B603559A}"/>
                </a:ext>
              </a:extLst>
            </p:cNvPr>
            <p:cNvSpPr/>
            <p:nvPr/>
          </p:nvSpPr>
          <p:spPr>
            <a:xfrm>
              <a:off x="3228975" y="2974689"/>
              <a:ext cx="2686050" cy="3657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  <a:p>
              <a:pPr algn="ctr"/>
              <a:endParaRPr lang="en-US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  <a:p>
              <a:pPr algn="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Short, simple text</a:t>
              </a:r>
            </a:p>
          </p:txBody>
        </p:sp>
        <p:pic>
          <p:nvPicPr>
            <p:cNvPr id="17" name="Graphic 16" descr="Cell Tower">
              <a:extLst>
                <a:ext uri="{FF2B5EF4-FFF2-40B4-BE49-F238E27FC236}">
                  <a16:creationId xmlns:a16="http://schemas.microsoft.com/office/drawing/2014/main" id="{D9A7F126-E570-4C44-A78A-9463B6375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14800" y="3067050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Wireless router">
              <a:extLst>
                <a:ext uri="{FF2B5EF4-FFF2-40B4-BE49-F238E27FC236}">
                  <a16:creationId xmlns:a16="http://schemas.microsoft.com/office/drawing/2014/main" id="{526A49F6-0057-47DA-9E5A-69BF1C54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34938" y="5615254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Earbuds">
              <a:extLst>
                <a:ext uri="{FF2B5EF4-FFF2-40B4-BE49-F238E27FC236}">
                  <a16:creationId xmlns:a16="http://schemas.microsoft.com/office/drawing/2014/main" id="{8179A205-CCCE-4CA5-960B-9E048F58B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94663" y="5615254"/>
              <a:ext cx="914400" cy="91440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E0A0B67-FDDC-4A8D-A00A-44888F6C59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2138" y="3362325"/>
              <a:ext cx="556012" cy="252412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04CF98F-330D-4C5D-8F58-209B09F4B34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819" y="5950611"/>
              <a:ext cx="1005197" cy="125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70E65B-4D00-445A-9B6C-9DD885C9703E}"/>
                </a:ext>
              </a:extLst>
            </p:cNvPr>
            <p:cNvSpPr/>
            <p:nvPr/>
          </p:nvSpPr>
          <p:spPr>
            <a:xfrm>
              <a:off x="3305175" y="3981450"/>
              <a:ext cx="2533650" cy="6852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Eye-catching illustrations, title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E95ECF-2D06-463C-898C-E1A8DFF826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4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657">
        <p:fade/>
      </p:transition>
    </mc:Choice>
    <mc:Fallback>
      <p:transition spd="med" advTm="17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Finding exemplars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Homework 1 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19</a:t>
            </a:fld>
            <a:endParaRPr lang="en-US">
              <a:solidFill>
                <a:srgbClr val="895D1D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0919CA-1501-49C6-80DD-C73D80B08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74">
        <p:circle/>
      </p:transition>
    </mc:Choice>
    <mc:Fallback>
      <p:transition spd="slow" advTm="62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5A7E-AF02-4BDE-95F4-47480EEF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PowerPoint vs.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8F60-36BF-4622-A5AF-563702598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PowerPoint titles</a:t>
            </a:r>
          </a:p>
          <a:p>
            <a:pPr lvl="1"/>
            <a:r>
              <a:rPr lang="en-US" dirty="0"/>
              <a:t>Shorter, keywords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01DA9-20F9-49C5-835B-8D893441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8E1905-90B6-404C-9321-D236E57A4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27689"/>
      </p:ext>
    </p:extLst>
  </p:cSld>
  <p:clrMapOvr>
    <a:masterClrMapping/>
  </p:clrMapOvr>
  <p:transition advTm="165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E468-F62D-4A2E-AEC3-20005211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by Three from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14083-4578-4545-AA32-CE1C2F013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articles</a:t>
            </a:r>
          </a:p>
          <a:p>
            <a:pPr lvl="1"/>
            <a:r>
              <a:rPr lang="en-US" dirty="0"/>
              <a:t>To determine what is typical</a:t>
            </a:r>
          </a:p>
          <a:p>
            <a:r>
              <a:rPr lang="en-US" dirty="0"/>
              <a:t>By three authors</a:t>
            </a:r>
          </a:p>
          <a:p>
            <a:pPr lvl="1"/>
            <a:r>
              <a:rPr lang="en-US" dirty="0"/>
              <a:t>To make sure it is not just the style of one author</a:t>
            </a:r>
          </a:p>
          <a:p>
            <a:r>
              <a:rPr lang="en-US" dirty="0"/>
              <a:t>From one journal </a:t>
            </a:r>
          </a:p>
          <a:p>
            <a:pPr lvl="1"/>
            <a:r>
              <a:rPr lang="en-US" dirty="0"/>
              <a:t>Because each journal has different expectations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4ED77-D448-4870-949D-AEB9C4A5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104085-370D-4F06-91AD-14CFA1409B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607712"/>
      </p:ext>
    </p:extLst>
  </p:cSld>
  <p:clrMapOvr>
    <a:masterClrMapping/>
  </p:clrMapOvr>
  <p:transition advTm="546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First Article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article in your research field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21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pic>
        <p:nvPicPr>
          <p:cNvPr id="6146" name="Picture 2" descr="Image result for journal article ie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0"/>
          <a:stretch/>
        </p:blipFill>
        <p:spPr bwMode="auto">
          <a:xfrm>
            <a:off x="2648431" y="2362200"/>
            <a:ext cx="3847139" cy="43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230658-D6EE-42E9-8EDB-B1D1E1C57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8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42">
        <p:fade/>
      </p:transition>
    </mc:Choice>
    <mc:Fallback>
      <p:transition spd="med" advTm="67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journal article ie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0"/>
          <a:stretch/>
        </p:blipFill>
        <p:spPr bwMode="auto">
          <a:xfrm>
            <a:off x="2648431" y="2362200"/>
            <a:ext cx="3847139" cy="43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Previous Articles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References in your present article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22</a:t>
            </a:fld>
            <a:endParaRPr lang="en-US"/>
          </a:p>
        </p:txBody>
      </p:sp>
      <p:sp>
        <p:nvSpPr>
          <p:cNvPr id="2" name="Left Brace 1"/>
          <p:cNvSpPr/>
          <p:nvPr/>
        </p:nvSpPr>
        <p:spPr>
          <a:xfrm>
            <a:off x="4434840" y="4914900"/>
            <a:ext cx="274319" cy="6096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Line Callout 1 2"/>
          <p:cNvSpPr/>
          <p:nvPr/>
        </p:nvSpPr>
        <p:spPr>
          <a:xfrm>
            <a:off x="533400" y="4800600"/>
            <a:ext cx="2115031" cy="838200"/>
          </a:xfrm>
          <a:prstGeom prst="borderCallout1">
            <a:avLst>
              <a:gd name="adj1" fmla="val 49604"/>
              <a:gd name="adj2" fmla="val 99969"/>
              <a:gd name="adj3" fmla="val 47486"/>
              <a:gd name="adj4" fmla="val 1826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Previous articles Cited in References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6B88BA8-B800-4923-9650-3B8C33266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45">
        <p:fade/>
      </p:transition>
    </mc:Choice>
    <mc:Fallback>
      <p:transition spd="med" advTm="89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Later Articles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Google Scholar/Citations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2" descr="Image result for journal article ie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0"/>
          <a:stretch/>
        </p:blipFill>
        <p:spPr bwMode="auto">
          <a:xfrm>
            <a:off x="2648431" y="2362200"/>
            <a:ext cx="3847139" cy="43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 flipH="1">
            <a:off x="5836919" y="2514600"/>
            <a:ext cx="259081" cy="6096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6705600" y="2400300"/>
            <a:ext cx="2115031" cy="838200"/>
          </a:xfrm>
          <a:prstGeom prst="borderCallout1">
            <a:avLst>
              <a:gd name="adj1" fmla="val 48502"/>
              <a:gd name="adj2" fmla="val -29295"/>
              <a:gd name="adj3" fmla="val 47486"/>
              <a:gd name="adj4" fmla="val -7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Later articles 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Citing this article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45429" y="1143000"/>
            <a:ext cx="2720341" cy="6858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recent is better – especially in engineering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4DED8C1-6B9D-409F-963B-958A631E6B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1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717">
        <p:fade/>
      </p:transition>
    </mc:Choice>
    <mc:Fallback>
      <p:transition spd="med" advTm="16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F9EECA8-52DC-4E41-8C99-5207FD700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9649"/>
            <a:ext cx="8229600" cy="2479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scholar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Hu: Spatial query integrity with voronoi neighbors - Google Scholar - Mozilla Firefox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95" y="1752600"/>
            <a:ext cx="5678905" cy="5029200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2590800" y="4191000"/>
            <a:ext cx="685800" cy="228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172" name="Picture 4" descr="Image result for mouse click icon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EAF5DC-8C3F-432D-89BE-5B3AEEFA6E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16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463">
        <p:fade/>
      </p:transition>
    </mc:Choice>
    <mc:Fallback>
      <p:transition spd="med" advTm="534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Listing references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Homework 1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25</a:t>
            </a:fld>
            <a:endParaRPr lang="en-US">
              <a:solidFill>
                <a:srgbClr val="895D1D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BFA013-0605-4A44-9520-5717FF88B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1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376">
        <p:circle/>
      </p:transition>
    </mc:Choice>
    <mc:Fallback>
      <p:transition spd="slow" advTm="53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6654045-2759-4C81-873E-2A652E92A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0174"/>
            <a:ext cx="8229600" cy="24799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scholar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26</a:t>
            </a:fld>
            <a:endParaRPr lang="en-US"/>
          </a:p>
        </p:txBody>
      </p:sp>
      <p:sp>
        <p:nvSpPr>
          <p:cNvPr id="6" name="Frame 5"/>
          <p:cNvSpPr/>
          <p:nvPr/>
        </p:nvSpPr>
        <p:spPr>
          <a:xfrm>
            <a:off x="2362200" y="4505325"/>
            <a:ext cx="304800" cy="304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172" name="Picture 4" descr="Image result for mouse click ic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482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62B5D4-52B5-4132-BBF8-D15C4B983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565525"/>
            <a:ext cx="3615932" cy="3252942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E214B394-AD94-4ADE-A430-FEDB28A390FD}"/>
              </a:ext>
            </a:extLst>
          </p:cNvPr>
          <p:cNvSpPr/>
          <p:nvPr/>
        </p:nvSpPr>
        <p:spPr>
          <a:xfrm>
            <a:off x="4724400" y="4419600"/>
            <a:ext cx="4301732" cy="533400"/>
          </a:xfrm>
          <a:prstGeom prst="frame">
            <a:avLst>
              <a:gd name="adj1" fmla="val 61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Copy to Word 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document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84C4DB-CA2C-45A0-9E6E-EB952065D7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3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370">
        <p:fade/>
      </p:transition>
    </mc:Choice>
    <mc:Fallback>
      <p:transition spd="med" advTm="51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B5EA9C-C227-4000-BB16-33B4884DA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FCA335-36BB-4962-B874-B8000C1FB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3F961-6D2C-4062-9788-9B08D1C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03149D-AE8A-445C-8702-8FE3E5754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142">
        <p:circle/>
      </p:transition>
    </mc:Choice>
    <mc:Fallback>
      <p:transition spd="slow" advTm="41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are the advantages of the method proposed in this book?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will we begin by analyzing the structure of research articles, no matter what you plan to write first?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types of papers should you </a:t>
            </a:r>
            <a:r>
              <a:rPr lang="en-US" i="1" dirty="0"/>
              <a:t>not</a:t>
            </a:r>
            <a:r>
              <a:rPr lang="en-US" dirty="0"/>
              <a:t> use as exemplars,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advantage of using three exemplar articles rather than only one, and three from the same rather than different journals?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9E6196-ABDE-4182-80F1-6389E8E67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0485"/>
      </p:ext>
    </p:extLst>
  </p:cSld>
  <p:clrMapOvr>
    <a:masterClrMapping/>
  </p:clrMapOvr>
  <p:transition advTm="89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B5EA9C-C227-4000-BB16-33B4884DA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 the fundamentals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FCA335-36BB-4962-B874-B8000C1FB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1.5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3F961-6D2C-4062-9788-9B08D1C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07639E-B8D7-4F71-8ABB-F3FEA5521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1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71">
        <p:circle/>
      </p:transition>
    </mc:Choice>
    <mc:Fallback>
      <p:transition spd="slow" advTm="62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A483-2793-4508-B77F-19C727AA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Sorry, no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E659F-B695-4827-9B74-AF032DB18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>
                <a:sym typeface="Wingdings" panose="05000000000000000000" pitchFamily="2" charset="2"/>
              </a:rPr>
              <a:t></a:t>
            </a:r>
          </a:p>
          <a:p>
            <a:pPr marL="0" indent="0">
              <a:buNone/>
            </a:pPr>
            <a:r>
              <a:rPr lang="en-US" dirty="0"/>
              <a:t>Copyright laws require obtaining permissions</a:t>
            </a:r>
          </a:p>
          <a:p>
            <a:pPr marL="0" indent="0">
              <a:buNone/>
            </a:pPr>
            <a:r>
              <a:rPr lang="en-US" dirty="0"/>
              <a:t>Too much time and money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A30D7-6CEF-4229-881E-0999E70B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7F9974-3232-4ED5-99C5-56B81026C5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685495"/>
      </p:ext>
    </p:extLst>
  </p:cSld>
  <p:clrMapOvr>
    <a:masterClrMapping/>
  </p:clrMapOvr>
  <p:transition advTm="144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FE54-0E09-4FB1-BC32-44931722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is an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7CCF4-3ED0-46EB-B76C-7CFADABBE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the fundamentals</a:t>
            </a:r>
          </a:p>
          <a:p>
            <a:pPr lvl="1"/>
            <a:r>
              <a:rPr lang="en-US" dirty="0"/>
              <a:t>Part 1, Chapters 1-3</a:t>
            </a:r>
          </a:p>
          <a:p>
            <a:pPr lvl="1"/>
            <a:r>
              <a:rPr lang="en-US" dirty="0"/>
              <a:t>Overall structure</a:t>
            </a:r>
          </a:p>
          <a:p>
            <a:pPr lvl="1"/>
            <a:r>
              <a:rPr lang="en-US" dirty="0"/>
              <a:t>Argument structure</a:t>
            </a:r>
          </a:p>
          <a:p>
            <a:endParaRPr lang="en-US" dirty="0"/>
          </a:p>
          <a:p>
            <a:r>
              <a:rPr lang="en-US" dirty="0"/>
              <a:t>Study and copy the style of successful artists</a:t>
            </a:r>
          </a:p>
          <a:p>
            <a:pPr lvl="1"/>
            <a:r>
              <a:rPr lang="en-US" dirty="0"/>
              <a:t>Part 2, Chapters 4-9</a:t>
            </a:r>
          </a:p>
          <a:p>
            <a:pPr lvl="1"/>
            <a:r>
              <a:rPr lang="en-US" dirty="0"/>
              <a:t>Component analysis</a:t>
            </a:r>
          </a:p>
          <a:p>
            <a:pPr lvl="1"/>
            <a:r>
              <a:rPr lang="en-US" dirty="0"/>
              <a:t>Supporting the argument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D2ECD-4847-4E3E-A76B-E02CA3808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3A37BF-5BAE-43CA-B6C5-2F39151F2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39328"/>
      </p:ext>
    </p:extLst>
  </p:cSld>
  <p:clrMapOvr>
    <a:masterClrMapping/>
  </p:clrMapOvr>
  <p:transition advTm="198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B5EA9C-C227-4000-BB16-33B4884DA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Exploring different genres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FCA335-36BB-4962-B874-B8000C1FB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1.6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3F961-6D2C-4062-9788-9B08D1C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872370-DD5F-42B6-9D5F-56EBB9B49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7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55">
        <p:circle/>
      </p:transition>
    </mc:Choice>
    <mc:Fallback>
      <p:transition spd="slow" advTm="505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5A68-2492-478B-A17D-2730732BD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formats for each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187F-3E7C-4484-8621-98E0FD290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genres (types of writing)</a:t>
            </a:r>
          </a:p>
          <a:p>
            <a:pPr lvl="1"/>
            <a:r>
              <a:rPr lang="en-US" dirty="0"/>
              <a:t>Different claims</a:t>
            </a:r>
          </a:p>
          <a:p>
            <a:pPr lvl="1"/>
            <a:r>
              <a:rPr lang="en-US" dirty="0"/>
              <a:t>Different audiences and criteria for success</a:t>
            </a:r>
          </a:p>
          <a:p>
            <a:endParaRPr lang="en-US" dirty="0"/>
          </a:p>
          <a:p>
            <a:r>
              <a:rPr lang="en-US" dirty="0"/>
              <a:t>Part 3, Chapters 10-17</a:t>
            </a:r>
          </a:p>
          <a:p>
            <a:pPr lvl="1"/>
            <a:r>
              <a:rPr lang="en-US" dirty="0"/>
              <a:t>Undergraduate</a:t>
            </a:r>
          </a:p>
          <a:p>
            <a:pPr lvl="1"/>
            <a:r>
              <a:rPr lang="en-US" dirty="0"/>
              <a:t>Graduate and academic</a:t>
            </a:r>
          </a:p>
          <a:p>
            <a:pPr lvl="1"/>
            <a:r>
              <a:rPr lang="en-US" dirty="0"/>
              <a:t>Technical</a:t>
            </a:r>
          </a:p>
          <a:p>
            <a:pPr lvl="1"/>
            <a:r>
              <a:rPr lang="en-US" dirty="0"/>
              <a:t>Presentations and email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21F8C-D0D2-42F2-B78C-65441C7BE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95BC1D-701E-4899-B7A4-FC8D8BA9B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2839"/>
      </p:ext>
    </p:extLst>
  </p:cSld>
  <p:clrMapOvr>
    <a:masterClrMapping/>
  </p:clrMapOvr>
  <p:transition advTm="227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B5EA9C-C227-4000-BB16-33B4884DA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your own masterpiece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FCA335-36BB-4962-B874-B8000C1FB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1.7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3F961-6D2C-4062-9788-9B08D1C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F2E96C-CAB3-4DDD-AED5-1D43D7FE9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3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540">
        <p:circle/>
      </p:transition>
    </mc:Choice>
    <mc:Fallback>
      <p:transition spd="slow" advTm="55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C796-B410-4330-83ED-75964A9B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the masterpiece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164E-784C-4316-9BE1-C4DF16467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Writing like an artist</a:t>
            </a:r>
          </a:p>
          <a:p>
            <a:pPr lvl="1"/>
            <a:r>
              <a:rPr lang="en-US" dirty="0"/>
              <a:t>Part 4, Chapters 18-23</a:t>
            </a:r>
          </a:p>
          <a:p>
            <a:pPr lvl="1"/>
            <a:r>
              <a:rPr lang="en-US" dirty="0"/>
              <a:t>Initial sketch: Prewriting</a:t>
            </a:r>
          </a:p>
          <a:p>
            <a:pPr lvl="1"/>
            <a:r>
              <a:rPr lang="en-US" dirty="0"/>
              <a:t>General picture: Writing</a:t>
            </a:r>
          </a:p>
          <a:p>
            <a:pPr lvl="1"/>
            <a:r>
              <a:rPr lang="en-US" dirty="0"/>
              <a:t>Details: Rewriting</a:t>
            </a:r>
          </a:p>
          <a:p>
            <a:endParaRPr lang="en-US" dirty="0"/>
          </a:p>
          <a:p>
            <a:r>
              <a:rPr lang="en-US" dirty="0"/>
              <a:t>Finishing touches</a:t>
            </a:r>
          </a:p>
          <a:p>
            <a:pPr lvl="1"/>
            <a:r>
              <a:rPr lang="en-US" dirty="0"/>
              <a:t>Part 5, Chapters 24-27</a:t>
            </a:r>
          </a:p>
          <a:p>
            <a:pPr lvl="1"/>
            <a:r>
              <a:rPr lang="en-US" dirty="0"/>
              <a:t>Title, abstract, graphics, references, submission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19521-3F17-4F6D-A095-B29C22E7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A370DB-1D00-4896-956A-DC956CD56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62354"/>
      </p:ext>
    </p:extLst>
  </p:cSld>
  <p:clrMapOvr>
    <a:masterClrMapping/>
  </p:clrMapOvr>
  <p:transition advTm="362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1A3B-2309-43E4-B365-8A533F59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650AA-109A-47F8-91FE-BFA9DD5FA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KLEINHEINZ, G. T., MCDERMOTT, C. M., HUGHES, S. &amp; BROWN, A. 2010. Effects of rainfall on E. coli concentrations at Door County, Wisconsin beaches. </a:t>
            </a:r>
            <a:r>
              <a:rPr lang="en-US" i="1" dirty="0"/>
              <a:t>International journal of microbiology,</a:t>
            </a:r>
            <a:r>
              <a:rPr lang="en-US" dirty="0"/>
              <a:t> 2009.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04302-E7F1-4180-A749-12F55E2F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B009E6-97F3-4EA4-84DC-F770BE992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42227"/>
      </p:ext>
    </p:extLst>
  </p:cSld>
  <p:clrMapOvr>
    <a:masterClrMapping/>
  </p:clrMapOvr>
  <p:transition advTm="93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are the advantages of the method proposed in this book?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will we begin by analyzing the structure of research articles, no matter what you plan to write first?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types of papers should you </a:t>
            </a:r>
            <a:r>
              <a:rPr lang="en-US" i="1" dirty="0"/>
              <a:t>not</a:t>
            </a:r>
            <a:r>
              <a:rPr lang="en-US" dirty="0"/>
              <a:t> use as exemplars,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advantage of using three exemplar articles rather than only one, and three from the same rather than different journals?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2A9479-159E-42C6-A67D-79C3A26A08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590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Fitting in, standing 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A2AA52-C417-4286-A0C6-DD4F7C030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829">
        <p:circle/>
      </p:transition>
    </mc:Choice>
    <mc:Fallback>
      <p:transition spd="slow" advTm="78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in, standing out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7143-B5BE-43E5-9EEB-4A6452EA4E16}" type="slidenum">
              <a:rPr lang="en-US" smtClean="0"/>
              <a:t>6</a:t>
            </a:fld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2496185" y="2404427"/>
            <a:ext cx="1739900" cy="415925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ea typeface="MS Mincho"/>
                <a:cs typeface="Times New Roman"/>
              </a:rPr>
              <a:t>Submit article</a:t>
            </a:r>
          </a:p>
        </p:txBody>
      </p:sp>
      <p:sp>
        <p:nvSpPr>
          <p:cNvPr id="5" name="Flowchart: Decision 4"/>
          <p:cNvSpPr/>
          <p:nvPr/>
        </p:nvSpPr>
        <p:spPr>
          <a:xfrm>
            <a:off x="2342515" y="3148647"/>
            <a:ext cx="2053590" cy="893445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ea typeface="MS Mincho"/>
                <a:cs typeface="Times New Roman"/>
              </a:rPr>
              <a:t>Fit journal</a:t>
            </a:r>
          </a:p>
        </p:txBody>
      </p:sp>
      <p:sp>
        <p:nvSpPr>
          <p:cNvPr id="6" name="Flowchart: Decision 5"/>
          <p:cNvSpPr/>
          <p:nvPr/>
        </p:nvSpPr>
        <p:spPr>
          <a:xfrm>
            <a:off x="2350135" y="4427537"/>
            <a:ext cx="2053590" cy="893445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ea typeface="MS Mincho"/>
                <a:cs typeface="Times New Roman"/>
              </a:rPr>
              <a:t>Good content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4737100" y="3382327"/>
            <a:ext cx="1739900" cy="415925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ea typeface="MS Mincho"/>
                <a:cs typeface="Times New Roman"/>
              </a:rPr>
              <a:t>Reject</a:t>
            </a:r>
            <a:endParaRPr lang="en-US" sz="1200" dirty="0">
              <a:effectLst/>
              <a:ea typeface="MS Mincho"/>
              <a:cs typeface="Times New Roman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4724400" y="4672012"/>
            <a:ext cx="1739900" cy="415925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ea typeface="MS Mincho"/>
                <a:cs typeface="Times New Roman"/>
              </a:rPr>
              <a:t>Reject</a:t>
            </a:r>
            <a:endParaRPr lang="en-US" sz="1200" dirty="0">
              <a:effectLst/>
              <a:ea typeface="MS Mincho"/>
              <a:cs typeface="Times New Roman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2521585" y="5695632"/>
            <a:ext cx="1739900" cy="415925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ea typeface="MS Mincho"/>
                <a:cs typeface="Times New Roman"/>
              </a:rPr>
              <a:t>Accept</a:t>
            </a:r>
            <a:endParaRPr lang="en-US" sz="1200" dirty="0">
              <a:effectLst/>
              <a:ea typeface="MS Mincho"/>
              <a:cs typeface="Times New Roman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509010" y="4041457"/>
            <a:ext cx="365760" cy="36576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MS Mincho"/>
                <a:cs typeface="Times New Roman"/>
              </a:rPr>
              <a:t>Y</a:t>
            </a:r>
            <a:endParaRPr lang="en-US" sz="2400" dirty="0">
              <a:effectLst/>
              <a:ea typeface="MS Mincho"/>
              <a:cs typeface="Times New Roman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3517900" y="5291137"/>
            <a:ext cx="365760" cy="36576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MS Mincho"/>
                <a:cs typeface="Times New Roman"/>
              </a:rPr>
              <a:t>Y</a:t>
            </a:r>
            <a:endParaRPr lang="en-US" sz="1200" dirty="0">
              <a:effectLst/>
              <a:ea typeface="MS Mincho"/>
              <a:cs typeface="Times New Roman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4366895" y="3708717"/>
            <a:ext cx="365760" cy="365760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ea typeface="MS Mincho"/>
                <a:cs typeface="Times New Roman"/>
              </a:rPr>
              <a:t>N</a:t>
            </a:r>
            <a:endParaRPr lang="en-US" sz="2800" dirty="0">
              <a:effectLst/>
              <a:ea typeface="MS Mincho"/>
              <a:cs typeface="Times New Roman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4364990" y="4969192"/>
            <a:ext cx="365760" cy="365760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MS Mincho"/>
                <a:cs typeface="Times New Roman"/>
              </a:rPr>
              <a:t>N</a:t>
            </a:r>
            <a:endParaRPr lang="en-US" sz="2400" dirty="0">
              <a:effectLst/>
              <a:ea typeface="MS Mincho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79470" y="2820352"/>
            <a:ext cx="0" cy="327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81375" y="4082097"/>
            <a:ext cx="0" cy="327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388360" y="5350827"/>
            <a:ext cx="0" cy="327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03090" y="3612197"/>
            <a:ext cx="327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04995" y="4883467"/>
            <a:ext cx="327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/>
          <p:cNvSpPr/>
          <p:nvPr/>
        </p:nvSpPr>
        <p:spPr>
          <a:xfrm>
            <a:off x="4914900" y="1905000"/>
            <a:ext cx="3314700" cy="1196975"/>
          </a:xfrm>
          <a:prstGeom prst="wedgeRoundRectCallout">
            <a:avLst>
              <a:gd name="adj1" fmla="val -89131"/>
              <a:gd name="adj2" fmla="val 72366"/>
              <a:gd name="adj3" fmla="val 16667"/>
            </a:avLst>
          </a:prstGeom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ea typeface="MS Mincho"/>
                <a:cs typeface="Times New Roman"/>
              </a:rPr>
              <a:t>You cannot learn the expectations for a </a:t>
            </a:r>
            <a:r>
              <a:rPr lang="en-US" sz="1600" i="1" dirty="0">
                <a:effectLst/>
                <a:ea typeface="MS Mincho"/>
                <a:cs typeface="Times New Roman"/>
              </a:rPr>
              <a:t>particular</a:t>
            </a:r>
            <a:r>
              <a:rPr lang="en-US" sz="1600" dirty="0">
                <a:effectLst/>
                <a:ea typeface="MS Mincho"/>
                <a:cs typeface="Times New Roman"/>
              </a:rPr>
              <a:t> journal by reading a book that gives you a </a:t>
            </a:r>
            <a:r>
              <a:rPr lang="en-US" sz="1600" i="1" dirty="0">
                <a:effectLst/>
                <a:ea typeface="MS Mincho"/>
                <a:cs typeface="Times New Roman"/>
              </a:rPr>
              <a:t>general</a:t>
            </a:r>
            <a:r>
              <a:rPr lang="en-US" sz="1600" dirty="0">
                <a:effectLst/>
                <a:ea typeface="MS Mincho"/>
                <a:cs typeface="Times New Roman"/>
              </a:rPr>
              <a:t> style for scientific writing. 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8FCF5-7BE3-4620-801D-E8DACFCD6A8C}"/>
              </a:ext>
            </a:extLst>
          </p:cNvPr>
          <p:cNvSpPr/>
          <p:nvPr/>
        </p:nvSpPr>
        <p:spPr>
          <a:xfrm>
            <a:off x="4914900" y="5354642"/>
            <a:ext cx="3314699" cy="1214109"/>
          </a:xfrm>
          <a:prstGeom prst="roundRect">
            <a:avLst/>
          </a:prstGeom>
          <a:solidFill>
            <a:srgbClr val="ACCB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must fit in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expected structure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before you can stand out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quality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0D0E8EA-0459-4E7A-8D26-64819622FA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784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292">
        <p:fade/>
      </p:transition>
    </mc:Choice>
    <mc:Fallback>
      <p:transition spd="med" advTm="72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Academic English:</a:t>
            </a:r>
            <a:br>
              <a:rPr lang="en-US" altLang="zh-TW" dirty="0"/>
            </a:br>
            <a:r>
              <a:rPr lang="en-US" altLang="zh-TW" dirty="0"/>
              <a:t>A new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2CB1F7-5808-4573-9CD0-27142F858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948">
        <p:circle/>
      </p:transition>
    </mc:Choice>
    <mc:Fallback>
      <p:transition spd="slow" advTm="69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E5A3-87E2-496B-AD2D-41E6BE1C0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anyone talk like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61ECB-E084-448F-932A-9FB7ACE4B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All water samples were collected into 100mL sterile, polystyrene collection bottles (IDEXX Corp., Portland, ME) and placed at 4</a:t>
            </a:r>
            <a:r>
              <a:rPr lang="en-US" i="1" dirty="0"/>
              <a:t>◦</a:t>
            </a:r>
            <a:r>
              <a:rPr lang="en-US" dirty="0"/>
              <a:t>C until </a:t>
            </a:r>
            <a:r>
              <a:rPr lang="en-US" i="1" dirty="0"/>
              <a:t>E. coli </a:t>
            </a:r>
            <a:r>
              <a:rPr lang="en-US" dirty="0"/>
              <a:t>concentration analysis was conducted.</a:t>
            </a:r>
          </a:p>
          <a:p>
            <a:endParaRPr lang="en-US" dirty="0"/>
          </a:p>
          <a:p>
            <a:r>
              <a:rPr lang="en-US" dirty="0"/>
              <a:t>Outfall pipe #1 (located closest to the beach proper) had a constant concentration of </a:t>
            </a:r>
            <a:r>
              <a:rPr lang="en-US" i="1" dirty="0"/>
              <a:t>E. coli </a:t>
            </a:r>
            <a:r>
              <a:rPr lang="en-US" dirty="0"/>
              <a:t>discharging to surface water during the first three hours of a rain event, and these outfall pipe </a:t>
            </a:r>
            <a:r>
              <a:rPr lang="en-US" i="1" dirty="0"/>
              <a:t>E. coli </a:t>
            </a:r>
            <a:r>
              <a:rPr lang="en-US" dirty="0"/>
              <a:t>concentrations were significantly different from the beach </a:t>
            </a:r>
            <a:r>
              <a:rPr lang="en-US" i="1" dirty="0"/>
              <a:t>E. coli </a:t>
            </a:r>
            <a:r>
              <a:rPr lang="en-US" dirty="0"/>
              <a:t>concentration means (</a:t>
            </a:r>
            <a:r>
              <a:rPr lang="en-US" i="1" dirty="0"/>
              <a:t>P &lt; .</a:t>
            </a:r>
            <a:r>
              <a:rPr lang="en-US" dirty="0"/>
              <a:t>001 at 1 and 2 hours, and .024 at 3 hours).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2A8C9-D2E0-4F1F-BD99-8421C465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61902-A4E8-453D-9369-147333F62FBB}"/>
              </a:ext>
            </a:extLst>
          </p:cNvPr>
          <p:cNvSpPr txBox="1"/>
          <p:nvPr/>
        </p:nvSpPr>
        <p:spPr>
          <a:xfrm>
            <a:off x="5386539" y="6356350"/>
            <a:ext cx="291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Kleinheinz</a:t>
            </a:r>
            <a:r>
              <a:rPr lang="en-US" dirty="0"/>
              <a:t> et al. 2009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BC9B84-0BD1-42A0-BBF5-239C1345A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30858"/>
      </p:ext>
    </p:extLst>
  </p:cSld>
  <p:clrMapOvr>
    <a:masterClrMapping/>
  </p:clrMapOvr>
  <p:transition advTm="176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Why begin with </a:t>
            </a:r>
            <a:br>
              <a:rPr lang="en-US" altLang="zh-TW" dirty="0"/>
            </a:br>
            <a:r>
              <a:rPr lang="en-US" altLang="zh-TW" dirty="0"/>
              <a:t>research articles?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6F64CF-BAF3-4068-92F6-16CC6D383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6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15">
        <p:circle/>
      </p:transition>
    </mc:Choice>
    <mc:Fallback>
      <p:transition spd="slow" advTm="62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9|5.4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5.6|1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2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8.7|10.3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1|7.6|3.7|5.5|3.7|4.3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8|11.1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.7|4.9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614</TotalTime>
  <Words>870</Words>
  <Application>Microsoft Office PowerPoint</Application>
  <PresentationFormat>On-screen Show (4:3)</PresentationFormat>
  <Paragraphs>191</Paragraphs>
  <Slides>35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Constantia</vt:lpstr>
      <vt:lpstr>Wingdings 2</vt:lpstr>
      <vt:lpstr>1_Flow</vt:lpstr>
      <vt:lpstr>Chapter 1 General principles of writing</vt:lpstr>
      <vt:lpstr>Title of PowerPoint vs. Chapter</vt:lpstr>
      <vt:lpstr>Sorry, no pictures</vt:lpstr>
      <vt:lpstr>Goals:</vt:lpstr>
      <vt:lpstr>Fitting in, standing out</vt:lpstr>
      <vt:lpstr>Fitting in, standing out</vt:lpstr>
      <vt:lpstr>Academic English: A new language</vt:lpstr>
      <vt:lpstr>Does anyone talk like this?</vt:lpstr>
      <vt:lpstr>Why begin with  research articles?</vt:lpstr>
      <vt:lpstr>Why begin with research articles?</vt:lpstr>
      <vt:lpstr>Exemplar articles</vt:lpstr>
      <vt:lpstr>Easier with an Example</vt:lpstr>
      <vt:lpstr>Exemplar Articles</vt:lpstr>
      <vt:lpstr>What makes a good exemplar?</vt:lpstr>
      <vt:lpstr>Not acceptable exemplars</vt:lpstr>
      <vt:lpstr>Not acceptable exemplars</vt:lpstr>
      <vt:lpstr>Not acceptable exemplars</vt:lpstr>
      <vt:lpstr>Not acceptable exemplars</vt:lpstr>
      <vt:lpstr>Finding exemplars</vt:lpstr>
      <vt:lpstr>Three by Three from One</vt:lpstr>
      <vt:lpstr>Find First Article</vt:lpstr>
      <vt:lpstr>Find Previous Articles</vt:lpstr>
      <vt:lpstr>Find Later Articles</vt:lpstr>
      <vt:lpstr>Google scholar</vt:lpstr>
      <vt:lpstr>Listing references</vt:lpstr>
      <vt:lpstr>Google scholar</vt:lpstr>
      <vt:lpstr>Evaluate your understanding</vt:lpstr>
      <vt:lpstr>Evaluate your understanding</vt:lpstr>
      <vt:lpstr>Learning the fundamentals</vt:lpstr>
      <vt:lpstr>Writing is an art</vt:lpstr>
      <vt:lpstr>Exploring different genres</vt:lpstr>
      <vt:lpstr>Different formats for each task</vt:lpstr>
      <vt:lpstr>Creating your own masterpiece</vt:lpstr>
      <vt:lpstr>Completing the masterpiece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24</cp:revision>
  <cp:lastPrinted>2019-03-08T07:23:50Z</cp:lastPrinted>
  <dcterms:created xsi:type="dcterms:W3CDTF">2019-03-04T02:26:46Z</dcterms:created>
  <dcterms:modified xsi:type="dcterms:W3CDTF">2019-03-15T05:40:55Z</dcterms:modified>
</cp:coreProperties>
</file>