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64" r:id="rId4"/>
    <p:sldId id="265" r:id="rId5"/>
    <p:sldId id="266" r:id="rId6"/>
    <p:sldId id="296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7" r:id="rId15"/>
    <p:sldId id="295" r:id="rId16"/>
    <p:sldId id="302" r:id="rId17"/>
    <p:sldId id="304" r:id="rId18"/>
    <p:sldId id="262" r:id="rId19"/>
    <p:sldId id="263" r:id="rId20"/>
    <p:sldId id="267" r:id="rId21"/>
    <p:sldId id="269" r:id="rId22"/>
    <p:sldId id="268" r:id="rId23"/>
    <p:sldId id="275" r:id="rId24"/>
    <p:sldId id="298" r:id="rId25"/>
    <p:sldId id="279" r:id="rId26"/>
    <p:sldId id="284" r:id="rId27"/>
    <p:sldId id="276" r:id="rId28"/>
    <p:sldId id="286" r:id="rId29"/>
    <p:sldId id="299" r:id="rId30"/>
    <p:sldId id="300" r:id="rId31"/>
    <p:sldId id="301" r:id="rId3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2" autoAdjust="0"/>
    <p:restoredTop sz="94660"/>
  </p:normalViewPr>
  <p:slideViewPr>
    <p:cSldViewPr>
      <p:cViewPr varScale="1">
        <p:scale>
          <a:sx n="101" d="100"/>
          <a:sy n="101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B196C-DCC7-40AA-A214-DF05980CD440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56D8F-625B-4096-8EDE-9CA1FBD07263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6164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18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19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5DF2-2373-49F0-811C-2D2730AD2EF6}" type="slidenum">
              <a:rPr lang="en-US" altLang="zh-TW" smtClean="0"/>
              <a:pPr/>
              <a:t>25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5DF2-2373-49F0-811C-2D2730AD2EF6}" type="slidenum">
              <a:rPr lang="en-US" altLang="zh-TW" smtClean="0"/>
              <a:pPr/>
              <a:t>26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5DF2-2373-49F0-811C-2D2730AD2EF6}" type="slidenum">
              <a:rPr lang="en-US" altLang="zh-TW" smtClean="0"/>
              <a:pPr/>
              <a:t>27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15DF2-2373-49F0-811C-2D2730AD2EF6}" type="slidenum">
              <a:rPr lang="en-US" altLang="zh-TW" smtClean="0"/>
              <a:pPr/>
              <a:t>28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29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30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31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6D8F-625B-4096-8EDE-9CA1FBD07263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21AC6F-82B4-45A0-B57B-45D110E74290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79ACD-53DE-4D6E-AEEB-654D3A2126F2}" type="datetimeFigureOut">
              <a:rPr lang="zh-TW" altLang="en-US" smtClean="0"/>
              <a:pPr/>
              <a:t>2016/2/18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1AED7-3295-4966-B4EF-DED6D879785D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6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144000" cy="1470025"/>
          </a:xfrm>
        </p:spPr>
        <p:txBody>
          <a:bodyPr>
            <a:normAutofit/>
          </a:bodyPr>
          <a:lstStyle/>
          <a:p>
            <a:r>
              <a:rPr lang="zh-TW" altLang="en-US" sz="8000" dirty="0">
                <a:latin typeface="Arial" pitchFamily="34" charset="0"/>
                <a:cs typeface="Arial" pitchFamily="34" charset="0"/>
              </a:rPr>
              <a:t>分生實驗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051050" y="4221163"/>
            <a:ext cx="5545138" cy="115205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zh-TW" dirty="0" smtClean="0">
                <a:solidFill>
                  <a:schemeClr val="tx1"/>
                </a:solidFill>
              </a:rPr>
              <a:t>Chen Po-</a:t>
            </a:r>
            <a:r>
              <a:rPr lang="en-US" altLang="zh-TW" dirty="0" err="1" smtClean="0">
                <a:solidFill>
                  <a:schemeClr val="tx1"/>
                </a:solidFill>
              </a:rPr>
              <a:t>Hsuan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zh-TW" altLang="en-US" sz="2200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內容版面配置區 5" descr="DSCN209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00188" y="500063"/>
            <a:ext cx="6096000" cy="4572000"/>
          </a:xfrm>
        </p:spPr>
      </p:pic>
      <p:sp>
        <p:nvSpPr>
          <p:cNvPr id="7171" name="文字方塊 2"/>
          <p:cNvSpPr txBox="1">
            <a:spLocks noChangeArrowheads="1"/>
          </p:cNvSpPr>
          <p:nvPr/>
        </p:nvSpPr>
        <p:spPr bwMode="auto">
          <a:xfrm>
            <a:off x="1643063" y="5429250"/>
            <a:ext cx="5857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將需要滅菌之物品放入鐵籃中再置入釜內，並確實將滅菌釜之蓋子推回後轉緊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內容版面配置區 3" descr="DSCN209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71625" y="1857375"/>
            <a:ext cx="6034088" cy="4525963"/>
          </a:xfrm>
        </p:spPr>
      </p:pic>
      <p:sp>
        <p:nvSpPr>
          <p:cNvPr id="8195" name="文字方塊 4"/>
          <p:cNvSpPr txBox="1">
            <a:spLocks noChangeArrowheads="1"/>
          </p:cNvSpPr>
          <p:nvPr/>
        </p:nvSpPr>
        <p:spPr bwMode="auto">
          <a:xfrm>
            <a:off x="7358063" y="1214438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6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溫度鈕</a:t>
            </a:r>
          </a:p>
        </p:txBody>
      </p:sp>
      <p:sp>
        <p:nvSpPr>
          <p:cNvPr id="8196" name="文字方塊 5"/>
          <p:cNvSpPr txBox="1">
            <a:spLocks noChangeArrowheads="1"/>
          </p:cNvSpPr>
          <p:nvPr/>
        </p:nvSpPr>
        <p:spPr bwMode="auto">
          <a:xfrm>
            <a:off x="214313" y="1285875"/>
            <a:ext cx="1571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6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壓力表</a:t>
            </a:r>
          </a:p>
        </p:txBody>
      </p:sp>
      <p:cxnSp>
        <p:nvCxnSpPr>
          <p:cNvPr id="7" name="直線單箭頭接點 6"/>
          <p:cNvCxnSpPr>
            <a:stCxn id="8196" idx="2"/>
          </p:cNvCxnSpPr>
          <p:nvPr/>
        </p:nvCxnSpPr>
        <p:spPr>
          <a:xfrm rot="16200000" flipH="1">
            <a:off x="1716088" y="1216025"/>
            <a:ext cx="711200" cy="21431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 rot="10800000" flipV="1">
            <a:off x="6715125" y="1857375"/>
            <a:ext cx="1214438" cy="7143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9" name="文字方塊 10"/>
          <p:cNvSpPr txBox="1">
            <a:spLocks noChangeArrowheads="1"/>
          </p:cNvSpPr>
          <p:nvPr/>
        </p:nvSpPr>
        <p:spPr bwMode="auto">
          <a:xfrm>
            <a:off x="857250" y="571500"/>
            <a:ext cx="7143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溫度</a:t>
            </a:r>
            <a:r>
              <a:rPr lang="en-US" altLang="zh-TW" sz="24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121</a:t>
            </a:r>
            <a:r>
              <a:rPr lang="zh-TW" altLang="zh-TW" sz="24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 ℃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時間</a:t>
            </a:r>
            <a:r>
              <a:rPr lang="en-US" altLang="zh-TW" sz="24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30min</a:t>
            </a: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，開始滅菌壓力</a:t>
            </a:r>
            <a:r>
              <a:rPr lang="en-US" altLang="zh-TW" sz="24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1.5</a:t>
            </a:r>
            <a:r>
              <a:rPr lang="zh-TW" altLang="en-US" sz="2400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大氣壓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內容版面配置區 5" descr="DSCN209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75" y="785813"/>
            <a:ext cx="6035675" cy="4525962"/>
          </a:xfrm>
        </p:spPr>
      </p:pic>
      <p:sp>
        <p:nvSpPr>
          <p:cNvPr id="9219" name="文字方塊 4"/>
          <p:cNvSpPr txBox="1">
            <a:spLocks noChangeArrowheads="1"/>
          </p:cNvSpPr>
          <p:nvPr/>
        </p:nvSpPr>
        <p:spPr bwMode="auto">
          <a:xfrm>
            <a:off x="6715125" y="785813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6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排氣閥</a:t>
            </a:r>
            <a:endParaRPr lang="zh-TW" altLang="en-US" sz="3600" b="1"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6" name="直線單箭頭接點 5"/>
          <p:cNvCxnSpPr/>
          <p:nvPr/>
        </p:nvCxnSpPr>
        <p:spPr>
          <a:xfrm rot="5400000">
            <a:off x="5536406" y="2250282"/>
            <a:ext cx="2714625" cy="12144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文字方塊 6"/>
          <p:cNvSpPr txBox="1">
            <a:spLocks noChangeArrowheads="1"/>
          </p:cNvSpPr>
          <p:nvPr/>
        </p:nvSpPr>
        <p:spPr bwMode="auto">
          <a:xfrm>
            <a:off x="1285875" y="5572125"/>
            <a:ext cx="64293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滅菌完後，緩慢打開手動排氣閥排除內鍋蒸氣，直到內鍋壓力回到 </a:t>
            </a:r>
            <a:r>
              <a:rPr lang="en-US" altLang="zh-TW" sz="2400">
                <a:latin typeface="微軟正黑體" pitchFamily="34" charset="-120"/>
                <a:ea typeface="微軟正黑體" pitchFamily="34" charset="-120"/>
              </a:rPr>
              <a:t>0</a:t>
            </a:r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>
                <a:latin typeface="微軟正黑體" pitchFamily="34" charset="-120"/>
                <a:ea typeface="微軟正黑體" pitchFamily="34" charset="-120"/>
              </a:rPr>
              <a:t>kg</a:t>
            </a:r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 為止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內容版面配置區 5" descr="DSCN209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4313" y="214313"/>
            <a:ext cx="5238750" cy="3929062"/>
          </a:xfrm>
        </p:spPr>
      </p:pic>
      <p:pic>
        <p:nvPicPr>
          <p:cNvPr id="10243" name="內容版面配置區 3" descr="DSCN209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3089275"/>
            <a:ext cx="4619625" cy="346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文字方塊 5"/>
          <p:cNvSpPr txBox="1">
            <a:spLocks noChangeArrowheads="1"/>
          </p:cNvSpPr>
          <p:nvPr/>
        </p:nvSpPr>
        <p:spPr bwMode="auto">
          <a:xfrm>
            <a:off x="5572125" y="928688"/>
            <a:ext cx="3357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將滅菌釜之蓋子旋開，身體與臉部不可靠近釜口，避免遭蒸氣燙傷</a:t>
            </a:r>
          </a:p>
        </p:txBody>
      </p:sp>
      <p:sp>
        <p:nvSpPr>
          <p:cNvPr id="10245" name="文字方塊 6"/>
          <p:cNvSpPr txBox="1">
            <a:spLocks noChangeArrowheads="1"/>
          </p:cNvSpPr>
          <p:nvPr/>
        </p:nvSpPr>
        <p:spPr bwMode="auto">
          <a:xfrm>
            <a:off x="571500" y="4786313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戴上厚棉質手套取出物品，並將蓋子推回但不閉上以消散蒸氣</a:t>
            </a:r>
            <a:endParaRPr lang="en-US" altLang="zh-TW" sz="240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67544" y="116632"/>
            <a:ext cx="83164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dirty="0" smtClean="0"/>
              <a:t>步驟</a:t>
            </a:r>
            <a:r>
              <a:rPr lang="en-US" altLang="zh-TW" sz="2400" dirty="0" smtClean="0"/>
              <a:t>:</a:t>
            </a:r>
          </a:p>
          <a:p>
            <a:r>
              <a:rPr lang="en-US" altLang="zh-TW" sz="2400" dirty="0" smtClean="0"/>
              <a:t>1.  </a:t>
            </a:r>
            <a:r>
              <a:rPr lang="zh-TW" altLang="en-US" sz="2400" dirty="0" smtClean="0"/>
              <a:t>在不銹鋼網籃內套上滅菌用塑膠袋。</a:t>
            </a:r>
          </a:p>
          <a:p>
            <a:pPr marL="457200" indent="-457200">
              <a:buAutoNum type="arabicPeriod" startAt="2"/>
            </a:pPr>
            <a:r>
              <a:rPr lang="zh-TW" altLang="en-US" sz="2400" dirty="0" smtClean="0"/>
              <a:t>將欲滅菌之血清瓶洗淨，瓶蓋使用鋁箔紙包覆並貼上滅菌</a:t>
            </a:r>
            <a:endParaRPr lang="en-US" altLang="zh-TW" sz="2400" dirty="0" smtClean="0"/>
          </a:p>
          <a:p>
            <a:pPr marL="457200" indent="-457200"/>
            <a:r>
              <a:rPr lang="zh-TW" altLang="en-US" sz="2400" dirty="0" smtClean="0"/>
              <a:t>       用之膠帶，平放於不銹鋼網籃中，將塑膠袋口內折封起來。</a:t>
            </a:r>
          </a:p>
          <a:p>
            <a:pPr marL="457200" indent="-457200">
              <a:buAutoNum type="arabicPeriod" startAt="3"/>
            </a:pPr>
            <a:r>
              <a:rPr lang="zh-TW" altLang="en-US" sz="2400" dirty="0" smtClean="0"/>
              <a:t>插上電源 ，轉動旋鈕至</a:t>
            </a:r>
            <a:r>
              <a:rPr lang="zh-TW" altLang="en-US" sz="2400" dirty="0" smtClean="0">
                <a:solidFill>
                  <a:srgbClr val="FF0000"/>
                </a:solidFill>
              </a:rPr>
              <a:t>溼熱滅菌</a:t>
            </a:r>
            <a:r>
              <a:rPr lang="zh-TW" altLang="en-US" sz="2400" dirty="0" smtClean="0"/>
              <a:t>功能。</a:t>
            </a:r>
          </a:p>
          <a:p>
            <a:pPr marL="457200" indent="-457200">
              <a:buAutoNum type="arabicPeriod" startAt="4"/>
            </a:pPr>
            <a:r>
              <a:rPr lang="zh-TW" altLang="en-US" sz="2400" dirty="0" smtClean="0"/>
              <a:t>將滅菌釜之排氣閥與排水閥關緊，加入約</a:t>
            </a:r>
            <a:r>
              <a:rPr lang="zh-TW" altLang="en-US" sz="2400" dirty="0" smtClean="0">
                <a:solidFill>
                  <a:srgbClr val="FF0000"/>
                </a:solidFill>
              </a:rPr>
              <a:t>二公升</a:t>
            </a:r>
            <a:r>
              <a:rPr lang="zh-TW" altLang="en-US" sz="2400" dirty="0" smtClean="0"/>
              <a:t>之二次水 </a:t>
            </a:r>
            <a:endParaRPr lang="en-US" altLang="zh-TW" sz="2400" dirty="0" smtClean="0"/>
          </a:p>
          <a:p>
            <a:pPr marL="457200" indent="-457200"/>
            <a:r>
              <a:rPr lang="zh-TW" altLang="en-US" sz="2400" dirty="0" smtClean="0"/>
              <a:t>       於滅菌釜內，再將不銹鋼網籃放入滅菌釜中。</a:t>
            </a:r>
          </a:p>
          <a:p>
            <a:r>
              <a:rPr lang="en-US" altLang="zh-TW" sz="2400" dirty="0" smtClean="0"/>
              <a:t>5.  </a:t>
            </a:r>
            <a:r>
              <a:rPr lang="zh-TW" altLang="en-US" sz="2400" dirty="0" smtClean="0"/>
              <a:t> </a:t>
            </a:r>
            <a:r>
              <a:rPr lang="zh-TW" altLang="en-US" sz="2400" dirty="0" smtClean="0">
                <a:solidFill>
                  <a:srgbClr val="FF0000"/>
                </a:solidFill>
              </a:rPr>
              <a:t>將滅菌釜釜門旋緊</a:t>
            </a:r>
          </a:p>
          <a:p>
            <a:pPr marL="457200" indent="-457200">
              <a:buAutoNum type="arabicPeriod" startAt="6"/>
            </a:pPr>
            <a:r>
              <a:rPr lang="zh-TW" altLang="en-US" sz="2400" dirty="0" smtClean="0"/>
              <a:t>設定滅菌條件：溫度為 </a:t>
            </a:r>
            <a:r>
              <a:rPr lang="en-US" altLang="zh-TW" sz="2400" dirty="0" smtClean="0"/>
              <a:t>121℃</a:t>
            </a:r>
            <a:r>
              <a:rPr lang="zh-TW" altLang="en-US" sz="2400" dirty="0" smtClean="0"/>
              <a:t>、壓力 </a:t>
            </a:r>
            <a:r>
              <a:rPr lang="en-US" altLang="zh-TW" sz="2400" dirty="0" smtClean="0"/>
              <a:t>1.2 </a:t>
            </a:r>
            <a:r>
              <a:rPr lang="en-US" altLang="zh-TW" sz="2400" dirty="0" err="1" smtClean="0"/>
              <a:t>atm</a:t>
            </a:r>
            <a:r>
              <a:rPr lang="en-US" altLang="zh-TW" sz="2400" dirty="0" smtClean="0"/>
              <a:t> (kg/cm</a:t>
            </a:r>
            <a:r>
              <a:rPr lang="en-US" altLang="zh-TW" sz="2400" baseline="30000" dirty="0" smtClean="0"/>
              <a:t>2</a:t>
            </a:r>
            <a:r>
              <a:rPr lang="en-US" altLang="zh-TW" sz="2400" dirty="0" smtClean="0"/>
              <a:t>)</a:t>
            </a:r>
            <a:r>
              <a:rPr lang="zh-TW" altLang="en-US" sz="2400" dirty="0" smtClean="0"/>
              <a:t>、滅</a:t>
            </a:r>
            <a:endParaRPr lang="en-US" altLang="zh-TW" sz="2400" dirty="0" smtClean="0"/>
          </a:p>
          <a:p>
            <a:pPr marL="457200" indent="-457200"/>
            <a:r>
              <a:rPr lang="zh-TW" altLang="en-US" sz="2400" dirty="0" smtClean="0"/>
              <a:t>       菌時間為 </a:t>
            </a:r>
            <a:r>
              <a:rPr lang="en-US" altLang="zh-TW" sz="2400" dirty="0" smtClean="0">
                <a:solidFill>
                  <a:srgbClr val="FF0000"/>
                </a:solidFill>
              </a:rPr>
              <a:t>30 </a:t>
            </a:r>
            <a:r>
              <a:rPr lang="zh-TW" altLang="en-US" sz="2400" dirty="0" smtClean="0">
                <a:solidFill>
                  <a:srgbClr val="FF0000"/>
                </a:solidFill>
              </a:rPr>
              <a:t>分鐘</a:t>
            </a:r>
            <a:r>
              <a:rPr lang="zh-TW" altLang="en-US" sz="2400" dirty="0" smtClean="0"/>
              <a:t>滅菌釜即可開始運作。</a:t>
            </a:r>
          </a:p>
          <a:p>
            <a:pPr marL="457200" indent="-457200">
              <a:buAutoNum type="arabicPeriod" startAt="7"/>
            </a:pPr>
            <a:r>
              <a:rPr lang="zh-TW" altLang="en-US" sz="2400" dirty="0" smtClean="0"/>
              <a:t>滅菌完成時，滅菌釜會發出‘嗶’鳴叫聲，經 </a:t>
            </a:r>
            <a:r>
              <a:rPr lang="en-US" altLang="zh-TW" sz="2400" dirty="0" smtClean="0"/>
              <a:t>40 </a:t>
            </a:r>
            <a:r>
              <a:rPr lang="zh-TW" altLang="en-US" sz="2400" dirty="0" smtClean="0"/>
              <a:t>秒後會自動切斷電源，此時可將排氣閥微開，使壓力下降，直到壓力歸零，滅菌之器具如需乾燥可將濕熱滅菌功能轉至乾燥滅菌功能，進行乾燥，或使用隔熱手套將閥門旋開，取出滅菌好之不銹鋼網籃，放至烘箱  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約 </a:t>
            </a:r>
            <a:r>
              <a:rPr lang="en-US" altLang="zh-TW" sz="2400" dirty="0" smtClean="0"/>
              <a:t>50~60 )℃ </a:t>
            </a:r>
            <a:r>
              <a:rPr lang="zh-TW" altLang="en-US" sz="2400" dirty="0" smtClean="0"/>
              <a:t>中約經 </a:t>
            </a:r>
            <a:r>
              <a:rPr lang="en-US" altLang="zh-TW" sz="2400" dirty="0" smtClean="0"/>
              <a:t>12 </a:t>
            </a:r>
            <a:r>
              <a:rPr lang="zh-TW" altLang="en-US" sz="2400" dirty="0" smtClean="0"/>
              <a:t>小時烘乾，待冷卻後即可使用。</a:t>
            </a:r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內容版面配置區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197475"/>
          </a:xfrm>
        </p:spPr>
        <p:txBody>
          <a:bodyPr>
            <a:normAutofit lnSpcReduction="10000"/>
          </a:bodyPr>
          <a:lstStyle/>
          <a:p>
            <a:pPr lvl="1" defTabSz="912813" eaLnBrk="1" hangingPunct="1"/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defTabSz="912813" eaLnBrk="1" hangingPunct="1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注意事項：</a:t>
            </a:r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defTabSz="912813" eaLnBrk="1" hangingPunct="1"/>
            <a:endParaRPr lang="en-US" altLang="zh-TW" dirty="0" smtClean="0">
              <a:latin typeface="微軟正黑體" pitchFamily="34" charset="-120"/>
              <a:ea typeface="微軟正黑體" pitchFamily="34" charset="-120"/>
            </a:endParaRPr>
          </a:p>
          <a:p>
            <a:pPr defTabSz="912813">
              <a:buNone/>
            </a:pPr>
            <a:r>
              <a:rPr lang="en-US" altLang="zh-TW" sz="2600" dirty="0" smtClean="0"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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 觀察</a:t>
            </a:r>
            <a:r>
              <a:rPr lang="zh-TW" altLang="en-US" sz="2600" dirty="0" smtClean="0">
                <a:solidFill>
                  <a:srgbClr val="FF0000"/>
                </a:solidFill>
              </a:rPr>
              <a:t>滅菌膠帶</a:t>
            </a:r>
            <a:r>
              <a:rPr lang="zh-TW" altLang="en-US" sz="2600" dirty="0" smtClean="0"/>
              <a:t>後顏色之變化，以區分「已經滅菌」及「尚未滅菌」之物品。</a:t>
            </a:r>
            <a:endParaRPr lang="en-US" altLang="zh-TW" sz="2600" dirty="0" smtClean="0"/>
          </a:p>
          <a:p>
            <a:pPr defTabSz="912813">
              <a:buNone/>
            </a:pPr>
            <a:r>
              <a:rPr lang="zh-TW" altLang="en-US" sz="2200" dirty="0" smtClean="0"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  *</a:t>
            </a:r>
            <a:r>
              <a:rPr lang="en-US" altLang="zh-TW" sz="2200" dirty="0" smtClean="0"/>
              <a:t>3M</a:t>
            </a:r>
            <a:r>
              <a:rPr lang="zh-TW" altLang="en-US" sz="2200" dirty="0" smtClean="0"/>
              <a:t>壓力滅菌指示膠帶：此膠帶上印有斜形白色指示線條圖案，在</a:t>
            </a:r>
            <a:r>
              <a:rPr lang="en-US" altLang="zh-TW" sz="2200" dirty="0" smtClean="0"/>
              <a:t>121 ℃</a:t>
            </a:r>
            <a:r>
              <a:rPr lang="zh-TW" altLang="en-US" sz="2200" dirty="0" smtClean="0"/>
              <a:t>經</a:t>
            </a:r>
            <a:r>
              <a:rPr lang="en-US" altLang="zh-TW" sz="2200" dirty="0" smtClean="0"/>
              <a:t>20</a:t>
            </a:r>
            <a:r>
              <a:rPr lang="zh-TW" altLang="en-US" sz="2200" dirty="0" smtClean="0"/>
              <a:t>分鐘或者</a:t>
            </a:r>
            <a:r>
              <a:rPr lang="en-US" altLang="zh-TW" sz="2200" dirty="0" smtClean="0"/>
              <a:t>130 ℃</a:t>
            </a:r>
            <a:r>
              <a:rPr lang="zh-TW" altLang="en-US" sz="2200" dirty="0" smtClean="0"/>
              <a:t>經</a:t>
            </a:r>
            <a:r>
              <a:rPr lang="en-US" altLang="zh-TW" sz="2200" dirty="0" smtClean="0"/>
              <a:t>4</a:t>
            </a:r>
            <a:r>
              <a:rPr lang="zh-TW" altLang="en-US" sz="2200" dirty="0" smtClean="0"/>
              <a:t>分鐘後，條紋圖案則</a:t>
            </a:r>
            <a:r>
              <a:rPr lang="en-US" altLang="zh-TW" sz="2200" dirty="0" smtClean="0"/>
              <a:t>100%</a:t>
            </a:r>
            <a:r>
              <a:rPr lang="zh-TW" altLang="en-US" sz="2200" dirty="0" smtClean="0"/>
              <a:t>變為黑色。</a:t>
            </a:r>
            <a:endParaRPr lang="en-US" altLang="zh-TW" sz="2200" dirty="0" smtClean="0"/>
          </a:p>
          <a:p>
            <a:pPr defTabSz="912813">
              <a:buNone/>
            </a:pPr>
            <a:endParaRPr lang="en-US" altLang="zh-TW" sz="2200" dirty="0" smtClean="0">
              <a:latin typeface="微軟正黑體" pitchFamily="34" charset="-120"/>
              <a:ea typeface="微軟正黑體" pitchFamily="34" charset="-120"/>
              <a:sym typeface="Wingdings" pitchFamily="2" charset="2"/>
            </a:endParaRPr>
          </a:p>
          <a:p>
            <a:pPr defTabSz="912813" eaLnBrk="1" hangingPunct="1">
              <a:buNone/>
            </a:pPr>
            <a:r>
              <a:rPr lang="en-US" altLang="zh-TW" sz="2600" dirty="0" smtClean="0"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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  <a:sym typeface="Wingdings" pitchFamily="2" charset="2"/>
              </a:rPr>
              <a:t> 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勿置入滅菌釜之物品：</a:t>
            </a:r>
            <a:endParaRPr lang="en-US" altLang="zh-TW" sz="2600" dirty="0" smtClean="0">
              <a:latin typeface="微軟正黑體" pitchFamily="34" charset="-120"/>
              <a:ea typeface="微軟正黑體" pitchFamily="34" charset="-120"/>
            </a:endParaRPr>
          </a:p>
          <a:p>
            <a:pPr lvl="2" defTabSz="912813" eaLnBrk="1" hangingPunct="1"/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 非耐熱塑膠製品：</a:t>
            </a:r>
            <a:r>
              <a:rPr lang="zh-TW" altLang="en-US" sz="26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寶特瓶</a:t>
            </a:r>
            <a:r>
              <a:rPr lang="en-US" altLang="zh-TW" sz="2600" dirty="0" smtClean="0">
                <a:latin typeface="微軟正黑體" pitchFamily="34" charset="-120"/>
                <a:ea typeface="微軟正黑體" pitchFamily="34" charset="-120"/>
              </a:rPr>
              <a:t>‧‧‧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等等。</a:t>
            </a:r>
            <a:endParaRPr lang="en-US" altLang="zh-TW" sz="2600" dirty="0" smtClean="0">
              <a:latin typeface="微軟正黑體" pitchFamily="34" charset="-120"/>
              <a:ea typeface="微軟正黑體" pitchFamily="34" charset="-120"/>
            </a:endParaRPr>
          </a:p>
          <a:p>
            <a:pPr lvl="2" defTabSz="912813" eaLnBrk="1" hangingPunct="1"/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6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臘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、大量高</a:t>
            </a:r>
            <a:r>
              <a:rPr lang="zh-TW" altLang="en-US" sz="26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揮發性物質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en-US" sz="2600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酒精</a:t>
            </a:r>
            <a:r>
              <a:rPr lang="en-US" altLang="zh-TW" sz="2600" dirty="0" smtClean="0">
                <a:latin typeface="微軟正黑體" pitchFamily="34" charset="-120"/>
                <a:ea typeface="微軟正黑體" pitchFamily="34" charset="-120"/>
              </a:rPr>
              <a:t>‧‧‧</a:t>
            </a:r>
            <a:r>
              <a:rPr lang="zh-TW" altLang="en-US" sz="2600" dirty="0" smtClean="0">
                <a:latin typeface="微軟正黑體" pitchFamily="34" charset="-120"/>
                <a:ea typeface="微軟正黑體" pitchFamily="34" charset="-120"/>
              </a:rPr>
              <a:t>等等。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  <a:endParaRPr kumimoji="0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0" y="112474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3/02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 smtClean="0"/>
              <a:t>Course introduction</a:t>
            </a:r>
            <a:r>
              <a:rPr lang="zh-TW" altLang="zh-TW" sz="2800" dirty="0" smtClean="0"/>
              <a:t>、</a:t>
            </a:r>
            <a:r>
              <a:rPr lang="en-US" altLang="zh-TW" sz="2800" dirty="0"/>
              <a:t> Usage </a:t>
            </a:r>
            <a:r>
              <a:rPr lang="en-US" altLang="zh-TW" sz="2800" dirty="0" smtClean="0"/>
              <a:t>guideline</a:t>
            </a:r>
            <a:r>
              <a:rPr lang="zh-TW" altLang="en-US" sz="2800" dirty="0" smtClean="0"/>
              <a:t> </a:t>
            </a:r>
            <a:r>
              <a:rPr lang="en-US" altLang="zh-TW" sz="2800" dirty="0" smtClean="0"/>
              <a:t>of</a:t>
            </a:r>
            <a:r>
              <a:rPr lang="en-US" altLang="zh-TW" sz="3200" dirty="0" smtClean="0"/>
              <a:t> </a:t>
            </a:r>
            <a:r>
              <a:rPr lang="en-US" altLang="zh-TW" sz="2800" dirty="0" err="1" smtClean="0"/>
              <a:t>pipetman</a:t>
            </a:r>
            <a:r>
              <a:rPr lang="en-US" altLang="zh-TW" sz="2800" dirty="0" smtClean="0"/>
              <a:t> </a:t>
            </a:r>
          </a:p>
          <a:p>
            <a:r>
              <a:rPr lang="en-US" altLang="zh-TW" sz="2800" dirty="0"/>
              <a:t> </a:t>
            </a:r>
            <a:r>
              <a:rPr lang="en-US" altLang="zh-TW" sz="2800" dirty="0" smtClean="0"/>
              <a:t>                and instrument</a:t>
            </a:r>
            <a:r>
              <a:rPr lang="zh-TW" altLang="zh-TW" sz="2800" dirty="0" smtClean="0"/>
              <a:t>、</a:t>
            </a:r>
            <a:r>
              <a:rPr lang="en-US" altLang="zh-TW" sz="2800" dirty="0" smtClean="0"/>
              <a:t>solution preparation</a:t>
            </a:r>
            <a:endParaRPr lang="zh-TW" altLang="en-US" sz="28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0" y="285293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3/16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Spectrophotometry of Nucleic acid</a:t>
            </a:r>
            <a:r>
              <a:rPr lang="zh-TW" altLang="zh-TW" sz="2800" dirty="0"/>
              <a:t>、</a:t>
            </a:r>
            <a:r>
              <a:rPr lang="en-US" altLang="zh-TW" sz="2800" dirty="0"/>
              <a:t>Agarose gel </a:t>
            </a:r>
          </a:p>
          <a:p>
            <a:r>
              <a:rPr lang="en-US" altLang="zh-TW" sz="2800" dirty="0"/>
              <a:t>                 preparation and </a:t>
            </a:r>
            <a:r>
              <a:rPr lang="en-US" altLang="zh-TW" sz="2800" dirty="0" smtClean="0"/>
              <a:t>electrophoresis</a:t>
            </a:r>
            <a:endParaRPr lang="zh-TW" altLang="en-US" sz="28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0" y="515719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4/06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Reverse -Transcription PCR</a:t>
            </a:r>
            <a:endParaRPr lang="zh-TW" altLang="en-US" sz="28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0" y="220486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3/09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Plasmid extraction</a:t>
            </a:r>
            <a:endParaRPr lang="zh-TW" altLang="en-US" sz="2800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0" y="393305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3/13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Restriction enzyme digestion</a:t>
            </a:r>
            <a:endParaRPr lang="zh-TW" altLang="en-US" sz="28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0" y="458112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3/30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RNA extraction</a:t>
            </a:r>
            <a:endParaRPr lang="zh-TW" altLang="en-US" sz="28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-16070" y="574196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4/13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b="1" dirty="0">
                <a:solidFill>
                  <a:srgbClr val="FF0000"/>
                </a:solidFill>
              </a:rPr>
              <a:t>Mid-term exam</a:t>
            </a:r>
            <a:endParaRPr lang="zh-TW" altLang="zh-TW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Outline</a:t>
            </a:r>
            <a:endParaRPr kumimoji="0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0" y="1620089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4/27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PCR (Polymerase Chain Reaction)</a:t>
            </a:r>
            <a:endParaRPr lang="zh-TW" altLang="en-US" sz="2800" dirty="0"/>
          </a:p>
        </p:txBody>
      </p:sp>
      <p:sp>
        <p:nvSpPr>
          <p:cNvPr id="7" name="文字方塊 6"/>
          <p:cNvSpPr txBox="1"/>
          <p:nvPr/>
        </p:nvSpPr>
        <p:spPr>
          <a:xfrm>
            <a:off x="0" y="334828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5/18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Competent cell preparation and DNA transformation</a:t>
            </a:r>
            <a:endParaRPr lang="zh-TW" altLang="en-US" sz="28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0" y="104402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4/20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3200" dirty="0" smtClean="0">
                <a:solidFill>
                  <a:srgbClr val="FF0000"/>
                </a:solidFill>
              </a:rPr>
              <a:t>During the m</a:t>
            </a:r>
            <a:r>
              <a:rPr lang="en-US" altLang="zh-TW" sz="2800" dirty="0" smtClean="0">
                <a:solidFill>
                  <a:srgbClr val="FF0000"/>
                </a:solidFill>
              </a:rPr>
              <a:t>id-term </a:t>
            </a:r>
            <a:r>
              <a:rPr lang="en-US" altLang="zh-TW" sz="2800" dirty="0">
                <a:solidFill>
                  <a:srgbClr val="FF0000"/>
                </a:solidFill>
              </a:rPr>
              <a:t>exam</a:t>
            </a:r>
            <a:endParaRPr lang="zh-TW" altLang="zh-TW" sz="2800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0" y="219615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5/04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PCR product clean up</a:t>
            </a:r>
            <a:endParaRPr lang="zh-TW" altLang="en-US" sz="2800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0" y="277221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5/11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Ligation of the insert DNA into the TA Clone</a:t>
            </a:r>
            <a:endParaRPr lang="zh-TW" altLang="en-US" sz="2800" dirty="0"/>
          </a:p>
        </p:txBody>
      </p:sp>
      <p:sp>
        <p:nvSpPr>
          <p:cNvPr id="9" name="文字方塊 8"/>
          <p:cNvSpPr txBox="1"/>
          <p:nvPr/>
        </p:nvSpPr>
        <p:spPr>
          <a:xfrm>
            <a:off x="0" y="392434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5/25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Clone check</a:t>
            </a:r>
            <a:endParaRPr lang="zh-TW" altLang="en-US" sz="2800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0" y="514848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6/08 </a:t>
            </a:r>
            <a:r>
              <a:rPr lang="zh-TW" altLang="en-US" sz="3200" dirty="0" smtClean="0"/>
              <a:t>：</a:t>
            </a:r>
            <a:endParaRPr lang="zh-TW" altLang="zh-TW" sz="2800" dirty="0" smtClean="0"/>
          </a:p>
        </p:txBody>
      </p:sp>
      <p:sp>
        <p:nvSpPr>
          <p:cNvPr id="14" name="文字方塊 13"/>
          <p:cNvSpPr txBox="1"/>
          <p:nvPr/>
        </p:nvSpPr>
        <p:spPr>
          <a:xfrm>
            <a:off x="0" y="4572417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6/01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/>
              <a:t>Restriction enzyme digestion</a:t>
            </a:r>
            <a:endParaRPr lang="zh-TW" altLang="zh-TW" sz="2800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0" y="579655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200" dirty="0" smtClean="0"/>
              <a:t>6/15 </a:t>
            </a:r>
            <a:r>
              <a:rPr lang="zh-TW" altLang="en-US" sz="3200" dirty="0" smtClean="0"/>
              <a:t>：</a:t>
            </a:r>
            <a:r>
              <a:rPr lang="en-US" altLang="zh-TW" sz="3200" dirty="0" smtClean="0"/>
              <a:t> </a:t>
            </a:r>
            <a:r>
              <a:rPr lang="en-US" altLang="zh-TW" sz="2800" dirty="0">
                <a:solidFill>
                  <a:srgbClr val="FF0000"/>
                </a:solidFill>
              </a:rPr>
              <a:t>Final exam</a:t>
            </a:r>
            <a:endParaRPr lang="zh-TW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altLang="zh-TW" dirty="0" err="1" smtClean="0"/>
              <a:t>pipetman</a:t>
            </a:r>
            <a:endParaRPr lang="zh-TW" altLang="en-US" dirty="0"/>
          </a:p>
        </p:txBody>
      </p:sp>
      <p:pic>
        <p:nvPicPr>
          <p:cNvPr id="2050" name="Picture 2" descr="http://juang.bst.ntu.edu.tw/BCT/images/F1.2A.jpg"/>
          <p:cNvPicPr>
            <a:picLocks noChangeAspect="1" noChangeArrowheads="1"/>
          </p:cNvPicPr>
          <p:nvPr/>
        </p:nvPicPr>
        <p:blipFill>
          <a:blip r:embed="rId3" cstate="print"/>
          <a:srcRect r="50105"/>
          <a:stretch>
            <a:fillRect/>
          </a:stretch>
        </p:blipFill>
        <p:spPr bwMode="auto">
          <a:xfrm>
            <a:off x="323528" y="1484784"/>
            <a:ext cx="3672408" cy="4268932"/>
          </a:xfrm>
          <a:prstGeom prst="rect">
            <a:avLst/>
          </a:prstGeom>
          <a:noFill/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139952" y="1556793"/>
          <a:ext cx="3978637" cy="4080482"/>
        </p:xfrm>
        <a:graphic>
          <a:graphicData uri="http://schemas.openxmlformats.org/drawingml/2006/table">
            <a:tbl>
              <a:tblPr/>
              <a:tblGrid>
                <a:gridCol w="1372345"/>
                <a:gridCol w="2606292"/>
              </a:tblGrid>
              <a:tr h="582926">
                <a:tc>
                  <a:txBody>
                    <a:bodyPr/>
                    <a:lstStyle/>
                    <a:p>
                      <a:r>
                        <a:rPr lang="zh-TW" altLang="en-US" dirty="0" smtClean="0">
                          <a:solidFill>
                            <a:schemeClr val="bg1"/>
                          </a:solidFill>
                        </a:rPr>
                        <a:t>       型</a:t>
                      </a:r>
                      <a:r>
                        <a:rPr lang="zh-TW" altLang="en-US" dirty="0">
                          <a:solidFill>
                            <a:schemeClr val="bg1"/>
                          </a:solidFill>
                        </a:rPr>
                        <a:t>   號</a:t>
                      </a:r>
                    </a:p>
                  </a:txBody>
                  <a:tcPr marL="17780" marR="1778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體積範圍 </a:t>
                      </a:r>
                      <a:r>
                        <a:rPr lang="en-US" altLang="zh-TW" dirty="0">
                          <a:solidFill>
                            <a:schemeClr val="bg1"/>
                          </a:solidFill>
                          <a:latin typeface="華康中黑體(P)"/>
                        </a:rPr>
                        <a:t>(</a:t>
                      </a:r>
                      <a:r>
                        <a:rPr lang="en-US" dirty="0" err="1">
                          <a:solidFill>
                            <a:schemeClr val="bg1"/>
                          </a:solidFill>
                          <a:latin typeface="Symbol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bg1"/>
                          </a:solidFill>
                          <a:latin typeface="華康中黑體(P)"/>
                        </a:rPr>
                        <a:t>L</a:t>
                      </a:r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582926"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 smtClean="0">
                          <a:solidFill>
                            <a:schemeClr val="tx1"/>
                          </a:solidFill>
                        </a:rPr>
                        <a:t>P2</a:t>
                      </a:r>
                      <a:endParaRPr lang="en-US" b="1" u="none" dirty="0">
                        <a:solidFill>
                          <a:schemeClr val="tx1"/>
                        </a:solidFill>
                      </a:endParaRPr>
                    </a:p>
                  </a:txBody>
                  <a:tcPr marL="17780" marR="1778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0.5 ~ </a:t>
                      </a:r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 marL="17780" marR="177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09D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26"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P20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 2 ~ 20</a:t>
                      </a:r>
                    </a:p>
                  </a:txBody>
                  <a:tcPr marL="17780" marR="177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209D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9F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582926">
                <a:tc>
                  <a:txBody>
                    <a:bodyPr/>
                    <a:lstStyle/>
                    <a:p>
                      <a:pPr algn="ctr"/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P100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 ~ 100</a:t>
                      </a:r>
                    </a:p>
                  </a:txBody>
                  <a:tcPr marL="17780" marR="177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709F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A05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26"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P200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50 ~ 200</a:t>
                      </a:r>
                    </a:p>
                  </a:txBody>
                  <a:tcPr marL="17780" marR="177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A051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409E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582926">
                <a:tc>
                  <a:txBody>
                    <a:bodyPr/>
                    <a:lstStyle/>
                    <a:p>
                      <a:pPr algn="ctr"/>
                      <a:r>
                        <a:rPr lang="en-US" b="1" u="none" dirty="0">
                          <a:solidFill>
                            <a:schemeClr val="tx1"/>
                          </a:solidFill>
                        </a:rPr>
                        <a:t>P1000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200 ~ 1,000</a:t>
                      </a:r>
                    </a:p>
                  </a:txBody>
                  <a:tcPr marL="17780" marR="177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409E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709B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926">
                <a:tc>
                  <a:txBody>
                    <a:bodyPr/>
                    <a:lstStyle/>
                    <a:p>
                      <a:pPr algn="ctr"/>
                      <a:r>
                        <a:rPr lang="en-US" u="none" dirty="0">
                          <a:solidFill>
                            <a:schemeClr val="tx1"/>
                          </a:solidFill>
                        </a:rPr>
                        <a:t>P5000</a:t>
                      </a:r>
                    </a:p>
                  </a:txBody>
                  <a:tcPr marL="17780" marR="17780" marT="0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1,000 ~ 5,000</a:t>
                      </a:r>
                    </a:p>
                  </a:txBody>
                  <a:tcPr marL="17780" marR="177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709B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0973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altLang="zh-TW" dirty="0" err="1" smtClean="0"/>
              <a:t>Pipetman</a:t>
            </a:r>
            <a:r>
              <a:rPr lang="zh-TW" altLang="en-US" dirty="0" smtClean="0"/>
              <a:t>之使用</a:t>
            </a:r>
            <a:endParaRPr lang="zh-TW" altLang="en-US" dirty="0"/>
          </a:p>
        </p:txBody>
      </p:sp>
      <p:pic>
        <p:nvPicPr>
          <p:cNvPr id="2052" name="Picture 4" descr="http://juang.bst.ntu.edu.tw/BCT/images/F1.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7992888" cy="4358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zh-TW" b="1" dirty="0" smtClean="0"/>
              <a:t>實驗室安全規則及注意事項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864" y="1495325"/>
            <a:ext cx="8229600" cy="4525963"/>
          </a:xfrm>
        </p:spPr>
        <p:txBody>
          <a:bodyPr>
            <a:noAutofit/>
          </a:bodyPr>
          <a:lstStyle/>
          <a:p>
            <a:r>
              <a:rPr lang="zh-TW" altLang="zh-TW" sz="2400" dirty="0" smtClean="0"/>
              <a:t>禁止</a:t>
            </a:r>
            <a:r>
              <a:rPr lang="zh-TW" altLang="zh-TW" sz="2400" dirty="0"/>
              <a:t>穿著</a:t>
            </a:r>
            <a:r>
              <a:rPr lang="zh-TW" altLang="zh-TW" sz="2400" dirty="0">
                <a:solidFill>
                  <a:srgbClr val="FF0000"/>
                </a:solidFill>
              </a:rPr>
              <a:t>拖鞋</a:t>
            </a:r>
            <a:r>
              <a:rPr lang="zh-TW" altLang="zh-TW" sz="2400" dirty="0"/>
              <a:t>、</a:t>
            </a:r>
            <a:r>
              <a:rPr lang="zh-TW" altLang="zh-TW" sz="2400" dirty="0" smtClean="0">
                <a:solidFill>
                  <a:srgbClr val="FF0000"/>
                </a:solidFill>
              </a:rPr>
              <a:t>涼鞋</a:t>
            </a:r>
            <a:r>
              <a:rPr lang="zh-TW" altLang="en-US" sz="2400" dirty="0" smtClean="0"/>
              <a:t>，</a:t>
            </a:r>
            <a:r>
              <a:rPr lang="zh-TW" altLang="zh-TW" sz="2400" dirty="0" smtClean="0"/>
              <a:t>在操作實驗時必須穿著</a:t>
            </a:r>
            <a:r>
              <a:rPr lang="zh-TW" altLang="zh-TW" sz="2400" dirty="0" smtClean="0">
                <a:solidFill>
                  <a:srgbClr val="FF0000"/>
                </a:solidFill>
              </a:rPr>
              <a:t>實驗衣</a:t>
            </a:r>
            <a:r>
              <a:rPr lang="zh-TW" altLang="zh-TW" sz="2400" dirty="0" smtClean="0"/>
              <a:t>。</a:t>
            </a:r>
            <a:endParaRPr lang="zh-TW" altLang="zh-TW" sz="2400" dirty="0"/>
          </a:p>
          <a:p>
            <a:pPr lvl="0"/>
            <a:r>
              <a:rPr lang="zh-TW" altLang="zh-TW" sz="2400" dirty="0" smtClean="0"/>
              <a:t>未經</a:t>
            </a:r>
            <a:r>
              <a:rPr lang="zh-TW" altLang="zh-TW" sz="2400" dirty="0"/>
              <a:t>許可不得任意使用儀器設備、藥品，不得任意搬動</a:t>
            </a:r>
            <a:r>
              <a:rPr lang="zh-TW" altLang="zh-TW" sz="2400" dirty="0" smtClean="0"/>
              <a:t>儀器</a:t>
            </a:r>
            <a:r>
              <a:rPr lang="zh-TW" altLang="en-US" sz="2400" dirty="0" smtClean="0"/>
              <a:t>，</a:t>
            </a:r>
            <a:r>
              <a:rPr lang="zh-TW" altLang="zh-TW" sz="2400" dirty="0" smtClean="0"/>
              <a:t>不得任意拿取實驗室之藥品、器材。</a:t>
            </a:r>
            <a:endParaRPr lang="zh-TW" altLang="zh-TW" sz="2400" dirty="0"/>
          </a:p>
          <a:p>
            <a:pPr lvl="0"/>
            <a:r>
              <a:rPr lang="zh-TW" altLang="zh-TW" sz="2400" dirty="0" smtClean="0"/>
              <a:t>操作</a:t>
            </a:r>
            <a:r>
              <a:rPr lang="zh-TW" altLang="zh-TW" sz="2400" dirty="0"/>
              <a:t>實驗中禁止打鬧嬉笑，上課時禁止做與</a:t>
            </a:r>
            <a:r>
              <a:rPr lang="zh-TW" altLang="zh-TW" sz="2400" dirty="0" smtClean="0">
                <a:solidFill>
                  <a:srgbClr val="FF0000"/>
                </a:solidFill>
              </a:rPr>
              <a:t>上課內容</a:t>
            </a:r>
            <a:r>
              <a:rPr lang="zh-TW" altLang="zh-TW" sz="2400" dirty="0">
                <a:solidFill>
                  <a:srgbClr val="FF0000"/>
                </a:solidFill>
              </a:rPr>
              <a:t>不相關的</a:t>
            </a:r>
            <a:r>
              <a:rPr lang="zh-TW" altLang="zh-TW" sz="2400" dirty="0" smtClean="0">
                <a:solidFill>
                  <a:srgbClr val="FF0000"/>
                </a:solidFill>
              </a:rPr>
              <a:t>東西</a:t>
            </a:r>
            <a:r>
              <a:rPr lang="zh-TW" altLang="zh-TW" sz="2400" dirty="0" smtClean="0"/>
              <a:t>。</a:t>
            </a:r>
            <a:endParaRPr lang="zh-TW" altLang="zh-TW" sz="2400" dirty="0"/>
          </a:p>
          <a:p>
            <a:pPr lvl="0"/>
            <a:r>
              <a:rPr lang="zh-TW" altLang="zh-TW" sz="2400" dirty="0"/>
              <a:t>離開實驗室，確實清點實驗器材，需將座位附近環境整理乾淨。</a:t>
            </a:r>
          </a:p>
          <a:p>
            <a:pPr lvl="0"/>
            <a:r>
              <a:rPr lang="zh-TW" altLang="zh-TW" sz="2400" dirty="0"/>
              <a:t>值日組需於前一個禮拜與助教確認上課所需的藥品、器材。</a:t>
            </a:r>
          </a:p>
          <a:p>
            <a:pPr lvl="0"/>
            <a:r>
              <a:rPr lang="zh-TW" altLang="zh-TW" sz="2400" dirty="0"/>
              <a:t>當週值日組需留下打掃環境</a:t>
            </a:r>
            <a:r>
              <a:rPr lang="zh-TW" altLang="zh-TW" sz="2400" dirty="0" smtClean="0"/>
              <a:t>。</a:t>
            </a:r>
            <a:endParaRPr lang="en-US" altLang="zh-TW" sz="2400" dirty="0" smtClean="0"/>
          </a:p>
          <a:p>
            <a:pPr lvl="0"/>
            <a:r>
              <a:rPr lang="zh-TW" altLang="en-US" sz="2400" dirty="0" smtClean="0"/>
              <a:t>身體不適、</a:t>
            </a:r>
            <a:r>
              <a:rPr lang="zh-TW" altLang="en-US" sz="2400" dirty="0"/>
              <a:t>精神不好時，請立即停止實驗。</a:t>
            </a:r>
            <a:endParaRPr lang="zh-TW" altLang="zh-TW" sz="2400" dirty="0"/>
          </a:p>
          <a:p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zh-TW" altLang="en-US" dirty="0"/>
              <a:t>練習使用微量吸管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2400" dirty="0"/>
              <a:t>方法步驟：</a:t>
            </a:r>
          </a:p>
          <a:p>
            <a:pPr>
              <a:buNone/>
            </a:pPr>
            <a:r>
              <a:rPr lang="zh-TW" altLang="en-US" sz="2400" dirty="0" smtClean="0"/>
              <a:t>    </a:t>
            </a:r>
            <a:r>
              <a:rPr lang="en-US" altLang="zh-TW" sz="2400" dirty="0" smtClean="0"/>
              <a:t>1</a:t>
            </a:r>
            <a:r>
              <a:rPr lang="en-US" altLang="zh-TW" sz="2400" dirty="0"/>
              <a:t>) </a:t>
            </a:r>
            <a:r>
              <a:rPr lang="zh-TW" altLang="en-US" sz="2400" dirty="0"/>
              <a:t>請取六支微量離心管，分別標上 </a:t>
            </a:r>
            <a:r>
              <a:rPr lang="en-US" altLang="zh-TW" sz="2400" dirty="0"/>
              <a:t>A~F</a:t>
            </a:r>
            <a:r>
              <a:rPr lang="zh-TW" altLang="en-US" sz="2400" dirty="0"/>
              <a:t>。</a:t>
            </a:r>
          </a:p>
          <a:p>
            <a:pPr>
              <a:buNone/>
            </a:pPr>
            <a:r>
              <a:rPr lang="zh-TW" altLang="en-US" sz="2400" dirty="0" smtClean="0"/>
              <a:t>    </a:t>
            </a:r>
            <a:r>
              <a:rPr lang="en-US" altLang="zh-TW" sz="2400" dirty="0" smtClean="0"/>
              <a:t>2</a:t>
            </a:r>
            <a:r>
              <a:rPr lang="en-US" altLang="zh-TW" sz="2400" dirty="0"/>
              <a:t>) </a:t>
            </a:r>
            <a:r>
              <a:rPr lang="zh-TW" altLang="en-US" sz="2400" dirty="0"/>
              <a:t>以正確使用方法，依下表所列體積</a:t>
            </a:r>
            <a:r>
              <a:rPr lang="zh-TW" altLang="en-US" sz="2400" dirty="0" smtClean="0"/>
              <a:t>吸取</a:t>
            </a:r>
            <a:r>
              <a:rPr lang="en-US" altLang="zh-TW" sz="2400" dirty="0" smtClean="0"/>
              <a:t>d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H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O</a:t>
            </a:r>
            <a:r>
              <a:rPr lang="zh-TW" altLang="en-US" sz="2400" dirty="0" smtClean="0"/>
              <a:t>至</a:t>
            </a:r>
            <a:r>
              <a:rPr lang="zh-TW" altLang="en-US" sz="2400" dirty="0"/>
              <a:t>各管中。</a:t>
            </a:r>
          </a:p>
          <a:p>
            <a:endParaRPr lang="zh-TW" altLang="en-US"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259632" y="3429000"/>
          <a:ext cx="7056783" cy="2628330"/>
        </p:xfrm>
        <a:graphic>
          <a:graphicData uri="http://schemas.openxmlformats.org/drawingml/2006/table">
            <a:tbl>
              <a:tblPr/>
              <a:tblGrid>
                <a:gridCol w="1476595"/>
                <a:gridCol w="929636"/>
                <a:gridCol w="929636"/>
                <a:gridCol w="930822"/>
                <a:gridCol w="929636"/>
                <a:gridCol w="929636"/>
                <a:gridCol w="930822"/>
              </a:tblGrid>
              <a:tr h="310501"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單位</a:t>
                      </a:r>
                      <a:r>
                        <a:rPr lang="zh-TW" altLang="en-US" dirty="0">
                          <a:solidFill>
                            <a:schemeClr val="bg1"/>
                          </a:solidFill>
                        </a:rPr>
                        <a:t> </a:t>
                      </a:r>
                      <a:r>
                        <a:rPr lang="en-US" dirty="0" err="1">
                          <a:solidFill>
                            <a:schemeClr val="bg1"/>
                          </a:solidFill>
                          <a:latin typeface="Symbol"/>
                        </a:rPr>
                        <a:t>m</a:t>
                      </a:r>
                      <a:r>
                        <a:rPr lang="en-US" dirty="0" err="1">
                          <a:solidFill>
                            <a:schemeClr val="bg1"/>
                          </a:solidFill>
                        </a:rPr>
                        <a:t>L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A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B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C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D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華康中黑體(P)"/>
                        </a:rPr>
                        <a:t>F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697611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</a:t>
                      </a:r>
                      <a:r>
                        <a:rPr lang="en-US" altLang="zh-TW" baseline="-25000" dirty="0" smtClean="0"/>
                        <a:t>2</a:t>
                      </a:r>
                      <a:r>
                        <a:rPr lang="en-US" altLang="zh-TW" dirty="0" smtClean="0"/>
                        <a:t>H</a:t>
                      </a:r>
                      <a:r>
                        <a:rPr lang="en-US" altLang="zh-TW" baseline="-25000" dirty="0" smtClean="0"/>
                        <a:t>2</a:t>
                      </a:r>
                      <a:r>
                        <a:rPr lang="en-US" altLang="zh-TW" dirty="0" smtClean="0"/>
                        <a:t>O</a:t>
                      </a:r>
                      <a:endParaRPr lang="en-US" dirty="0"/>
                    </a:p>
                  </a:txBody>
                  <a:tcPr marL="17780" marR="17780" marT="0" marB="0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300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820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6612">
                <a:tc>
                  <a:txBody>
                    <a:bodyPr/>
                    <a:lstStyle/>
                    <a:p>
                      <a:r>
                        <a:rPr lang="en-US" dirty="0"/>
                        <a:t> </a:t>
                      </a:r>
                      <a:r>
                        <a:rPr lang="en-US" altLang="zh-TW" dirty="0" smtClean="0"/>
                        <a:t>d</a:t>
                      </a:r>
                      <a:r>
                        <a:rPr lang="en-US" altLang="zh-TW" baseline="-25000" dirty="0" smtClean="0"/>
                        <a:t>2</a:t>
                      </a:r>
                      <a:r>
                        <a:rPr lang="en-US" altLang="zh-TW" dirty="0" smtClean="0"/>
                        <a:t>H</a:t>
                      </a:r>
                      <a:r>
                        <a:rPr lang="en-US" altLang="zh-TW" baseline="-25000" dirty="0" smtClean="0"/>
                        <a:t>2</a:t>
                      </a:r>
                      <a:r>
                        <a:rPr lang="en-US" altLang="zh-TW" dirty="0" smtClean="0"/>
                        <a:t>O</a:t>
                      </a:r>
                      <a:endParaRPr lang="en-US" dirty="0"/>
                    </a:p>
                  </a:txBody>
                  <a:tcPr marL="17780" marR="17780" marT="0" marB="0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700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2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823606">
                <a:tc>
                  <a:txBody>
                    <a:bodyPr/>
                    <a:lstStyle/>
                    <a:p>
                      <a:r>
                        <a:rPr lang="zh-TW" altLang="en-US"/>
                        <a:t> </a:t>
                      </a:r>
                      <a:r>
                        <a:rPr lang="zh-TW" altLang="en-US">
                          <a:latin typeface="華康楷書體W5(P)"/>
                        </a:rPr>
                        <a:t>總體積</a:t>
                      </a:r>
                      <a:endParaRPr lang="zh-TW" altLang="en-US"/>
                    </a:p>
                    <a:p>
                      <a:r>
                        <a:rPr lang="zh-TW" altLang="en-US" dirty="0"/>
                        <a:t>　</a:t>
                      </a:r>
                    </a:p>
                  </a:txBody>
                  <a:tcPr marL="17780" marR="17780" marT="0" marB="0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1000</a:t>
                      </a:r>
                    </a:p>
                    <a:p>
                      <a:r>
                        <a:rPr lang="zh-TW" altLang="en-US" dirty="0"/>
                        <a:t>　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1000</a:t>
                      </a:r>
                    </a:p>
                    <a:p>
                      <a:r>
                        <a:rPr lang="zh-TW" altLang="en-US"/>
                        <a:t>　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</a:t>
                      </a:r>
                    </a:p>
                    <a:p>
                      <a:r>
                        <a:rPr lang="zh-TW" altLang="en-US"/>
                        <a:t>　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200</a:t>
                      </a:r>
                    </a:p>
                    <a:p>
                      <a:r>
                        <a:rPr lang="zh-TW" altLang="en-US"/>
                        <a:t>　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20</a:t>
                      </a:r>
                    </a:p>
                    <a:p>
                      <a:r>
                        <a:rPr lang="zh-TW" altLang="en-US"/>
                        <a:t>　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  <a:p>
                      <a:r>
                        <a:rPr lang="zh-TW" altLang="en-US" dirty="0"/>
                        <a:t>　</a:t>
                      </a:r>
                    </a:p>
                  </a:txBody>
                  <a:tcPr marL="17780" marR="17780" marT="0" marB="0" anchor="ctr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2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zh-TW" altLang="en-US" dirty="0"/>
              <a:t>練習使用微量吸管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zh-TW" sz="2400" dirty="0" smtClean="0"/>
              <a:t>    3</a:t>
            </a:r>
            <a:r>
              <a:rPr lang="en-US" altLang="zh-TW" sz="2400" dirty="0"/>
              <a:t>) </a:t>
            </a:r>
            <a:r>
              <a:rPr lang="zh-TW" altLang="en-US" sz="2400" dirty="0"/>
              <a:t>將管蓋蓋好，置入微量離心機，離心數秒</a:t>
            </a:r>
            <a:r>
              <a:rPr lang="zh-TW" altLang="en-US" sz="2400" dirty="0" smtClean="0"/>
              <a:t>使</a:t>
            </a:r>
            <a:r>
              <a:rPr lang="en-US" altLang="zh-TW" sz="2400" dirty="0" smtClean="0"/>
              <a:t>d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H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O</a:t>
            </a:r>
            <a:r>
              <a:rPr lang="zh-TW" altLang="en-US" sz="2400" dirty="0" smtClean="0"/>
              <a:t>集中</a:t>
            </a:r>
            <a:endParaRPr lang="en-US" altLang="zh-TW" sz="2400" dirty="0" smtClean="0"/>
          </a:p>
          <a:p>
            <a:pPr>
              <a:buNone/>
            </a:pPr>
            <a:r>
              <a:rPr lang="zh-TW" altLang="en-US" sz="2400" dirty="0" smtClean="0"/>
              <a:t>        於</a:t>
            </a:r>
            <a:r>
              <a:rPr lang="zh-TW" altLang="en-US" sz="2400" dirty="0"/>
              <a:t>管底。</a:t>
            </a:r>
          </a:p>
          <a:p>
            <a:pPr>
              <a:buNone/>
            </a:pPr>
            <a:r>
              <a:rPr lang="zh-TW" altLang="en-US" sz="2400" dirty="0" smtClean="0"/>
              <a:t>    ◆</a:t>
            </a:r>
            <a:r>
              <a:rPr lang="zh-TW" altLang="en-US" sz="2400" dirty="0"/>
              <a:t> </a:t>
            </a:r>
            <a:r>
              <a:rPr lang="zh-TW" altLang="en-US" sz="2400" dirty="0">
                <a:solidFill>
                  <a:srgbClr val="FF0000"/>
                </a:solidFill>
              </a:rPr>
              <a:t>離心管請注意要先</a:t>
            </a:r>
            <a:r>
              <a:rPr lang="zh-TW" altLang="en-US" sz="2400" dirty="0" smtClean="0">
                <a:solidFill>
                  <a:srgbClr val="FF0000"/>
                </a:solidFill>
              </a:rPr>
              <a:t>平衡</a:t>
            </a:r>
            <a:r>
              <a:rPr lang="zh-TW" altLang="en-US" sz="2400" dirty="0" smtClean="0"/>
              <a:t>！</a:t>
            </a:r>
            <a:endParaRPr lang="en-US" altLang="zh-TW" sz="2400" dirty="0" smtClean="0"/>
          </a:p>
          <a:p>
            <a:pPr>
              <a:buNone/>
            </a:pPr>
            <a:r>
              <a:rPr lang="zh-TW" altLang="en-US" sz="2400" dirty="0"/>
              <a:t>　</a:t>
            </a:r>
            <a:r>
              <a:rPr lang="en-US" altLang="zh-TW" sz="2400" dirty="0"/>
              <a:t>4) </a:t>
            </a:r>
            <a:r>
              <a:rPr lang="zh-TW" altLang="en-US" sz="2400" dirty="0"/>
              <a:t>將適當微量吸管之體積調整圈調至總體積處，以乾淨的微量吸管頭吸取管</a:t>
            </a:r>
            <a:r>
              <a:rPr lang="zh-TW" altLang="en-US" sz="2400" dirty="0" smtClean="0"/>
              <a:t>中的</a:t>
            </a:r>
            <a:r>
              <a:rPr lang="en-US" altLang="zh-TW" sz="2400" dirty="0" smtClean="0"/>
              <a:t>d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H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O </a:t>
            </a:r>
            <a:r>
              <a:rPr lang="zh-TW" altLang="en-US" sz="2400" dirty="0" smtClean="0"/>
              <a:t>，</a:t>
            </a:r>
            <a:r>
              <a:rPr lang="zh-TW" altLang="en-US" sz="2400" dirty="0"/>
              <a:t>並檢查：</a:t>
            </a:r>
          </a:p>
          <a:p>
            <a:pPr>
              <a:buNone/>
            </a:pPr>
            <a:r>
              <a:rPr lang="zh-TW" altLang="en-US" sz="2400" dirty="0"/>
              <a:t>　　</a:t>
            </a:r>
          </a:p>
          <a:p>
            <a:pPr>
              <a:buNone/>
            </a:pPr>
            <a:r>
              <a:rPr lang="en-US" altLang="zh-TW" sz="2400" dirty="0" smtClean="0"/>
              <a:t>     (</a:t>
            </a:r>
            <a:r>
              <a:rPr lang="en-US" altLang="zh-TW" sz="2400" dirty="0" err="1"/>
              <a:t>i</a:t>
            </a:r>
            <a:r>
              <a:rPr lang="en-US" altLang="zh-TW" sz="2400" dirty="0"/>
              <a:t>) </a:t>
            </a:r>
            <a:r>
              <a:rPr lang="zh-TW" altLang="en-US" sz="2400" dirty="0"/>
              <a:t>微量吸管頭尖端是否剛好</a:t>
            </a:r>
            <a:r>
              <a:rPr lang="zh-TW" altLang="en-US" sz="2400" dirty="0" smtClean="0"/>
              <a:t>充滿</a:t>
            </a:r>
            <a:r>
              <a:rPr lang="en-US" altLang="zh-TW" sz="2400" dirty="0" smtClean="0"/>
              <a:t>d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H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O</a:t>
            </a:r>
            <a:r>
              <a:rPr lang="zh-TW" altLang="en-US" sz="2400" dirty="0" smtClean="0"/>
              <a:t>或</a:t>
            </a:r>
            <a:r>
              <a:rPr lang="zh-TW" altLang="en-US" sz="2400" dirty="0"/>
              <a:t>留有一些空間？</a:t>
            </a:r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  (</a:t>
            </a:r>
            <a:r>
              <a:rPr lang="en-US" altLang="zh-TW" sz="2400" dirty="0"/>
              <a:t>ii) </a:t>
            </a:r>
            <a:r>
              <a:rPr lang="zh-TW" altLang="en-US" sz="2400" dirty="0"/>
              <a:t>離心管中是否</a:t>
            </a:r>
            <a:r>
              <a:rPr lang="zh-TW" altLang="en-US" sz="2400" dirty="0" smtClean="0"/>
              <a:t>有</a:t>
            </a:r>
            <a:r>
              <a:rPr lang="en-US" altLang="zh-TW" sz="2400" dirty="0" smtClean="0"/>
              <a:t>d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H</a:t>
            </a:r>
            <a:r>
              <a:rPr lang="en-US" altLang="zh-TW" sz="2400" baseline="-25000" dirty="0" smtClean="0"/>
              <a:t>2</a:t>
            </a:r>
            <a:r>
              <a:rPr lang="en-US" altLang="zh-TW" sz="2400" dirty="0" smtClean="0"/>
              <a:t>O</a:t>
            </a:r>
            <a:r>
              <a:rPr lang="zh-TW" altLang="en-US" sz="2400" dirty="0" smtClean="0"/>
              <a:t>殘留</a:t>
            </a:r>
            <a:r>
              <a:rPr lang="zh-TW" altLang="en-US" sz="2400" dirty="0"/>
              <a:t>？</a:t>
            </a:r>
          </a:p>
          <a:p>
            <a:pPr>
              <a:buNone/>
            </a:pPr>
            <a:r>
              <a:rPr lang="zh-TW" altLang="en-US" sz="2400" dirty="0"/>
              <a:t>　</a:t>
            </a:r>
          </a:p>
          <a:p>
            <a:pPr>
              <a:buNone/>
            </a:pPr>
            <a:r>
              <a:rPr lang="zh-TW" altLang="en-US" sz="2400" dirty="0"/>
              <a:t>　◆ 若微量吸管功能正常並且操作正確，離心管中應無液體殘留，且微量吸管頭尖端剛好充滿溶液。</a:t>
            </a:r>
          </a:p>
          <a:p>
            <a:endParaRPr lang="zh-TW" altLang="en-US" sz="2400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zh-TW" altLang="en-US" dirty="0"/>
              <a:t>檢測微量吸管的準確度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TW" sz="2400" dirty="0" smtClean="0"/>
              <a:t>   1</a:t>
            </a:r>
            <a:r>
              <a:rPr lang="en-US" altLang="zh-TW" sz="2400" dirty="0"/>
              <a:t>) </a:t>
            </a:r>
            <a:r>
              <a:rPr lang="zh-TW" altLang="en-US" sz="2400" dirty="0"/>
              <a:t>將 </a:t>
            </a:r>
            <a:r>
              <a:rPr lang="en-US" altLang="zh-TW" sz="2400" dirty="0"/>
              <a:t>P1000, P200, P20 </a:t>
            </a:r>
            <a:r>
              <a:rPr lang="zh-TW" altLang="en-US" sz="2400" dirty="0"/>
              <a:t>之體積調整圈旋轉至最高值 </a:t>
            </a:r>
            <a:r>
              <a:rPr lang="en-US" altLang="zh-TW" sz="2400" dirty="0"/>
              <a:t>(</a:t>
            </a:r>
            <a:r>
              <a:rPr lang="zh-TW" altLang="en-US" sz="2400" dirty="0"/>
              <a:t>即 </a:t>
            </a:r>
            <a:r>
              <a:rPr lang="en-US" altLang="zh-TW" sz="2400" dirty="0"/>
              <a:t>1000, 200, 20)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2</a:t>
            </a:r>
            <a:r>
              <a:rPr lang="en-US" altLang="zh-TW" sz="2400" dirty="0"/>
              <a:t>) </a:t>
            </a:r>
            <a:r>
              <a:rPr lang="zh-TW" altLang="en-US" sz="2400" dirty="0"/>
              <a:t>天平上預先放置秤藥紙或秤藥盤並歸零。以微量吸管吸取蒸餾水，加在秤藥紙或秤藥盤上秤其重量。每支微量吸管重複五次，並記錄每一次得到的結果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3</a:t>
            </a:r>
            <a:r>
              <a:rPr lang="en-US" altLang="zh-TW" sz="2400" dirty="0"/>
              <a:t>) </a:t>
            </a:r>
            <a:r>
              <a:rPr lang="zh-TW" altLang="en-US" sz="2400" dirty="0"/>
              <a:t>由結果判斷你的微量吸管是否該校正維修了？</a:t>
            </a:r>
          </a:p>
          <a:p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en-US" dirty="0" smtClean="0"/>
              <a:t>單位倍率符號表</a:t>
            </a: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763688" y="1221868"/>
          <a:ext cx="5760641" cy="5374642"/>
        </p:xfrm>
        <a:graphic>
          <a:graphicData uri="http://schemas.openxmlformats.org/drawingml/2006/table">
            <a:tbl>
              <a:tblPr/>
              <a:tblGrid>
                <a:gridCol w="1923115"/>
                <a:gridCol w="1914411"/>
                <a:gridCol w="1923115"/>
              </a:tblGrid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/>
                        <a:t>單位倍率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/>
                        <a:t>符號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/>
                        <a:t>英文</a:t>
                      </a: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FF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altLang="zh-TW" sz="22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12</a:t>
                      </a:r>
                      <a:endParaRPr lang="zh-TW" alt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tera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altLang="zh-TW" sz="22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9</a:t>
                      </a:r>
                      <a:endParaRPr lang="zh-TW" alt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giga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altLang="zh-TW" sz="2200" baseline="30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6</a:t>
                      </a:r>
                      <a:endParaRPr lang="zh-TW" alt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mega</a:t>
                      </a:r>
                      <a:endParaRPr 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10</a:t>
                      </a:r>
                      <a:r>
                        <a:rPr lang="en-US" altLang="zh-TW" sz="2200" b="1" baseline="30000" dirty="0"/>
                        <a:t>3</a:t>
                      </a:r>
                      <a:endParaRPr lang="zh-TW" alt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k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kilo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altLang="zh-TW" sz="2200" baseline="30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</a:t>
                      </a:r>
                      <a:endParaRPr lang="zh-TW" alt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hecto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endParaRPr lang="zh-TW" alt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da</a:t>
                      </a:r>
                      <a:endParaRPr 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deca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altLang="zh-TW" sz="22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-1</a:t>
                      </a:r>
                      <a:endParaRPr lang="zh-TW" alt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</a:t>
                      </a:r>
                      <a:endParaRPr 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deci</a:t>
                      </a:r>
                      <a:endParaRPr 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10</a:t>
                      </a:r>
                      <a:r>
                        <a:rPr lang="en-US" altLang="zh-TW" sz="2200" baseline="30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-2</a:t>
                      </a:r>
                      <a:endParaRPr lang="zh-TW" alt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</a:t>
                      </a:r>
                      <a:endParaRPr lang="en-US" sz="22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dirty="0" err="1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centi</a:t>
                      </a:r>
                      <a:endParaRPr lang="en-US" sz="2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10</a:t>
                      </a:r>
                      <a:r>
                        <a:rPr lang="en-US" altLang="zh-TW" sz="2200" b="1" baseline="30000" dirty="0"/>
                        <a:t>-3</a:t>
                      </a:r>
                      <a:endParaRPr lang="zh-TW" alt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m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 err="1"/>
                        <a:t>milli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10</a:t>
                      </a:r>
                      <a:r>
                        <a:rPr lang="en-US" altLang="zh-TW" sz="2200" b="1" baseline="30000" dirty="0"/>
                        <a:t>-6</a:t>
                      </a:r>
                      <a:endParaRPr lang="zh-TW" alt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TW" sz="2200" b="1" dirty="0"/>
                        <a:t>μ</a:t>
                      </a:r>
                      <a:endParaRPr lang="el-GR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micro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10</a:t>
                      </a:r>
                      <a:r>
                        <a:rPr lang="en-US" altLang="zh-TW" sz="2200" b="1" baseline="30000" dirty="0"/>
                        <a:t>-9</a:t>
                      </a:r>
                      <a:endParaRPr lang="zh-TW" alt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n 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 err="1"/>
                        <a:t>nano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  <a:tr h="398813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10</a:t>
                      </a:r>
                      <a:r>
                        <a:rPr lang="en-US" altLang="zh-TW" sz="2200" b="1" baseline="30000" dirty="0"/>
                        <a:t>-12</a:t>
                      </a:r>
                      <a:endParaRPr lang="zh-TW" alt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/>
                        <a:t>p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200" b="1" dirty="0" err="1"/>
                        <a:t>pico</a:t>
                      </a:r>
                      <a:endParaRPr lang="en-US" sz="2200" b="1" dirty="0"/>
                    </a:p>
                  </a:txBody>
                  <a:tcPr marL="78154" marR="78154" marT="39077" marB="3907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B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600" dirty="0" smtClean="0"/>
              <a:t>重量百分率濃度是指每</a:t>
            </a:r>
            <a:r>
              <a:rPr lang="en-US" altLang="zh-TW" sz="2600" dirty="0" smtClean="0"/>
              <a:t>100</a:t>
            </a:r>
            <a:r>
              <a:rPr lang="zh-TW" altLang="en-US" sz="2600" dirty="0" smtClean="0"/>
              <a:t>克溶液中所含溶質的克數：</a:t>
            </a:r>
          </a:p>
          <a:p>
            <a:pPr lvl="2"/>
            <a:endParaRPr lang="zh-TW" altLang="en-US" dirty="0" smtClean="0"/>
          </a:p>
          <a:p>
            <a:pPr lvl="2">
              <a:buFontTx/>
              <a:buNone/>
            </a:pPr>
            <a:r>
              <a:rPr lang="zh-TW" altLang="en-US" dirty="0" smtClean="0"/>
              <a:t>			式中</a:t>
            </a:r>
            <a:r>
              <a:rPr lang="en-US" altLang="zh-TW" dirty="0" smtClean="0"/>
              <a:t>P</a:t>
            </a:r>
            <a:r>
              <a:rPr lang="zh-TW" altLang="en-US" dirty="0" smtClean="0"/>
              <a:t>：重量百分率濃度，</a:t>
            </a:r>
            <a:r>
              <a:rPr lang="en-US" altLang="zh-TW" dirty="0" smtClean="0"/>
              <a:t>wt </a:t>
            </a:r>
            <a:r>
              <a:rPr lang="zh-TW" altLang="en-US" dirty="0" smtClean="0"/>
              <a:t>％</a:t>
            </a:r>
          </a:p>
          <a:p>
            <a:pPr lvl="2">
              <a:buFontTx/>
              <a:buNone/>
            </a:pPr>
            <a:r>
              <a:rPr lang="zh-TW" altLang="en-US" dirty="0" smtClean="0"/>
              <a:t>			</a:t>
            </a:r>
            <a:r>
              <a:rPr lang="en-US" altLang="zh-TW" dirty="0" smtClean="0"/>
              <a:t>w</a:t>
            </a:r>
            <a:r>
              <a:rPr lang="zh-TW" altLang="en-US" dirty="0" smtClean="0"/>
              <a:t>：溶質的重量，克</a:t>
            </a:r>
          </a:p>
          <a:p>
            <a:pPr lvl="2">
              <a:buFontTx/>
              <a:buNone/>
            </a:pPr>
            <a:r>
              <a:rPr lang="zh-TW" altLang="en-US" dirty="0" smtClean="0"/>
              <a:t>			</a:t>
            </a:r>
            <a:r>
              <a:rPr lang="en-US" altLang="zh-TW" dirty="0" smtClean="0"/>
              <a:t>W</a:t>
            </a:r>
            <a:r>
              <a:rPr lang="zh-TW" altLang="en-US" dirty="0" smtClean="0"/>
              <a:t>：溶液的重量，克</a:t>
            </a:r>
          </a:p>
          <a:p>
            <a:pPr lvl="2"/>
            <a:endParaRPr lang="zh-TW" altLang="en-US" dirty="0" smtClean="0"/>
          </a:p>
          <a:p>
            <a:pPr lvl="1"/>
            <a:r>
              <a:rPr lang="zh-TW" altLang="en-US" sz="2200" dirty="0" smtClean="0"/>
              <a:t>例如</a:t>
            </a:r>
            <a:r>
              <a:rPr lang="en-US" altLang="zh-TW" sz="2200" dirty="0" smtClean="0"/>
              <a:t>5%</a:t>
            </a:r>
            <a:r>
              <a:rPr lang="zh-TW" altLang="en-US" sz="2200" dirty="0" smtClean="0"/>
              <a:t>的氯化鈉水溶液，表示每</a:t>
            </a:r>
            <a:r>
              <a:rPr lang="en-US" altLang="zh-TW" sz="2200" dirty="0" smtClean="0"/>
              <a:t>100</a:t>
            </a:r>
            <a:r>
              <a:rPr lang="zh-TW" altLang="en-US" sz="2200" dirty="0" smtClean="0"/>
              <a:t>克溶液中含有</a:t>
            </a:r>
            <a:r>
              <a:rPr lang="en-US" altLang="zh-TW" sz="2200" dirty="0" smtClean="0"/>
              <a:t>5</a:t>
            </a:r>
            <a:r>
              <a:rPr lang="zh-TW" altLang="en-US" sz="2200" dirty="0" smtClean="0"/>
              <a:t>克氯化鈉及</a:t>
            </a:r>
            <a:r>
              <a:rPr lang="en-US" altLang="zh-TW" sz="2200" dirty="0" smtClean="0"/>
              <a:t>95</a:t>
            </a:r>
            <a:r>
              <a:rPr lang="zh-TW" altLang="en-US" sz="2200" dirty="0" smtClean="0"/>
              <a:t>克的水。</a:t>
            </a:r>
          </a:p>
          <a:p>
            <a:endParaRPr lang="zh-TW" altLang="en-US" sz="2400" dirty="0" smtClean="0"/>
          </a:p>
          <a:p>
            <a:endParaRPr lang="zh-TW" altLang="en-US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4685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重量百分率濃度</a:t>
            </a:r>
            <a:r>
              <a:rPr kumimoji="0" lang="en-US" altLang="zh-TW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(P, wt%)</a:t>
            </a:r>
            <a:endParaRPr kumimoji="0" lang="en-US" altLang="zh-TW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3488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TW" altLang="en-US" sz="2600" dirty="0" smtClean="0"/>
              <a:t>     例題</a:t>
            </a:r>
            <a:r>
              <a:rPr lang="zh-TW" altLang="en-US" sz="2600" dirty="0"/>
              <a:t>：水</a:t>
            </a:r>
            <a:r>
              <a:rPr lang="en-US" altLang="zh-TW" sz="2600" dirty="0"/>
              <a:t>1000</a:t>
            </a:r>
            <a:r>
              <a:rPr lang="zh-TW" altLang="en-US" sz="2600" dirty="0"/>
              <a:t>克，加入</a:t>
            </a:r>
            <a:r>
              <a:rPr lang="en-US" altLang="zh-TW" sz="2600" dirty="0"/>
              <a:t>95%</a:t>
            </a:r>
            <a:r>
              <a:rPr lang="zh-TW" altLang="en-US" sz="2600" dirty="0"/>
              <a:t>酒精</a:t>
            </a:r>
            <a:r>
              <a:rPr lang="en-US" altLang="zh-TW" sz="2600" dirty="0"/>
              <a:t>100</a:t>
            </a:r>
            <a:r>
              <a:rPr lang="zh-TW" altLang="en-US" sz="2600" dirty="0"/>
              <a:t>克，計算該酒精溶液之重量百分率濃度為</a:t>
            </a:r>
            <a:r>
              <a:rPr lang="zh-TW" altLang="en-US" sz="2600" dirty="0" smtClean="0"/>
              <a:t>？</a:t>
            </a:r>
            <a:endParaRPr lang="en-US" altLang="zh-TW" sz="2600" dirty="0" smtClean="0"/>
          </a:p>
          <a:p>
            <a:pPr lvl="1">
              <a:buNone/>
            </a:pPr>
            <a:r>
              <a:rPr lang="zh-TW" altLang="en-US" sz="2400" dirty="0" smtClean="0"/>
              <a:t>解：</a:t>
            </a:r>
            <a:endParaRPr lang="zh-TW" altLang="en-US" sz="2400" dirty="0"/>
          </a:p>
          <a:p>
            <a:pPr lvl="1">
              <a:buFontTx/>
              <a:buNone/>
            </a:pPr>
            <a:r>
              <a:rPr lang="zh-TW" altLang="en-US" sz="2400" dirty="0"/>
              <a:t>	設</a:t>
            </a:r>
            <a:r>
              <a:rPr lang="en-US" altLang="zh-TW" sz="2400" dirty="0"/>
              <a:t>95%</a:t>
            </a:r>
            <a:r>
              <a:rPr lang="zh-TW" altLang="en-US" sz="2400" dirty="0"/>
              <a:t>酒精</a:t>
            </a:r>
            <a:r>
              <a:rPr lang="en-US" altLang="zh-TW" sz="2400" dirty="0"/>
              <a:t>100</a:t>
            </a:r>
            <a:r>
              <a:rPr lang="zh-TW" altLang="en-US" sz="2400" dirty="0"/>
              <a:t>克中，酒精重</a:t>
            </a:r>
            <a:r>
              <a:rPr lang="en-US" altLang="zh-TW" sz="2400" dirty="0"/>
              <a:t>w</a:t>
            </a:r>
            <a:r>
              <a:rPr lang="zh-TW" altLang="en-US" sz="2400" dirty="0"/>
              <a:t>克，則</a:t>
            </a:r>
          </a:p>
          <a:p>
            <a:pPr lvl="1">
              <a:buFontTx/>
              <a:buNone/>
            </a:pPr>
            <a:endParaRPr lang="zh-TW" altLang="en-US" sz="2400" dirty="0"/>
          </a:p>
          <a:p>
            <a:pPr lvl="1">
              <a:buFontTx/>
              <a:buNone/>
            </a:pPr>
            <a:endParaRPr lang="zh-TW" altLang="en-US" sz="2400" dirty="0"/>
          </a:p>
          <a:p>
            <a:pPr lvl="1">
              <a:buFontTx/>
              <a:buNone/>
            </a:pPr>
            <a:r>
              <a:rPr lang="zh-TW" altLang="en-US" sz="2400" dirty="0"/>
              <a:t>	∴</a:t>
            </a:r>
            <a:r>
              <a:rPr lang="en-US" altLang="zh-TW" sz="2400" dirty="0"/>
              <a:t>w = 95</a:t>
            </a:r>
            <a:r>
              <a:rPr lang="zh-TW" altLang="en-US" sz="2400" dirty="0"/>
              <a:t>克</a:t>
            </a:r>
          </a:p>
          <a:p>
            <a:pPr lvl="1">
              <a:buFontTx/>
              <a:buNone/>
            </a:pPr>
            <a:r>
              <a:rPr lang="zh-TW" altLang="en-US" sz="2400" dirty="0"/>
              <a:t>	即</a:t>
            </a:r>
            <a:r>
              <a:rPr lang="en-US" altLang="zh-TW" sz="2400" dirty="0"/>
              <a:t>95%</a:t>
            </a:r>
            <a:r>
              <a:rPr lang="zh-TW" altLang="en-US" sz="2400" dirty="0"/>
              <a:t>酒精溶液每</a:t>
            </a:r>
            <a:r>
              <a:rPr lang="en-US" altLang="zh-TW" sz="2400" dirty="0"/>
              <a:t>100</a:t>
            </a:r>
            <a:r>
              <a:rPr lang="zh-TW" altLang="en-US" sz="2400" dirty="0"/>
              <a:t>克中含有酒精</a:t>
            </a:r>
            <a:r>
              <a:rPr lang="en-US" altLang="zh-TW" sz="2400" dirty="0"/>
              <a:t>95</a:t>
            </a:r>
            <a:r>
              <a:rPr lang="zh-TW" altLang="en-US" sz="2400" dirty="0"/>
              <a:t>克、水</a:t>
            </a:r>
            <a:r>
              <a:rPr lang="en-US" altLang="zh-TW" sz="2400" dirty="0"/>
              <a:t>5</a:t>
            </a:r>
            <a:r>
              <a:rPr lang="zh-TW" altLang="en-US" sz="2400" dirty="0"/>
              <a:t>克，加入</a:t>
            </a:r>
            <a:r>
              <a:rPr lang="en-US" altLang="zh-TW" sz="2400" dirty="0"/>
              <a:t>1000</a:t>
            </a:r>
            <a:r>
              <a:rPr lang="zh-TW" altLang="en-US" sz="2400" dirty="0"/>
              <a:t>克水中，則：</a:t>
            </a:r>
          </a:p>
        </p:txBody>
      </p:sp>
      <p:sp>
        <p:nvSpPr>
          <p:cNvPr id="29901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299012" name="Object 4"/>
          <p:cNvGraphicFramePr>
            <a:graphicFrameLocks noChangeAspect="1"/>
          </p:cNvGraphicFramePr>
          <p:nvPr/>
        </p:nvGraphicFramePr>
        <p:xfrm>
          <a:off x="1269976" y="2520280"/>
          <a:ext cx="2705100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8" name="方程式" r:id="rId4" imgW="1180800" imgH="393480" progId="Equation.3">
                  <p:embed/>
                </p:oleObj>
              </mc:Choice>
              <mc:Fallback>
                <p:oleObj name="方程式" r:id="rId4" imgW="11808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9976" y="2520280"/>
                        <a:ext cx="2705100" cy="90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9014" name="Object 6"/>
          <p:cNvGraphicFramePr>
            <a:graphicFrameLocks noChangeAspect="1"/>
          </p:cNvGraphicFramePr>
          <p:nvPr/>
        </p:nvGraphicFramePr>
        <p:xfrm>
          <a:off x="1269976" y="4752528"/>
          <a:ext cx="5751512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49" name="方程式" r:id="rId6" imgW="3085920" imgH="393480" progId="Equation.3">
                  <p:embed/>
                </p:oleObj>
              </mc:Choice>
              <mc:Fallback>
                <p:oleObj name="方程式" r:id="rId6" imgW="30859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9976" y="4752528"/>
                        <a:ext cx="5751512" cy="733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597E-68E7-4FFF-BF04-7293F81A566C}" type="slidenum">
              <a:rPr lang="en-US" altLang="zh-TW"/>
              <a:pPr/>
              <a:t>26</a:t>
            </a:fld>
            <a:endParaRPr lang="en-US" altLang="zh-TW"/>
          </a:p>
        </p:txBody>
      </p:sp>
      <p:sp>
        <p:nvSpPr>
          <p:cNvPr id="30618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容</a:t>
            </a:r>
            <a:r>
              <a:rPr lang="en-US" altLang="zh-TW"/>
              <a:t>(</a:t>
            </a:r>
            <a:r>
              <a:rPr lang="zh-TW" altLang="en-US"/>
              <a:t>體</a:t>
            </a:r>
            <a:r>
              <a:rPr lang="en-US" altLang="zh-TW"/>
              <a:t>)</a:t>
            </a:r>
            <a:r>
              <a:rPr lang="zh-TW" altLang="en-US"/>
              <a:t>積莫耳濃度</a:t>
            </a:r>
            <a:r>
              <a:rPr lang="en-US" altLang="zh-TW"/>
              <a:t>(M, mol/L)</a:t>
            </a:r>
          </a:p>
        </p:txBody>
      </p:sp>
      <p:sp>
        <p:nvSpPr>
          <p:cNvPr id="30618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zh-TW" altLang="en-US" sz="2800" dirty="0"/>
              <a:t>容積莫耳濃度</a:t>
            </a:r>
            <a:r>
              <a:rPr lang="en-US" altLang="zh-TW" sz="2800" dirty="0"/>
              <a:t>(molar concentration)</a:t>
            </a:r>
            <a:r>
              <a:rPr lang="zh-TW" altLang="en-US" sz="2800" dirty="0"/>
              <a:t>是指每升溶液中所含溶質的莫耳數，通常以符號</a:t>
            </a:r>
            <a:r>
              <a:rPr lang="en-US" altLang="zh-TW" sz="2800" dirty="0"/>
              <a:t>M</a:t>
            </a:r>
            <a:r>
              <a:rPr lang="zh-TW" altLang="en-US" sz="2800" dirty="0"/>
              <a:t>表示，即容積莫耳濃度</a:t>
            </a:r>
          </a:p>
          <a:p>
            <a:endParaRPr lang="zh-TW" altLang="en-US" dirty="0"/>
          </a:p>
          <a:p>
            <a:endParaRPr lang="zh-TW" altLang="en-US" dirty="0"/>
          </a:p>
          <a:p>
            <a:endParaRPr lang="zh-TW" altLang="en-US" sz="2600" dirty="0"/>
          </a:p>
          <a:p>
            <a:pPr lvl="2">
              <a:buFontTx/>
              <a:buNone/>
            </a:pPr>
            <a:r>
              <a:rPr lang="zh-TW" altLang="en-US" sz="2600" dirty="0"/>
              <a:t>	式中	</a:t>
            </a:r>
            <a:r>
              <a:rPr lang="en-US" altLang="zh-TW" sz="2600" dirty="0"/>
              <a:t>M</a:t>
            </a:r>
            <a:r>
              <a:rPr lang="zh-TW" altLang="en-US" sz="2600" dirty="0"/>
              <a:t>：容積莫耳濃度，</a:t>
            </a:r>
            <a:r>
              <a:rPr lang="en-US" altLang="zh-TW" sz="2600" dirty="0"/>
              <a:t>mol/L</a:t>
            </a:r>
            <a:r>
              <a:rPr lang="zh-TW" altLang="en-US" sz="2600" dirty="0"/>
              <a:t>、莫耳</a:t>
            </a:r>
            <a:r>
              <a:rPr lang="en-US" altLang="zh-TW" sz="2600" dirty="0"/>
              <a:t>/</a:t>
            </a:r>
            <a:r>
              <a:rPr lang="zh-TW" altLang="en-US" sz="2600" dirty="0"/>
              <a:t>公升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n</a:t>
            </a:r>
            <a:r>
              <a:rPr lang="zh-TW" altLang="en-US" sz="2600" dirty="0"/>
              <a:t>：溶質莫耳數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V</a:t>
            </a:r>
            <a:r>
              <a:rPr lang="zh-TW" altLang="en-US" sz="2600" dirty="0"/>
              <a:t>：溶液體積，公升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w</a:t>
            </a:r>
            <a:r>
              <a:rPr lang="zh-TW" altLang="en-US" sz="2600" dirty="0"/>
              <a:t>：溶質重量，克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m</a:t>
            </a:r>
            <a:r>
              <a:rPr lang="zh-TW" altLang="en-US" sz="2600" dirty="0"/>
              <a:t>：溶質分子量，克</a:t>
            </a:r>
          </a:p>
        </p:txBody>
      </p:sp>
      <p:sp>
        <p:nvSpPr>
          <p:cNvPr id="3061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306184" name="Object 8"/>
          <p:cNvGraphicFramePr>
            <a:graphicFrameLocks noChangeAspect="1"/>
          </p:cNvGraphicFramePr>
          <p:nvPr/>
        </p:nvGraphicFramePr>
        <p:xfrm>
          <a:off x="1619672" y="2564904"/>
          <a:ext cx="5545138" cy="1252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1" name="方程式" r:id="rId4" imgW="2641320" imgH="596880" progId="Equation.3">
                  <p:embed/>
                </p:oleObj>
              </mc:Choice>
              <mc:Fallback>
                <p:oleObj name="方程式" r:id="rId4" imgW="2641320" imgH="596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2564904"/>
                        <a:ext cx="5545138" cy="1252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61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 txBox="1">
            <a:spLocks noChangeArrowheads="1"/>
          </p:cNvSpPr>
          <p:nvPr/>
        </p:nvSpPr>
        <p:spPr>
          <a:xfrm>
            <a:off x="525661" y="116632"/>
            <a:ext cx="8078787" cy="6528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TW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zh-TW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例題</a:t>
            </a:r>
            <a:r>
              <a:rPr kumimoji="0" lang="en-US" altLang="zh-TW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zh-TW" altLang="en-US" sz="2800" dirty="0" smtClean="0"/>
              <a:t>    設硫酸溶液</a:t>
            </a:r>
            <a:r>
              <a:rPr lang="en-US" altLang="zh-TW" sz="2800" dirty="0" smtClean="0"/>
              <a:t>100mL </a:t>
            </a:r>
            <a:r>
              <a:rPr lang="zh-TW" altLang="en-US" sz="2800" dirty="0" smtClean="0"/>
              <a:t>，</a:t>
            </a:r>
            <a:r>
              <a:rPr lang="zh-TW" altLang="en-US" sz="2600" dirty="0" smtClean="0"/>
              <a:t>其</a:t>
            </a:r>
            <a:r>
              <a:rPr kumimoji="0" lang="zh-TW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重量百分率濃度為</a:t>
            </a:r>
            <a:r>
              <a:rPr kumimoji="0" lang="en-US" altLang="zh-TW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20%</a:t>
            </a:r>
            <a:r>
              <a:rPr kumimoji="0" lang="zh-TW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。比重</a:t>
            </a:r>
            <a:r>
              <a:rPr kumimoji="0" lang="en-US" altLang="zh-TW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1.14</a:t>
            </a:r>
            <a:r>
              <a:rPr kumimoji="0" lang="zh-TW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，則其</a:t>
            </a:r>
            <a:r>
              <a:rPr lang="zh-TW" altLang="en-US" sz="2600" dirty="0" smtClean="0"/>
              <a:t>溶質莫耳數</a:t>
            </a:r>
            <a:r>
              <a:rPr lang="en-US" altLang="zh-TW" sz="2600" dirty="0" smtClean="0"/>
              <a:t>(mole)</a:t>
            </a:r>
            <a:r>
              <a:rPr kumimoji="0" lang="zh-TW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為？容積莫耳濃度</a:t>
            </a:r>
            <a:r>
              <a:rPr kumimoji="0" lang="en-US" altLang="zh-TW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(M)</a:t>
            </a:r>
            <a:r>
              <a:rPr kumimoji="0" lang="zh-TW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為？</a:t>
            </a:r>
            <a:r>
              <a:rPr kumimoji="0" lang="en-US" altLang="zh-TW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en-US" altLang="zh-TW" sz="2800" dirty="0" smtClean="0"/>
              <a:t>H</a:t>
            </a:r>
            <a:r>
              <a:rPr lang="en-US" altLang="zh-TW" sz="2800" baseline="-25000" dirty="0" smtClean="0"/>
              <a:t>2</a:t>
            </a:r>
            <a:r>
              <a:rPr lang="en-US" altLang="zh-TW" sz="2800" dirty="0" smtClean="0"/>
              <a:t>SO</a:t>
            </a:r>
            <a:r>
              <a:rPr lang="en-US" altLang="zh-TW" sz="2800" baseline="-25000" dirty="0" smtClean="0"/>
              <a:t>4</a:t>
            </a:r>
            <a:r>
              <a:rPr lang="zh-TW" altLang="en-US" sz="2800" dirty="0" smtClean="0"/>
              <a:t>分子量</a:t>
            </a:r>
            <a:r>
              <a:rPr lang="en-US" altLang="zh-TW" sz="2800" dirty="0" smtClean="0"/>
              <a:t>=98.086</a:t>
            </a:r>
            <a:r>
              <a:rPr kumimoji="0" lang="en-US" altLang="zh-TW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zh-TW" alt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zh-TW" alt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en-US" altLang="zh-TW" sz="2400" dirty="0" smtClean="0"/>
              <a:t>    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解：</a:t>
            </a:r>
            <a:endParaRPr kumimoji="0" lang="en-US" altLang="zh-TW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zh-TW" altLang="en-US" sz="2400" dirty="0" smtClean="0"/>
              <a:t>              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硫酸溶液為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1000mL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，則其重量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=1000×1.14 = 1140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克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其中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altLang="zh-TW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US" altLang="zh-TW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含量 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= 1140×20%=228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克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又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altLang="zh-TW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</a:t>
            </a:r>
            <a:r>
              <a:rPr kumimoji="0" lang="en-US" altLang="zh-TW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分子量</a:t>
            </a:r>
            <a:r>
              <a:rPr lang="en-US" altLang="zh-TW" sz="2400" noProof="0" dirty="0" smtClean="0"/>
              <a:t>=</a:t>
            </a:r>
            <a:r>
              <a:rPr kumimoji="0" lang="en-US" altLang="zh-TW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98.086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克</a:t>
            </a:r>
            <a:endParaRPr kumimoji="0" lang="en-US" altLang="zh-TW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lvl="2" indent="-228600">
              <a:spcBef>
                <a:spcPct val="20000"/>
              </a:spcBef>
              <a:defRPr/>
            </a:pPr>
            <a:endParaRPr lang="en-US" altLang="zh-TW" sz="2400" dirty="0" smtClean="0"/>
          </a:p>
          <a:p>
            <a:pPr marL="1143000" lvl="2" indent="-228600">
              <a:spcBef>
                <a:spcPct val="20000"/>
              </a:spcBef>
              <a:defRPr/>
            </a:pPr>
            <a:r>
              <a:rPr lang="zh-TW" altLang="en-US" sz="2400" dirty="0" smtClean="0"/>
              <a:t>溶質莫耳數</a:t>
            </a:r>
            <a:r>
              <a:rPr lang="en-US" altLang="zh-TW" sz="2400" dirty="0" smtClean="0"/>
              <a:t>(mole) </a:t>
            </a:r>
            <a:r>
              <a:rPr kumimoji="0" lang="zh-TW" alt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：</a:t>
            </a:r>
            <a:r>
              <a:rPr lang="zh-TW" altLang="en-US" sz="2200" dirty="0" smtClean="0"/>
              <a:t>                   </a:t>
            </a:r>
            <a:r>
              <a:rPr kumimoji="0" lang="zh-TW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容積莫耳濃度</a:t>
            </a:r>
            <a:r>
              <a:rPr kumimoji="0" lang="en-US" altLang="zh-TW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(M)</a:t>
            </a:r>
            <a:r>
              <a:rPr kumimoji="0" lang="zh-TW" alt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：</a:t>
            </a:r>
            <a:endParaRPr kumimoji="0" lang="en-US" altLang="zh-TW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lvl="2" indent="-228600">
              <a:spcBef>
                <a:spcPct val="20000"/>
              </a:spcBef>
              <a:defRPr/>
            </a:pPr>
            <a:endParaRPr lang="en-US" altLang="zh-TW" sz="2200" dirty="0" smtClean="0"/>
          </a:p>
          <a:p>
            <a:pPr marL="1143000" lvl="2" indent="-228600">
              <a:spcBef>
                <a:spcPct val="20000"/>
              </a:spcBef>
              <a:defRPr/>
            </a:pPr>
            <a:endParaRPr kumimoji="0" lang="en-US" altLang="zh-TW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lvl="2" indent="-228600">
              <a:spcBef>
                <a:spcPct val="20000"/>
              </a:spcBef>
              <a:defRPr/>
            </a:pPr>
            <a:endParaRPr lang="en-US" altLang="zh-TW" sz="2200" dirty="0" smtClean="0"/>
          </a:p>
          <a:p>
            <a:pPr marL="1143000" lvl="2" indent="-228600">
              <a:spcBef>
                <a:spcPct val="20000"/>
              </a:spcBef>
              <a:defRPr/>
            </a:pPr>
            <a:endParaRPr kumimoji="0" lang="en-US" altLang="zh-TW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lvl="2" indent="-228600">
              <a:spcBef>
                <a:spcPct val="20000"/>
              </a:spcBef>
              <a:defRPr/>
            </a:pPr>
            <a:r>
              <a:rPr lang="zh-TW" altLang="en-US" sz="2200" dirty="0" smtClean="0"/>
              <a:t>                                                                                    </a:t>
            </a:r>
            <a:r>
              <a:rPr lang="en-US" altLang="zh-TW" sz="2200" dirty="0" smtClean="0"/>
              <a:t>=232.4</a:t>
            </a:r>
            <a:r>
              <a:rPr lang="en-US" altLang="zh-TW" sz="2200" u="sng" dirty="0" smtClean="0"/>
              <a:t>mM</a:t>
            </a:r>
            <a:endParaRPr kumimoji="0" lang="zh-TW" altLang="en-US" sz="2200" b="0" i="0" u="sng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" name="Object 6"/>
          <p:cNvGraphicFramePr>
            <a:graphicFrameLocks noChangeAspect="1"/>
          </p:cNvGraphicFramePr>
          <p:nvPr/>
        </p:nvGraphicFramePr>
        <p:xfrm>
          <a:off x="1227138" y="4911576"/>
          <a:ext cx="329247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8" name="方程式" r:id="rId4" imgW="1726920" imgH="393480" progId="Equation.3">
                  <p:embed/>
                </p:oleObj>
              </mc:Choice>
              <mc:Fallback>
                <p:oleObj name="方程式" r:id="rId4" imgW="172692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138" y="4911576"/>
                        <a:ext cx="3292475" cy="752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/>
          <p:cNvGraphicFramePr>
            <a:graphicFrameLocks noChangeAspect="1"/>
          </p:cNvGraphicFramePr>
          <p:nvPr/>
        </p:nvGraphicFramePr>
        <p:xfrm>
          <a:off x="5220072" y="4583931"/>
          <a:ext cx="3370263" cy="14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79" name="方程式" r:id="rId6" imgW="1765080" imgH="761760" progId="Equation.3">
                  <p:embed/>
                </p:oleObj>
              </mc:Choice>
              <mc:Fallback>
                <p:oleObj name="方程式" r:id="rId6" imgW="1765080" imgH="7617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4583931"/>
                        <a:ext cx="3370263" cy="1457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96C33C-D62F-42F2-8B83-EE18F72455A1}" type="slidenum">
              <a:rPr lang="en-US" altLang="zh-TW"/>
              <a:pPr/>
              <a:t>28</a:t>
            </a:fld>
            <a:endParaRPr lang="en-US" altLang="zh-TW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3990"/>
            <a:ext cx="8229600" cy="1143000"/>
          </a:xfrm>
        </p:spPr>
        <p:txBody>
          <a:bodyPr/>
          <a:lstStyle/>
          <a:p>
            <a:r>
              <a:rPr lang="zh-TW" altLang="en-US" dirty="0"/>
              <a:t>當量濃度</a:t>
            </a:r>
            <a:r>
              <a:rPr lang="en-US" altLang="zh-TW" dirty="0"/>
              <a:t>(N)</a:t>
            </a:r>
          </a:p>
        </p:txBody>
      </p:sp>
      <p:sp>
        <p:nvSpPr>
          <p:cNvPr id="3082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39552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zh-TW" altLang="en-US" sz="2800" dirty="0"/>
              <a:t>當量濃度</a:t>
            </a:r>
            <a:r>
              <a:rPr lang="en-US" altLang="zh-TW" sz="2800" dirty="0"/>
              <a:t>(normal concentration)</a:t>
            </a:r>
            <a:r>
              <a:rPr lang="zh-TW" altLang="en-US" sz="2800" dirty="0"/>
              <a:t>是指每升溶液中所含溶質的克當量數，通常以符號</a:t>
            </a:r>
            <a:r>
              <a:rPr lang="en-US" altLang="zh-TW" sz="2800" dirty="0"/>
              <a:t>N</a:t>
            </a:r>
            <a:r>
              <a:rPr lang="zh-TW" altLang="en-US" sz="2800" dirty="0"/>
              <a:t>表示，即當量濃度：</a:t>
            </a:r>
          </a:p>
          <a:p>
            <a:endParaRPr lang="zh-TW" altLang="en-US" dirty="0"/>
          </a:p>
          <a:p>
            <a:endParaRPr lang="zh-TW" altLang="en-US" dirty="0"/>
          </a:p>
          <a:p>
            <a:pPr lvl="2">
              <a:buFontTx/>
              <a:buNone/>
            </a:pPr>
            <a:endParaRPr lang="zh-TW" altLang="en-US" dirty="0"/>
          </a:p>
          <a:p>
            <a:pPr lvl="2">
              <a:buFontTx/>
              <a:buNone/>
            </a:pPr>
            <a:endParaRPr lang="zh-TW" altLang="en-US" dirty="0" smtClean="0"/>
          </a:p>
          <a:p>
            <a:pPr lvl="2">
              <a:buFontTx/>
              <a:buNone/>
            </a:pPr>
            <a:r>
              <a:rPr lang="zh-TW" altLang="en-US" sz="2600" dirty="0" smtClean="0"/>
              <a:t>算式中</a:t>
            </a:r>
            <a:r>
              <a:rPr lang="en-US" altLang="zh-TW" sz="2600" dirty="0" smtClean="0"/>
              <a:t>N</a:t>
            </a:r>
            <a:r>
              <a:rPr lang="zh-TW" altLang="en-US" sz="2600" dirty="0"/>
              <a:t>：當量濃度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En</a:t>
            </a:r>
            <a:r>
              <a:rPr lang="zh-TW" altLang="en-US" sz="2600" dirty="0"/>
              <a:t>：克當量數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V</a:t>
            </a:r>
            <a:r>
              <a:rPr lang="zh-TW" altLang="en-US" sz="2600" dirty="0"/>
              <a:t>：溶液體積，公升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w</a:t>
            </a:r>
            <a:r>
              <a:rPr lang="zh-TW" altLang="en-US" sz="2600" dirty="0"/>
              <a:t>：溶質重量，克</a:t>
            </a:r>
          </a:p>
          <a:p>
            <a:pPr lvl="2">
              <a:buFontTx/>
              <a:buNone/>
            </a:pPr>
            <a:r>
              <a:rPr lang="zh-TW" altLang="en-US" sz="2600" dirty="0"/>
              <a:t>		</a:t>
            </a:r>
            <a:r>
              <a:rPr lang="en-US" altLang="zh-TW" sz="2600" dirty="0"/>
              <a:t>E</a:t>
            </a:r>
            <a:r>
              <a:rPr lang="zh-TW" altLang="en-US" sz="2600" dirty="0"/>
              <a:t>：溶質克當量</a:t>
            </a:r>
          </a:p>
        </p:txBody>
      </p:sp>
      <p:sp>
        <p:nvSpPr>
          <p:cNvPr id="30823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  <p:graphicFrame>
        <p:nvGraphicFramePr>
          <p:cNvPr id="308230" name="Object 6"/>
          <p:cNvGraphicFramePr>
            <a:graphicFrameLocks noChangeAspect="1"/>
          </p:cNvGraphicFramePr>
          <p:nvPr/>
        </p:nvGraphicFramePr>
        <p:xfrm>
          <a:off x="1835696" y="2376264"/>
          <a:ext cx="46101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479" name="方程式" r:id="rId4" imgW="2082600" imgH="596880" progId="Equation.3">
                  <p:embed/>
                </p:oleObj>
              </mc:Choice>
              <mc:Fallback>
                <p:oleObj name="方程式" r:id="rId4" imgW="2082600" imgH="5968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376264"/>
                        <a:ext cx="4610100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2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7544" y="-27384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溶液配置</a:t>
            </a: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851362"/>
              </p:ext>
            </p:extLst>
          </p:nvPr>
        </p:nvGraphicFramePr>
        <p:xfrm>
          <a:off x="1763688" y="2852937"/>
          <a:ext cx="5040560" cy="2592287"/>
        </p:xfrm>
        <a:graphic>
          <a:graphicData uri="http://schemas.openxmlformats.org/drawingml/2006/table">
            <a:tbl>
              <a:tblPr/>
              <a:tblGrid>
                <a:gridCol w="3374436"/>
                <a:gridCol w="1666124"/>
              </a:tblGrid>
              <a:tr h="6085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1M</a:t>
                      </a:r>
                      <a:r>
                        <a:rPr lang="en-US" sz="2400" kern="100" baseline="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r>
                        <a:rPr lang="en-US" sz="2400" kern="100" dirty="0" err="1" smtClean="0">
                          <a:latin typeface="Calibri"/>
                          <a:ea typeface="新細明體"/>
                          <a:cs typeface="Times New Roman"/>
                        </a:rPr>
                        <a:t>Tris</a:t>
                      </a: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base (Fw:121.14)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100% Glacial </a:t>
                      </a: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acetic acid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0.5M EDTA (pH8.0)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 smtClean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kern="100" dirty="0" smtClean="0">
                          <a:latin typeface="+mn-lt"/>
                          <a:ea typeface="+mn-ea"/>
                          <a:cs typeface="Times New Roman"/>
                        </a:rPr>
                        <a:t>d</a:t>
                      </a:r>
                      <a:r>
                        <a:rPr lang="en-US" altLang="zh-TW" sz="2400" kern="100" baseline="-25000" dirty="0" smtClean="0">
                          <a:latin typeface="+mn-lt"/>
                          <a:ea typeface="+mn-ea"/>
                          <a:cs typeface="Times New Roman"/>
                        </a:rPr>
                        <a:t>2</a:t>
                      </a:r>
                      <a:r>
                        <a:rPr lang="en-US" altLang="zh-TW" sz="2400" kern="100" dirty="0" smtClean="0">
                          <a:latin typeface="+mn-lt"/>
                          <a:ea typeface="+mn-ea"/>
                          <a:cs typeface="Times New Roman"/>
                        </a:rPr>
                        <a:t>H</a:t>
                      </a:r>
                      <a:r>
                        <a:rPr lang="en-US" altLang="zh-TW" sz="2400" kern="100" baseline="-25000" dirty="0" smtClean="0">
                          <a:latin typeface="+mn-lt"/>
                          <a:ea typeface="+mn-ea"/>
                          <a:cs typeface="Times New Roman"/>
                        </a:rPr>
                        <a:t>2</a:t>
                      </a:r>
                      <a:r>
                        <a:rPr lang="en-US" altLang="zh-TW" sz="2400" kern="100" dirty="0" smtClean="0">
                          <a:latin typeface="+mn-lt"/>
                          <a:ea typeface="+mn-ea"/>
                          <a:cs typeface="Times New Roman"/>
                        </a:rPr>
                        <a:t>O </a:t>
                      </a:r>
                      <a:endParaRPr lang="zh-TW" altLang="zh-TW" sz="2400" kern="100" dirty="0" smtClean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>
                          <a:latin typeface="Calibri"/>
                          <a:ea typeface="新細明體"/>
                          <a:cs typeface="Times New Roman"/>
                        </a:rPr>
                        <a:t>Final</a:t>
                      </a:r>
                      <a:endParaRPr lang="zh-TW" sz="24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1</a:t>
                      </a: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00mL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1403648" y="981889"/>
            <a:ext cx="465499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50X TAE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新細明體" pitchFamily="18" charset="-120"/>
                <a:cs typeface="Times New Roman" pitchFamily="18" charset="0"/>
              </a:rPr>
              <a:t>Final: 1M </a:t>
            </a:r>
            <a:r>
              <a:rPr lang="en-US" altLang="zh-TW" sz="2800" kern="100" dirty="0" err="1" smtClean="0">
                <a:cs typeface="Times New Roman"/>
              </a:rPr>
              <a:t>Tris</a:t>
            </a:r>
            <a:r>
              <a:rPr lang="en-US" altLang="zh-TW" sz="2800" kern="100" dirty="0" smtClean="0">
                <a:cs typeface="Times New Roman"/>
              </a:rPr>
              <a:t>-acetate (pH8.0),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TW" sz="2800" b="0" i="0" u="none" strike="noStrike" kern="100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Times New Roman"/>
              </a:rPr>
              <a:t>         25mM EDTA</a:t>
            </a:r>
            <a:endParaRPr kumimoji="1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</a:endParaRPr>
          </a:p>
        </p:txBody>
      </p:sp>
      <p:cxnSp>
        <p:nvCxnSpPr>
          <p:cNvPr id="7" name="直線單箭頭接點 6"/>
          <p:cNvCxnSpPr/>
          <p:nvPr/>
        </p:nvCxnSpPr>
        <p:spPr>
          <a:xfrm rot="10800000">
            <a:off x="6054016" y="1684706"/>
            <a:ext cx="216024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227060" y="1484784"/>
            <a:ext cx="2882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/>
              <a:t>加入</a:t>
            </a:r>
            <a:r>
              <a:rPr lang="en-US" altLang="zh-TW" dirty="0" smtClean="0"/>
              <a:t>5.71%</a:t>
            </a:r>
            <a:r>
              <a:rPr lang="en-US" altLang="zh-TW" kern="100" dirty="0" smtClean="0">
                <a:cs typeface="Times New Roman"/>
              </a:rPr>
              <a:t>Glacial acetic acid</a:t>
            </a:r>
          </a:p>
          <a:p>
            <a:r>
              <a:rPr lang="zh-TW" altLang="en-US" kern="100" dirty="0" smtClean="0">
                <a:cs typeface="Times New Roman"/>
              </a:rPr>
              <a:t>以提供離子調整</a:t>
            </a:r>
            <a:r>
              <a:rPr lang="en-US" altLang="zh-TW" kern="100" dirty="0" smtClean="0">
                <a:cs typeface="Times New Roman"/>
              </a:rPr>
              <a:t>pH</a:t>
            </a:r>
            <a:r>
              <a:rPr lang="zh-TW" altLang="en-US" kern="100" dirty="0" smtClean="0">
                <a:cs typeface="Times New Roman"/>
              </a:rPr>
              <a:t>值</a:t>
            </a:r>
            <a:endParaRPr lang="zh-TW" altLang="zh-TW" kern="100" dirty="0" smtClean="0">
              <a:cs typeface="Times New Roman"/>
            </a:endParaRPr>
          </a:p>
          <a:p>
            <a:r>
              <a:rPr lang="zh-TW" altLang="en-US" b="1" dirty="0" smtClean="0">
                <a:solidFill>
                  <a:srgbClr val="FF0000"/>
                </a:solidFill>
              </a:rPr>
              <a:t>注意</a:t>
            </a:r>
            <a:r>
              <a:rPr lang="en-US" altLang="zh-TW" b="1" dirty="0" smtClean="0">
                <a:solidFill>
                  <a:srgbClr val="FF0000"/>
                </a:solidFill>
              </a:rPr>
              <a:t>!</a:t>
            </a:r>
            <a:r>
              <a:rPr lang="zh-TW" altLang="en-US" b="1" dirty="0" smtClean="0">
                <a:solidFill>
                  <a:srgbClr val="FF0000"/>
                </a:solidFill>
              </a:rPr>
              <a:t>須在抽風櫥使用</a:t>
            </a:r>
            <a:r>
              <a:rPr lang="en-US" altLang="zh-TW" b="1" dirty="0" smtClean="0">
                <a:solidFill>
                  <a:srgbClr val="FF0000"/>
                </a:solidFill>
              </a:rPr>
              <a:t>!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zh-TW" b="1" dirty="0" smtClean="0"/>
              <a:t>實驗室安全規則及注意事項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95325"/>
            <a:ext cx="8229600" cy="4525963"/>
          </a:xfrm>
        </p:spPr>
        <p:txBody>
          <a:bodyPr>
            <a:normAutofit/>
          </a:bodyPr>
          <a:lstStyle/>
          <a:p>
            <a:r>
              <a:rPr lang="zh-TW" altLang="en-US" sz="2400" dirty="0"/>
              <a:t>使用任何藥品，請先看清</a:t>
            </a:r>
            <a:r>
              <a:rPr lang="zh-TW" altLang="en-US" sz="2400" dirty="0" smtClean="0"/>
              <a:t>標示查明</a:t>
            </a:r>
            <a:r>
              <a:rPr lang="zh-TW" altLang="en-US" sz="2400" dirty="0"/>
              <a:t>是否會對人體造成傷害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endParaRPr lang="zh-TW" altLang="en-US" sz="2400" dirty="0"/>
          </a:p>
          <a:p>
            <a:pPr>
              <a:buNone/>
            </a:pPr>
            <a:r>
              <a:rPr lang="zh-TW" altLang="en-US" sz="2400" dirty="0" smtClean="0"/>
              <a:t>    </a:t>
            </a:r>
            <a:r>
              <a:rPr lang="en-US" altLang="zh-TW" sz="2400" dirty="0" smtClean="0"/>
              <a:t>a</a:t>
            </a:r>
            <a:r>
              <a:rPr lang="en-US" altLang="zh-TW" sz="2400" dirty="0"/>
              <a:t>. </a:t>
            </a:r>
            <a:r>
              <a:rPr lang="zh-TW" altLang="en-US" sz="2400" dirty="0"/>
              <a:t>揮發性的溶劑： 務必在通風櫥中量取、配製。</a:t>
            </a:r>
          </a:p>
          <a:p>
            <a:pPr>
              <a:buNone/>
            </a:pPr>
            <a:r>
              <a:rPr lang="en-US" altLang="zh-TW" sz="2400" dirty="0" smtClean="0"/>
              <a:t>    </a:t>
            </a:r>
          </a:p>
          <a:p>
            <a:pPr>
              <a:buNone/>
            </a:pPr>
            <a:r>
              <a:rPr lang="en-US" altLang="zh-TW" sz="2400" dirty="0"/>
              <a:t> </a:t>
            </a:r>
            <a:r>
              <a:rPr lang="en-US" altLang="zh-TW" sz="2400" dirty="0" smtClean="0"/>
              <a:t>   b</a:t>
            </a:r>
            <a:r>
              <a:rPr lang="en-US" altLang="zh-TW" sz="2400" dirty="0"/>
              <a:t>. </a:t>
            </a:r>
            <a:r>
              <a:rPr lang="zh-TW" altLang="en-US" sz="2400" dirty="0"/>
              <a:t>有毒、致癌藥劑： 例如 </a:t>
            </a:r>
            <a:r>
              <a:rPr lang="en-US" altLang="zh-TW" sz="2400" dirty="0" err="1">
                <a:solidFill>
                  <a:srgbClr val="FF0000"/>
                </a:solidFill>
              </a:rPr>
              <a:t>acrylamide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r>
              <a:rPr lang="en-US" altLang="zh-TW" sz="2400" dirty="0"/>
              <a:t>(</a:t>
            </a:r>
            <a:r>
              <a:rPr lang="zh-TW" altLang="en-US" sz="2400" dirty="0"/>
              <a:t>神經毒</a:t>
            </a:r>
            <a:r>
              <a:rPr lang="en-US" altLang="zh-TW" sz="2400" dirty="0"/>
              <a:t>)</a:t>
            </a:r>
            <a:r>
              <a:rPr lang="zh-TW" altLang="en-US" sz="2400" dirty="0"/>
              <a:t>，</a:t>
            </a:r>
            <a:r>
              <a:rPr lang="en-US" altLang="zh-TW" sz="2400" dirty="0" err="1">
                <a:solidFill>
                  <a:srgbClr val="FF0000"/>
                </a:solidFill>
              </a:rPr>
              <a:t>ethidium</a:t>
            </a:r>
            <a:r>
              <a:rPr lang="en-US" altLang="zh-TW" sz="2400" dirty="0">
                <a:solidFill>
                  <a:srgbClr val="FF0000"/>
                </a:solidFill>
              </a:rPr>
              <a:t> </a:t>
            </a:r>
            <a:endParaRPr lang="en-US" altLang="zh-TW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zh-TW" altLang="en-US" sz="2400" dirty="0" smtClean="0">
                <a:solidFill>
                  <a:srgbClr val="FF0000"/>
                </a:solidFill>
              </a:rPr>
              <a:t>         </a:t>
            </a:r>
            <a:r>
              <a:rPr lang="en-US" altLang="zh-TW" sz="2400" dirty="0" smtClean="0">
                <a:solidFill>
                  <a:srgbClr val="FF0000"/>
                </a:solidFill>
              </a:rPr>
              <a:t>bromide </a:t>
            </a:r>
            <a:r>
              <a:rPr lang="en-US" altLang="zh-TW" sz="2400" dirty="0"/>
              <a:t>(</a:t>
            </a:r>
            <a:r>
              <a:rPr lang="zh-TW" altLang="en-US" sz="2400" dirty="0"/>
              <a:t>突變劑</a:t>
            </a:r>
            <a:r>
              <a:rPr lang="en-US" altLang="zh-TW" sz="2400" dirty="0"/>
              <a:t>) </a:t>
            </a:r>
            <a:r>
              <a:rPr lang="zh-TW" altLang="en-US" sz="2400" dirty="0"/>
              <a:t>請戴手套取用，並請勿到處污染。</a:t>
            </a:r>
          </a:p>
          <a:p>
            <a:pPr>
              <a:buNone/>
            </a:pPr>
            <a:r>
              <a:rPr lang="en-US" altLang="zh-TW" sz="2400" dirty="0" smtClean="0"/>
              <a:t>    </a:t>
            </a:r>
          </a:p>
          <a:p>
            <a:pPr>
              <a:buNone/>
            </a:pPr>
            <a:r>
              <a:rPr lang="en-US" altLang="zh-TW" sz="2400" dirty="0"/>
              <a:t> </a:t>
            </a:r>
            <a:r>
              <a:rPr lang="en-US" altLang="zh-TW" sz="2400" dirty="0" smtClean="0"/>
              <a:t>   c</a:t>
            </a:r>
            <a:r>
              <a:rPr lang="en-US" altLang="zh-TW" sz="2400" dirty="0"/>
              <a:t>.  </a:t>
            </a:r>
            <a:r>
              <a:rPr lang="zh-TW" altLang="en-US" sz="2400" dirty="0"/>
              <a:t>藥品廢液切不可往水槽隨意傾倒，需依指定集中處理。</a:t>
            </a:r>
          </a:p>
          <a:p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溶液配置</a:t>
            </a:r>
            <a:endParaRPr lang="zh-TW" altLang="en-US" dirty="0"/>
          </a:p>
        </p:txBody>
      </p:sp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583259" y="1196752"/>
            <a:ext cx="666124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zh-TW" sz="2800" b="1" dirty="0" smtClean="0"/>
              <a:t>Solution I</a:t>
            </a:r>
            <a:endParaRPr lang="zh-TW" altLang="zh-TW" sz="2800" dirty="0" smtClean="0"/>
          </a:p>
          <a:p>
            <a:r>
              <a:rPr lang="pt-BR" altLang="zh-TW" sz="2800" dirty="0" smtClean="0"/>
              <a:t>Final: 50mM glucose, 25mM Tris-HCl (pH 8), </a:t>
            </a:r>
          </a:p>
          <a:p>
            <a:r>
              <a:rPr lang="pt-BR" altLang="zh-TW" sz="2800" dirty="0" smtClean="0"/>
              <a:t>           10mM EDTA (pH 8)</a:t>
            </a:r>
            <a:endParaRPr lang="zh-TW" altLang="zh-TW" sz="2800" dirty="0" smtClean="0"/>
          </a:p>
        </p:txBody>
      </p:sp>
      <p:cxnSp>
        <p:nvCxnSpPr>
          <p:cNvPr id="7" name="直線單箭頭接點 6"/>
          <p:cNvCxnSpPr/>
          <p:nvPr/>
        </p:nvCxnSpPr>
        <p:spPr>
          <a:xfrm rot="10800000">
            <a:off x="6617252" y="3043566"/>
            <a:ext cx="216024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6790296" y="2843644"/>
            <a:ext cx="218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b="1" dirty="0" smtClean="0">
                <a:solidFill>
                  <a:srgbClr val="FF0000"/>
                </a:solidFill>
              </a:rPr>
              <a:t>注意</a:t>
            </a:r>
            <a:r>
              <a:rPr lang="en-US" altLang="zh-TW" b="1" dirty="0" smtClean="0">
                <a:solidFill>
                  <a:srgbClr val="FF0000"/>
                </a:solidFill>
              </a:rPr>
              <a:t>!</a:t>
            </a:r>
            <a:r>
              <a:rPr lang="zh-TW" altLang="en-US" b="1" dirty="0" smtClean="0">
                <a:solidFill>
                  <a:srgbClr val="FF0000"/>
                </a:solidFill>
              </a:rPr>
              <a:t>滅菌後再加入</a:t>
            </a:r>
            <a:r>
              <a:rPr lang="en-US" altLang="zh-TW" b="1" dirty="0" smtClean="0">
                <a:solidFill>
                  <a:srgbClr val="FF0000"/>
                </a:solidFill>
              </a:rPr>
              <a:t>!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67830"/>
              </p:ext>
            </p:extLst>
          </p:nvPr>
        </p:nvGraphicFramePr>
        <p:xfrm>
          <a:off x="1403648" y="2780928"/>
          <a:ext cx="5112568" cy="2548149"/>
        </p:xfrm>
        <a:graphic>
          <a:graphicData uri="http://schemas.openxmlformats.org/drawingml/2006/table">
            <a:tbl>
              <a:tblPr/>
              <a:tblGrid>
                <a:gridCol w="2956976"/>
                <a:gridCol w="2155592"/>
              </a:tblGrid>
              <a:tr h="5760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1M glucose 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3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1M </a:t>
                      </a:r>
                      <a:r>
                        <a:rPr lang="en-US" sz="2400" kern="100" dirty="0" err="1">
                          <a:latin typeface="Calibri"/>
                          <a:ea typeface="新細明體"/>
                          <a:cs typeface="Times New Roman"/>
                        </a:rPr>
                        <a:t>Tris-HCl</a:t>
                      </a: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 (pH8.0)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4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0.5M EDTA (pH8.0)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 smtClean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6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kern="100" dirty="0" smtClean="0">
                          <a:latin typeface="+mn-lt"/>
                          <a:ea typeface="+mn-ea"/>
                          <a:cs typeface="Times New Roman"/>
                        </a:rPr>
                        <a:t>d</a:t>
                      </a:r>
                      <a:r>
                        <a:rPr lang="en-US" altLang="zh-TW" sz="2400" kern="100" baseline="-25000" dirty="0" smtClean="0">
                          <a:latin typeface="+mn-lt"/>
                          <a:ea typeface="+mn-ea"/>
                          <a:cs typeface="Times New Roman"/>
                        </a:rPr>
                        <a:t>2</a:t>
                      </a:r>
                      <a:r>
                        <a:rPr lang="en-US" altLang="zh-TW" sz="2400" kern="100" dirty="0" smtClean="0">
                          <a:latin typeface="+mn-lt"/>
                          <a:ea typeface="+mn-ea"/>
                          <a:cs typeface="Times New Roman"/>
                        </a:rPr>
                        <a:t>H</a:t>
                      </a:r>
                      <a:r>
                        <a:rPr lang="en-US" altLang="zh-TW" sz="2400" kern="100" baseline="-25000" dirty="0" smtClean="0">
                          <a:latin typeface="+mn-lt"/>
                          <a:ea typeface="+mn-ea"/>
                          <a:cs typeface="Times New Roman"/>
                        </a:rPr>
                        <a:t>2</a:t>
                      </a:r>
                      <a:r>
                        <a:rPr lang="en-US" altLang="zh-TW" sz="2400" kern="100" dirty="0" smtClean="0">
                          <a:latin typeface="+mn-lt"/>
                          <a:ea typeface="+mn-ea"/>
                          <a:cs typeface="Times New Roman"/>
                        </a:rPr>
                        <a:t>O </a:t>
                      </a:r>
                      <a:endParaRPr lang="zh-TW" altLang="zh-TW" sz="2400" kern="100" dirty="0" smtClean="0"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6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Final 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10</a:t>
                      </a:r>
                      <a:r>
                        <a:rPr lang="en-US" altLang="zh-TW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0 </a:t>
                      </a: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ml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溶液配置</a:t>
            </a:r>
            <a:endParaRPr lang="zh-TW" altLang="en-US" dirty="0"/>
          </a:p>
        </p:txBody>
      </p:sp>
      <p:sp>
        <p:nvSpPr>
          <p:cNvPr id="136193" name="Rectangle 1"/>
          <p:cNvSpPr>
            <a:spLocks noChangeArrowheads="1"/>
          </p:cNvSpPr>
          <p:nvPr/>
        </p:nvSpPr>
        <p:spPr bwMode="auto">
          <a:xfrm>
            <a:off x="583259" y="1412196"/>
            <a:ext cx="75736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zh-TW" sz="2800" b="1" dirty="0" smtClean="0"/>
              <a:t>Solution III</a:t>
            </a:r>
            <a:endParaRPr lang="zh-TW" altLang="zh-TW" sz="2800" dirty="0" smtClean="0"/>
          </a:p>
          <a:p>
            <a:r>
              <a:rPr lang="en-US" altLang="zh-TW" sz="2800" dirty="0" smtClean="0"/>
              <a:t>3M potassium acetate 1.15% glacial acetate acid </a:t>
            </a:r>
            <a:endParaRPr lang="zh-TW" altLang="zh-TW" sz="2800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316213"/>
              </p:ext>
            </p:extLst>
          </p:nvPr>
        </p:nvGraphicFramePr>
        <p:xfrm>
          <a:off x="1763688" y="3068960"/>
          <a:ext cx="5256584" cy="1877928"/>
        </p:xfrm>
        <a:graphic>
          <a:graphicData uri="http://schemas.openxmlformats.org/drawingml/2006/table">
            <a:tbl>
              <a:tblPr/>
              <a:tblGrid>
                <a:gridCol w="3168352"/>
                <a:gridCol w="2088232"/>
              </a:tblGrid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5M Potassium </a:t>
                      </a: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acetate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100% Glacial </a:t>
                      </a: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acetic acid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d</a:t>
                      </a:r>
                      <a:r>
                        <a:rPr lang="en-US" sz="2400" kern="100" baseline="-25000" dirty="0">
                          <a:latin typeface="Calibri"/>
                          <a:ea typeface="新細明體"/>
                          <a:cs typeface="Times New Roman"/>
                        </a:rPr>
                        <a:t>2</a:t>
                      </a: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H</a:t>
                      </a:r>
                      <a:r>
                        <a:rPr lang="en-US" sz="2400" kern="100" baseline="-25000" dirty="0">
                          <a:latin typeface="Calibri"/>
                          <a:ea typeface="新細明體"/>
                          <a:cs typeface="Times New Roman"/>
                        </a:rPr>
                        <a:t>2</a:t>
                      </a:r>
                      <a:r>
                        <a:rPr lang="en-US" sz="2400" kern="100" dirty="0">
                          <a:latin typeface="Calibri"/>
                          <a:ea typeface="新細明體"/>
                          <a:cs typeface="Times New Roman"/>
                        </a:rPr>
                        <a:t>O </a:t>
                      </a:r>
                      <a:endParaRPr lang="zh-TW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 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>
                          <a:latin typeface="Calibri"/>
                          <a:ea typeface="新細明體"/>
                          <a:cs typeface="Times New Roman"/>
                        </a:rPr>
                        <a:t>Final </a:t>
                      </a:r>
                      <a:endParaRPr lang="zh-TW" sz="2400" kern="10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10</a:t>
                      </a:r>
                      <a:r>
                        <a:rPr lang="en-US" altLang="zh-TW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0</a:t>
                      </a:r>
                      <a:r>
                        <a:rPr lang="en-US" sz="2400" kern="100" dirty="0" smtClean="0">
                          <a:latin typeface="Calibri"/>
                          <a:ea typeface="新細明體"/>
                          <a:cs typeface="Times New Roman"/>
                        </a:rPr>
                        <a:t>mL</a:t>
                      </a:r>
                      <a:endParaRPr lang="en-US" sz="24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zh-TW" b="1" dirty="0" smtClean="0"/>
              <a:t>實驗室安全規則及注意事項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156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zh-TW" altLang="en-US" sz="2400" dirty="0"/>
              <a:t>使用儀器或器具：</a:t>
            </a:r>
          </a:p>
          <a:p>
            <a:pPr>
              <a:buNone/>
            </a:pPr>
            <a:r>
              <a:rPr lang="en-US" altLang="zh-TW" sz="2400" dirty="0" smtClean="0"/>
              <a:t>      a</a:t>
            </a:r>
            <a:r>
              <a:rPr lang="en-US" altLang="zh-TW" sz="2400" dirty="0"/>
              <a:t>.  </a:t>
            </a:r>
            <a:r>
              <a:rPr lang="zh-TW" altLang="en-US" sz="2400" dirty="0"/>
              <a:t>離心機：相對位置的離心管務必平衡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  b</a:t>
            </a:r>
            <a:r>
              <a:rPr lang="en-US" altLang="zh-TW" sz="2400" dirty="0"/>
              <a:t>.  </a:t>
            </a:r>
            <a:r>
              <a:rPr lang="zh-TW" altLang="en-US" sz="2400" dirty="0"/>
              <a:t>供電器：會產生極高的電壓，開啟電源時請勿觸摸電極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  c</a:t>
            </a:r>
            <a:r>
              <a:rPr lang="en-US" altLang="zh-TW" sz="2400" dirty="0"/>
              <a:t>.  </a:t>
            </a:r>
            <a:r>
              <a:rPr lang="zh-TW" altLang="en-US" sz="2400" dirty="0"/>
              <a:t>微波爐：加熱時必須把瓶蓋或管蓋鬆開，以免發生爆炸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  d</a:t>
            </a:r>
            <a:r>
              <a:rPr lang="en-US" altLang="zh-TW" sz="2400" dirty="0"/>
              <a:t>.  UV </a:t>
            </a:r>
            <a:r>
              <a:rPr lang="zh-TW" altLang="en-US" sz="2400" dirty="0" smtClean="0"/>
              <a:t>燈管：</a:t>
            </a:r>
            <a:r>
              <a:rPr lang="zh-TW" altLang="en-US" sz="2400" dirty="0"/>
              <a:t>使用 </a:t>
            </a:r>
            <a:r>
              <a:rPr lang="en-US" altLang="zh-TW" sz="2400" dirty="0"/>
              <a:t>UV </a:t>
            </a:r>
            <a:r>
              <a:rPr lang="en-US" altLang="zh-TW" sz="2400" dirty="0" err="1"/>
              <a:t>transilluminator</a:t>
            </a:r>
            <a:r>
              <a:rPr lang="en-US" altLang="zh-TW" sz="2400" dirty="0"/>
              <a:t> </a:t>
            </a:r>
            <a:r>
              <a:rPr lang="zh-TW" altLang="en-US" sz="2400" dirty="0"/>
              <a:t>觀察膠片時，</a:t>
            </a:r>
            <a:r>
              <a:rPr lang="zh-TW" altLang="en-US" sz="2400" dirty="0" smtClean="0"/>
              <a:t>務</a:t>
            </a:r>
            <a:endParaRPr lang="en-US" altLang="zh-TW" sz="2400" dirty="0" smtClean="0"/>
          </a:p>
          <a:p>
            <a:pPr>
              <a:buNone/>
            </a:pPr>
            <a:r>
              <a:rPr lang="zh-TW" altLang="en-US" sz="2400" dirty="0" smtClean="0"/>
              <a:t>                          必</a:t>
            </a:r>
            <a:r>
              <a:rPr lang="zh-TW" altLang="en-US" sz="2400" dirty="0"/>
              <a:t>使用 </a:t>
            </a:r>
            <a:r>
              <a:rPr lang="en-US" altLang="zh-TW" sz="2400" dirty="0"/>
              <a:t>UV </a:t>
            </a:r>
            <a:r>
              <a:rPr lang="zh-TW" altLang="en-US" sz="2400" dirty="0"/>
              <a:t>光不能穿透之防護板或眼鏡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en-US" altLang="zh-TW" sz="2400" dirty="0" smtClean="0"/>
              <a:t>     e</a:t>
            </a:r>
            <a:r>
              <a:rPr lang="en-US" altLang="zh-TW" sz="2400" dirty="0"/>
              <a:t>.  </a:t>
            </a:r>
            <a:r>
              <a:rPr lang="zh-TW" altLang="en-US" sz="2400" dirty="0" smtClean="0"/>
              <a:t>酒精燈：</a:t>
            </a:r>
            <a:r>
              <a:rPr lang="zh-TW" altLang="en-US" sz="2400" dirty="0"/>
              <a:t>請小心講義、紙張、衣袖以及有機</a:t>
            </a:r>
            <a:r>
              <a:rPr lang="zh-TW" altLang="en-US" sz="2400" dirty="0" smtClean="0"/>
              <a:t>溶劑</a:t>
            </a:r>
            <a:endParaRPr lang="en-US" altLang="zh-TW" sz="2400" dirty="0" smtClean="0"/>
          </a:p>
          <a:p>
            <a:pPr>
              <a:buNone/>
            </a:pPr>
            <a:r>
              <a:rPr lang="zh-TW" altLang="en-US" sz="2400" dirty="0" smtClean="0"/>
              <a:t>                             等</a:t>
            </a:r>
            <a:r>
              <a:rPr lang="zh-TW" altLang="en-US" sz="2400" dirty="0"/>
              <a:t>易燃物。</a:t>
            </a:r>
          </a:p>
          <a:p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zh-TW" altLang="zh-TW" b="1" dirty="0" smtClean="0"/>
              <a:t>實驗室安全規則及注意事項</a:t>
            </a:r>
            <a:r>
              <a:rPr lang="zh-TW" altLang="en-US" b="1" dirty="0" smtClean="0"/>
              <a:t>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1560"/>
            <a:ext cx="8229600" cy="5257800"/>
          </a:xfrm>
        </p:spPr>
        <p:txBody>
          <a:bodyPr>
            <a:normAutofit/>
          </a:bodyPr>
          <a:lstStyle/>
          <a:p>
            <a:r>
              <a:rPr lang="zh-TW" altLang="en-US" sz="2400" dirty="0"/>
              <a:t>菌液的處理：</a:t>
            </a:r>
          </a:p>
          <a:p>
            <a:pPr>
              <a:buNone/>
            </a:pPr>
            <a:r>
              <a:rPr lang="zh-TW" altLang="en-US" sz="2400" dirty="0"/>
              <a:t> </a:t>
            </a:r>
            <a:r>
              <a:rPr lang="zh-TW" altLang="en-US" sz="2400" dirty="0" smtClean="0"/>
              <a:t>         本</a:t>
            </a:r>
            <a:r>
              <a:rPr lang="zh-TW" altLang="en-US" sz="2400" dirty="0"/>
              <a:t>實驗使用之細菌雖然不是病原菌</a:t>
            </a:r>
            <a:r>
              <a:rPr lang="zh-TW" altLang="en-US" sz="2400" dirty="0" smtClean="0"/>
              <a:t>，任何</a:t>
            </a:r>
            <a:r>
              <a:rPr lang="zh-TW" altLang="en-US" sz="2400" dirty="0"/>
              <a:t>細菌皆可能造成感染。此外，實驗中部份菌種帶有來自質體的抗藥性，隨意丟棄容易造成環境中抗藥性細菌的繁衍，故請注意：</a:t>
            </a:r>
          </a:p>
          <a:p>
            <a:pPr>
              <a:buNone/>
            </a:pPr>
            <a:r>
              <a:rPr lang="zh-TW" altLang="en-US" sz="2400" dirty="0" smtClean="0"/>
              <a:t>      </a:t>
            </a:r>
            <a:r>
              <a:rPr lang="en-US" altLang="zh-TW" sz="2400" dirty="0" smtClean="0"/>
              <a:t>a</a:t>
            </a:r>
            <a:r>
              <a:rPr lang="en-US" altLang="zh-TW" sz="2400" dirty="0"/>
              <a:t>.  </a:t>
            </a:r>
            <a:r>
              <a:rPr lang="zh-TW" altLang="en-US" sz="2400" dirty="0"/>
              <a:t>與細菌接觸過的任何容器或培養基，使用後必須</a:t>
            </a:r>
            <a:r>
              <a:rPr lang="zh-TW" altLang="en-US" sz="2400" dirty="0" smtClean="0"/>
              <a:t>經過</a:t>
            </a:r>
            <a:endParaRPr lang="en-US" altLang="zh-TW" sz="2400" dirty="0" smtClean="0"/>
          </a:p>
          <a:p>
            <a:pPr>
              <a:buNone/>
            </a:pPr>
            <a:r>
              <a:rPr lang="zh-TW" altLang="en-US" sz="2400" dirty="0" smtClean="0"/>
              <a:t>           滅菌</a:t>
            </a:r>
            <a:r>
              <a:rPr lang="zh-TW" altLang="en-US" sz="2400" dirty="0"/>
              <a:t>才可丟棄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zh-TW" altLang="en-US" sz="2400" dirty="0"/>
              <a:t> </a:t>
            </a:r>
            <a:r>
              <a:rPr lang="zh-TW" altLang="en-US" sz="2400" dirty="0" smtClean="0"/>
              <a:t>    </a:t>
            </a:r>
            <a:r>
              <a:rPr lang="en-US" altLang="zh-TW" sz="2400" dirty="0" smtClean="0"/>
              <a:t>b.  </a:t>
            </a:r>
            <a:r>
              <a:rPr lang="zh-TW" altLang="en-US" sz="2400" dirty="0"/>
              <a:t>實驗若不小心被菌液濺到，請用大量清水沖洗，並以 </a:t>
            </a:r>
            <a:endParaRPr lang="en-US" altLang="zh-TW" sz="2400" dirty="0" smtClean="0"/>
          </a:p>
          <a:p>
            <a:pPr>
              <a:buNone/>
            </a:pPr>
            <a:r>
              <a:rPr lang="zh-TW" altLang="en-US" sz="2400" dirty="0" smtClean="0"/>
              <a:t>           </a:t>
            </a:r>
            <a:r>
              <a:rPr lang="en-US" altLang="zh-TW" sz="2400" dirty="0" smtClean="0"/>
              <a:t>70</a:t>
            </a:r>
            <a:r>
              <a:rPr lang="en-US" altLang="zh-TW" sz="2400" dirty="0"/>
              <a:t>% </a:t>
            </a:r>
            <a:r>
              <a:rPr lang="zh-TW" altLang="en-US" sz="2400" dirty="0"/>
              <a:t>酒精消毒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pPr>
              <a:buNone/>
            </a:pPr>
            <a:endParaRPr lang="zh-TW" altLang="en-US" sz="2400" dirty="0"/>
          </a:p>
          <a:p>
            <a:pPr>
              <a:buNone/>
            </a:pPr>
            <a:r>
              <a:rPr lang="zh-TW" altLang="en-US" sz="2400" dirty="0" smtClean="0"/>
              <a:t>     </a:t>
            </a:r>
            <a:r>
              <a:rPr lang="en-US" altLang="zh-TW" sz="2400" dirty="0" smtClean="0"/>
              <a:t>c</a:t>
            </a:r>
            <a:r>
              <a:rPr lang="en-US" altLang="zh-TW" sz="2400" dirty="0"/>
              <a:t>.  </a:t>
            </a:r>
            <a:r>
              <a:rPr lang="zh-TW" altLang="en-US" sz="2400" dirty="0"/>
              <a:t>桌面或地面有菌液翻覆時，請以 </a:t>
            </a:r>
            <a:r>
              <a:rPr lang="en-US" altLang="zh-TW" sz="2400" dirty="0"/>
              <a:t>10% </a:t>
            </a:r>
            <a:r>
              <a:rPr lang="zh-TW" altLang="en-US" sz="2400" dirty="0"/>
              <a:t>漂白水擦拭清理。</a:t>
            </a:r>
          </a:p>
          <a:p>
            <a:endParaRPr lang="zh-TW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高壓蒸氣滅菌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067944" y="1456184"/>
            <a:ext cx="4618856" cy="557321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altLang="zh-TW" sz="2600" dirty="0" smtClean="0"/>
              <a:t>	</a:t>
            </a:r>
            <a:r>
              <a:rPr lang="zh-TW" altLang="en-US" sz="2600" dirty="0" smtClean="0"/>
              <a:t>以高壓蒸氣滅菌釜 </a:t>
            </a:r>
            <a:r>
              <a:rPr lang="en-US" altLang="zh-TW" sz="2600" dirty="0" smtClean="0"/>
              <a:t>(autoclave)  </a:t>
            </a:r>
            <a:r>
              <a:rPr lang="zh-TW" altLang="en-US" sz="2600" dirty="0" smtClean="0"/>
              <a:t>來進行滅菌，其條件設定為溫度 </a:t>
            </a:r>
            <a:r>
              <a:rPr lang="en-US" altLang="zh-TW" sz="2600" dirty="0" smtClean="0"/>
              <a:t>121℃</a:t>
            </a:r>
            <a:r>
              <a:rPr lang="zh-TW" altLang="en-US" sz="2600" dirty="0" smtClean="0"/>
              <a:t>，相當於 </a:t>
            </a:r>
            <a:r>
              <a:rPr lang="en-US" altLang="zh-TW" sz="2600" dirty="0" smtClean="0"/>
              <a:t>1.2 kg/cm</a:t>
            </a:r>
            <a:r>
              <a:rPr lang="en-US" altLang="zh-TW" sz="2600" baseline="30000" dirty="0" smtClean="0"/>
              <a:t>2</a:t>
            </a:r>
            <a:r>
              <a:rPr lang="zh-TW" altLang="en-US" sz="2600" dirty="0" smtClean="0"/>
              <a:t>，短時間（一般約 </a:t>
            </a:r>
            <a:r>
              <a:rPr lang="en-US" altLang="zh-TW" sz="2600" dirty="0" smtClean="0"/>
              <a:t>20~30 </a:t>
            </a:r>
            <a:r>
              <a:rPr lang="zh-TW" altLang="en-US" sz="2600" dirty="0" smtClean="0"/>
              <a:t>分鐘）一次滅菌，可將能耐高溫之微生物及其孢子消滅，適用於培養基、橡皮器具、血清瓶及其他厚壁之玻璃器具。若用於培養基滅菌時，需考慮製備不同的培養基有不同的滅菌條件，以下方法採用滅菌之條件為：溫度 </a:t>
            </a:r>
            <a:r>
              <a:rPr lang="en-US" altLang="zh-TW" sz="2600" dirty="0" smtClean="0">
                <a:solidFill>
                  <a:srgbClr val="FF0000"/>
                </a:solidFill>
              </a:rPr>
              <a:t>121℃</a:t>
            </a:r>
            <a:r>
              <a:rPr lang="zh-TW" altLang="en-US" sz="2600" dirty="0" smtClean="0"/>
              <a:t>，滅菌時間 </a:t>
            </a:r>
            <a:r>
              <a:rPr lang="en-US" altLang="zh-TW" sz="2600" dirty="0" smtClean="0">
                <a:solidFill>
                  <a:srgbClr val="FF0000"/>
                </a:solidFill>
              </a:rPr>
              <a:t>30</a:t>
            </a:r>
            <a:r>
              <a:rPr lang="en-US" altLang="zh-TW" sz="2600" dirty="0" smtClean="0"/>
              <a:t> </a:t>
            </a:r>
            <a:r>
              <a:rPr lang="zh-TW" altLang="en-US" sz="2600" dirty="0" smtClean="0">
                <a:solidFill>
                  <a:srgbClr val="FF0000"/>
                </a:solidFill>
              </a:rPr>
              <a:t>分鐘</a:t>
            </a:r>
            <a:r>
              <a:rPr lang="zh-TW" altLang="en-US" sz="2600" dirty="0" smtClean="0"/>
              <a:t>。</a:t>
            </a:r>
            <a:endParaRPr lang="zh-TW" altLang="en-US" sz="2600" dirty="0"/>
          </a:p>
        </p:txBody>
      </p:sp>
      <p:pic>
        <p:nvPicPr>
          <p:cNvPr id="4" name="內容版面配置區 3" descr="DSCN208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628800"/>
            <a:ext cx="3706731" cy="4942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內容版面配置區 3" descr="DSCN210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7350" y="3076575"/>
            <a:ext cx="4946650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內容版面配置區 3" descr="DSCN2094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1438" y="71438"/>
            <a:ext cx="5119687" cy="3840162"/>
          </a:xfrm>
        </p:spPr>
      </p:pic>
      <p:sp>
        <p:nvSpPr>
          <p:cNvPr id="4100" name="文字方塊 3"/>
          <p:cNvSpPr txBox="1">
            <a:spLocks noChangeArrowheads="1"/>
          </p:cNvSpPr>
          <p:nvPr/>
        </p:nvSpPr>
        <p:spPr bwMode="auto">
          <a:xfrm>
            <a:off x="500063" y="4357688"/>
            <a:ext cx="335756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確認內鍋水是否足夠 </a:t>
            </a:r>
            <a:r>
              <a:rPr lang="en-US" altLang="zh-TW" sz="240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水位必須淹過底盤</a:t>
            </a:r>
            <a:r>
              <a:rPr lang="en-US" altLang="zh-TW" sz="2400">
                <a:latin typeface="微軟正黑體" pitchFamily="34" charset="-120"/>
                <a:ea typeface="微軟正黑體" pitchFamily="34" charset="-120"/>
              </a:rPr>
              <a:t>)</a:t>
            </a:r>
          </a:p>
          <a:p>
            <a:endParaRPr lang="en-US" altLang="zh-TW" sz="240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若無，加水前須先確認</a:t>
            </a:r>
            <a:r>
              <a:rPr lang="zh-TW" altLang="en-US" sz="240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出水閥</a:t>
            </a:r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是否關閉</a:t>
            </a:r>
          </a:p>
        </p:txBody>
      </p:sp>
      <p:sp>
        <p:nvSpPr>
          <p:cNvPr id="4101" name="文字方塊 4"/>
          <p:cNvSpPr txBox="1">
            <a:spLocks noChangeArrowheads="1"/>
          </p:cNvSpPr>
          <p:nvPr/>
        </p:nvSpPr>
        <p:spPr bwMode="auto">
          <a:xfrm>
            <a:off x="5572125" y="1143000"/>
            <a:ext cx="3071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檢查電源，並將釜內鐵籃取出</a:t>
            </a:r>
          </a:p>
        </p:txBody>
      </p:sp>
      <p:cxnSp>
        <p:nvCxnSpPr>
          <p:cNvPr id="10" name="直線接點 9"/>
          <p:cNvCxnSpPr/>
          <p:nvPr/>
        </p:nvCxnSpPr>
        <p:spPr>
          <a:xfrm rot="10800000">
            <a:off x="357188" y="6072188"/>
            <a:ext cx="21431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接點 35"/>
          <p:cNvCxnSpPr/>
          <p:nvPr/>
        </p:nvCxnSpPr>
        <p:spPr>
          <a:xfrm rot="5400000" flipH="1" flipV="1">
            <a:off x="-2321719" y="3393282"/>
            <a:ext cx="535781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/>
          <p:cNvCxnSpPr/>
          <p:nvPr/>
        </p:nvCxnSpPr>
        <p:spPr>
          <a:xfrm>
            <a:off x="357188" y="714375"/>
            <a:ext cx="200025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內容版面配置區 3" descr="DSCN209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60340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內容版面配置區 5" descr="DSCN209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392738" y="2117725"/>
            <a:ext cx="3394075" cy="4525963"/>
          </a:xfrm>
        </p:spPr>
      </p:pic>
      <p:sp>
        <p:nvSpPr>
          <p:cNvPr id="5124" name="文字方塊 3"/>
          <p:cNvSpPr txBox="1">
            <a:spLocks noChangeArrowheads="1"/>
          </p:cNvSpPr>
          <p:nvPr/>
        </p:nvSpPr>
        <p:spPr bwMode="auto">
          <a:xfrm>
            <a:off x="6715125" y="785813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36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出水閥</a:t>
            </a:r>
            <a:endParaRPr lang="zh-TW" altLang="en-US" sz="3600" b="1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125" name="文字方塊 4"/>
          <p:cNvSpPr txBox="1">
            <a:spLocks noChangeArrowheads="1"/>
          </p:cNvSpPr>
          <p:nvPr/>
        </p:nvSpPr>
        <p:spPr bwMode="auto">
          <a:xfrm>
            <a:off x="1643063" y="5143500"/>
            <a:ext cx="2143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向右轉為關，向左轉為開</a:t>
            </a:r>
          </a:p>
        </p:txBody>
      </p:sp>
      <p:cxnSp>
        <p:nvCxnSpPr>
          <p:cNvPr id="6" name="直線單箭頭接點 5"/>
          <p:cNvCxnSpPr/>
          <p:nvPr/>
        </p:nvCxnSpPr>
        <p:spPr>
          <a:xfrm rot="10800000" flipV="1">
            <a:off x="1928813" y="1500188"/>
            <a:ext cx="5500687" cy="178593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單箭頭接點 7"/>
          <p:cNvCxnSpPr/>
          <p:nvPr/>
        </p:nvCxnSpPr>
        <p:spPr>
          <a:xfrm rot="5400000">
            <a:off x="6143626" y="2143125"/>
            <a:ext cx="2000250" cy="7143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內容版面配置區 5" descr="DSCN209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75" y="785813"/>
            <a:ext cx="6035675" cy="4525962"/>
          </a:xfrm>
        </p:spPr>
      </p:pic>
      <p:sp>
        <p:nvSpPr>
          <p:cNvPr id="6147" name="文字方塊 2"/>
          <p:cNvSpPr txBox="1">
            <a:spLocks noChangeArrowheads="1"/>
          </p:cNvSpPr>
          <p:nvPr/>
        </p:nvSpPr>
        <p:spPr bwMode="auto">
          <a:xfrm>
            <a:off x="6715125" y="785813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3600" b="1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排氣閥</a:t>
            </a:r>
            <a:endParaRPr lang="zh-TW" altLang="en-US" sz="3600" b="1"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4" name="直線單箭頭接點 3"/>
          <p:cNvCxnSpPr/>
          <p:nvPr/>
        </p:nvCxnSpPr>
        <p:spPr>
          <a:xfrm rot="5400000">
            <a:off x="5536406" y="2250282"/>
            <a:ext cx="2714625" cy="12144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9" name="文字方塊 5"/>
          <p:cNvSpPr txBox="1">
            <a:spLocks noChangeArrowheads="1"/>
          </p:cNvSpPr>
          <p:nvPr/>
        </p:nvSpPr>
        <p:spPr bwMode="auto">
          <a:xfrm>
            <a:off x="3143250" y="5572125"/>
            <a:ext cx="3571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TW" altLang="en-US" sz="2400">
                <a:latin typeface="微軟正黑體" pitchFamily="34" charset="-120"/>
                <a:ea typeface="微軟正黑體" pitchFamily="34" charset="-120"/>
              </a:rPr>
              <a:t>檢查手動排氣閥是否關閉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</TotalTime>
  <Words>1503</Words>
  <Application>Microsoft Office PowerPoint</Application>
  <PresentationFormat>如螢幕大小 (4:3)</PresentationFormat>
  <Paragraphs>335</Paragraphs>
  <Slides>31</Slides>
  <Notes>29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31</vt:i4>
      </vt:variant>
    </vt:vector>
  </HeadingPairs>
  <TitlesOfParts>
    <vt:vector size="33" baseType="lpstr">
      <vt:lpstr>Office 佈景主題</vt:lpstr>
      <vt:lpstr>方程式</vt:lpstr>
      <vt:lpstr>分生實驗</vt:lpstr>
      <vt:lpstr>實驗室安全規則及注意事項</vt:lpstr>
      <vt:lpstr>實驗室安全規則及注意事項</vt:lpstr>
      <vt:lpstr>實驗室安全規則及注意事項</vt:lpstr>
      <vt:lpstr>實驗室安全規則及注意事項 </vt:lpstr>
      <vt:lpstr>高壓蒸氣滅菌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pipetman</vt:lpstr>
      <vt:lpstr>Pipetman之使用</vt:lpstr>
      <vt:lpstr>練習使用微量吸管</vt:lpstr>
      <vt:lpstr>練習使用微量吸管</vt:lpstr>
      <vt:lpstr>檢測微量吸管的準確度</vt:lpstr>
      <vt:lpstr>單位倍率符號表</vt:lpstr>
      <vt:lpstr>PowerPoint 簡報</vt:lpstr>
      <vt:lpstr>PowerPoint 簡報</vt:lpstr>
      <vt:lpstr>容(體)積莫耳濃度(M, mol/L)</vt:lpstr>
      <vt:lpstr>PowerPoint 簡報</vt:lpstr>
      <vt:lpstr>當量濃度(N)</vt:lpstr>
      <vt:lpstr>溶液配置</vt:lpstr>
      <vt:lpstr>溶液配置</vt:lpstr>
      <vt:lpstr>溶液配置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分生實驗</dc:title>
  <dc:creator>凃麗君</dc:creator>
  <cp:lastModifiedBy>Sam1.0</cp:lastModifiedBy>
  <cp:revision>182</cp:revision>
  <dcterms:created xsi:type="dcterms:W3CDTF">2011-02-22T02:01:50Z</dcterms:created>
  <dcterms:modified xsi:type="dcterms:W3CDTF">2016-02-18T08:13:18Z</dcterms:modified>
</cp:coreProperties>
</file>